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3" r:id="rId4"/>
    <p:sldId id="268" r:id="rId5"/>
    <p:sldId id="257" r:id="rId6"/>
    <p:sldId id="259" r:id="rId7"/>
    <p:sldId id="272" r:id="rId8"/>
    <p:sldId id="270" r:id="rId9"/>
    <p:sldId id="269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EEDA6-5FD2-401D-B0E9-9CA2C8B24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55C3C3-6D21-47DF-BAAA-52432CC7C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BD1457-D76D-460B-A690-B1AA47BE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EF9394A-3068-4C0E-BDD8-8BEC466F1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7A204B-4B40-4918-A2AD-CD5AED57F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02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DFD98-57DC-4DDD-B30C-E19B444C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B4D7431-9747-45C5-BB0C-1CE645ACB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03FE908-B725-4AE1-9F1F-3AB46F9F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FEE3B91-644E-4E2B-99F3-06A86F8D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804AA22-9CB5-49C7-8F24-9C814302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82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F81A883-BC13-4CAA-9094-0047480D2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66EE2C73-1212-454F-BA3F-4D6EB1E18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CD86CCC-C3F5-4FA8-9301-EC3424AD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6AF98B-87EA-463E-AAC3-EB340F57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14AE1A3-961A-4BE8-8D33-1FD56433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808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1D89-44DC-4FB1-8402-D7B78AF4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C30B95-A067-482D-849B-5D414505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F106F4A-DB2F-4C7B-8C22-E94DAF66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0BCD53B-3B7D-4035-B48F-EA4A530C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40849B-788B-4C6F-AFFF-A0180EC5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65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2076A-7ADD-495F-A700-2617B5F0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5667FF9-068F-499E-87D2-D0B9DFE2E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8AFB01-0994-40FB-BDA2-02FE91AE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0B2D991-77A3-4F4A-A2D4-4E8BDF30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323D0D-17D8-4C39-8028-85659D51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598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DAF40-7DE0-4008-AE83-177B2E1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248E74-FC98-4C49-87D7-B18A844FE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3F7AB57-073F-429A-8C58-FC0CEB68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8687371-AC5F-40FF-B126-568E61BA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16B7584-D524-4813-8DDD-3006F182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80D56B5-1BE1-4013-8450-52198053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590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39AFB-14BA-4DD4-80FC-E0EFF63A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A3268E9-012A-4706-A2D6-EB6E988C1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7F54AC8-DC5B-4810-A881-BF054A36E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80C93D8-5189-412C-8756-8FE45FE62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11474BA-46CF-47A9-8E91-D42B6E3B8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12FA79C-CDB4-4B78-A909-9E52F681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8DBD338-4ACF-4E40-9CFE-E5E87904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944699E-A733-4F2F-BEEA-024E75E3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028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42502-46C7-4918-8C8C-FFE031CF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F2C38F4-E6F3-4FAC-81EC-D844E262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241DA80-8055-4AA0-9FBE-B2A926CD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4C480F7-625E-436C-BD1E-09B8F06E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971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A288473-D6E2-4F74-ABB4-8604A08D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D48E708-8994-4B64-836B-BD9F243F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89139B6-2925-4436-8978-6D102139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00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3FCBB-995C-4803-B40A-E091E342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A1A05C-8D10-41E6-9069-907FA3B1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8C213D38-42CD-43C0-9E42-2D55C01CD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457F5BC-918A-4A3A-8957-2A028867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DB1FEEE-E110-4E12-889F-8D01796D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27FEE7-2CEA-4DBE-8A2E-6B851D8D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73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F17B6-0869-42BC-BABE-E03C9A61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84D3745-756A-4CA5-B1F1-D98B13BED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4EDA526-3409-41CB-A536-093F1C0AB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E0B074B-EDB8-4315-8A02-AD8294C7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D404128-CAB9-42FA-B614-D4FD9858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47C8E57-3CCE-4DC5-BD7A-03D22935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30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CE64D19-E200-4A98-91A7-02F53DD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AD27649-2161-4BCB-BED0-F5D82488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6EDA7B2-0F72-4A32-901B-E53823596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3842-9DB4-44F2-BA00-161ACAAE63FA}" type="datetimeFigureOut">
              <a:rPr lang="sk-SK" smtClean="0"/>
              <a:t>19.11.2018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1F230D-84DD-4D5D-8A73-C90148028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9215DB-4A34-435C-AF7B-6D5D6708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D965-685A-44D4-A41E-E7F0F44A3E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29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8DC4B7BF-63A7-4B5B-9B47-073D207D4D98}"/>
              </a:ext>
            </a:extLst>
          </p:cNvPr>
          <p:cNvSpPr/>
          <p:nvPr/>
        </p:nvSpPr>
        <p:spPr>
          <a:xfrm>
            <a:off x="788301" y="3244334"/>
            <a:ext cx="1061540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11500" dirty="0">
                <a:latin typeface="HelveticaNeueLT Pro 55 Roman" panose="020B0604020202020204" pitchFamily="34" charset="-18"/>
              </a:rPr>
              <a:t>POZOROVANIE</a:t>
            </a:r>
          </a:p>
        </p:txBody>
      </p:sp>
    </p:spTree>
    <p:extLst>
      <p:ext uri="{BB962C8B-B14F-4D97-AF65-F5344CB8AC3E}">
        <p14:creationId xmlns:p14="http://schemas.microsoft.com/office/powerpoint/2010/main" val="294742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49E3142-60E8-48C5-AAD7-1DD66810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SPÄTNÁ VÄZBA KU KVALITE TEXTU </a:t>
            </a:r>
          </a:p>
          <a:p>
            <a:pPr marL="2286000" lvl="5" indent="0" algn="just">
              <a:buNone/>
            </a:pPr>
            <a:r>
              <a:rPr lang="sk-SK" sz="2000" dirty="0">
                <a:latin typeface="HelveticaNeueLT Pro 55 Roman" panose="020B0604020202020204" pitchFamily="34" charset="-18"/>
              </a:rPr>
              <a:t>„FEEDING BACK“</a:t>
            </a:r>
          </a:p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ODPORÚČANIE ČO ZLEPŠIŤ</a:t>
            </a:r>
          </a:p>
          <a:p>
            <a:pPr marL="2286000" lvl="5" indent="0" algn="just">
              <a:buNone/>
            </a:pPr>
            <a:r>
              <a:rPr lang="sk-SK" sz="2000" dirty="0">
                <a:latin typeface="HelveticaNeueLT Pro 55 Roman" panose="020B0604020202020204" pitchFamily="34" charset="-18"/>
              </a:rPr>
              <a:t>„FEEDING FORWARD“</a:t>
            </a:r>
          </a:p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PRÍNOSNÉ</a:t>
            </a:r>
          </a:p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MOTIVAČNÉ</a:t>
            </a:r>
          </a:p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KONKRÉTNE</a:t>
            </a:r>
          </a:p>
          <a:p>
            <a:pPr marL="857250" indent="-857250" algn="just">
              <a:buFontTx/>
              <a:buChar char="-"/>
            </a:pPr>
            <a:r>
              <a:rPr lang="sk-SK" dirty="0">
                <a:latin typeface="HelveticaNeueLT Pro 55 Roman" panose="020B0604020202020204" pitchFamily="34" charset="-18"/>
              </a:rPr>
              <a:t>VHODNÉ </a:t>
            </a:r>
          </a:p>
          <a:p>
            <a:pPr marL="914400" lvl="2" indent="0" algn="just">
              <a:buNone/>
            </a:pPr>
            <a:r>
              <a:rPr lang="sk-SK" dirty="0">
                <a:latin typeface="HelveticaNeueLT Pro 55 Roman" panose="020B0604020202020204" pitchFamily="34" charset="-18"/>
              </a:rPr>
              <a:t>JAZYK, ŠTRUKTÚRA</a:t>
            </a: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0E2F632D-AC23-4F4D-AA79-321DADC0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775"/>
            <a:ext cx="2286000" cy="709613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sk-SK" sz="2400" dirty="0">
                <a:latin typeface="HelveticaNeueLT Pro 55 Roman" panose="020B0604020202020204" pitchFamily="34" charset="-18"/>
              </a:rPr>
              <a:t>SPÄTNÁ VÄZBA</a:t>
            </a:r>
          </a:p>
        </p:txBody>
      </p:sp>
    </p:spTree>
    <p:extLst>
      <p:ext uri="{BB962C8B-B14F-4D97-AF65-F5344CB8AC3E}">
        <p14:creationId xmlns:p14="http://schemas.microsoft.com/office/powerpoint/2010/main" val="12374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4C34CE03-E4A7-421D-B5D7-2BDC04600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10086"/>
              </p:ext>
            </p:extLst>
          </p:nvPr>
        </p:nvGraphicFramePr>
        <p:xfrm>
          <a:off x="0" y="-1"/>
          <a:ext cx="12192001" cy="6857999"/>
        </p:xfrm>
        <a:graphic>
          <a:graphicData uri="http://schemas.openxmlformats.org/drawingml/2006/table">
            <a:tbl>
              <a:tblPr/>
              <a:tblGrid>
                <a:gridCol w="596290">
                  <a:extLst>
                    <a:ext uri="{9D8B030D-6E8A-4147-A177-3AD203B41FA5}">
                      <a16:colId xmlns:a16="http://schemas.microsoft.com/office/drawing/2014/main" val="4050249317"/>
                    </a:ext>
                  </a:extLst>
                </a:gridCol>
                <a:gridCol w="3802597">
                  <a:extLst>
                    <a:ext uri="{9D8B030D-6E8A-4147-A177-3AD203B41FA5}">
                      <a16:colId xmlns:a16="http://schemas.microsoft.com/office/drawing/2014/main" val="2917593675"/>
                    </a:ext>
                  </a:extLst>
                </a:gridCol>
                <a:gridCol w="4317829">
                  <a:extLst>
                    <a:ext uri="{9D8B030D-6E8A-4147-A177-3AD203B41FA5}">
                      <a16:colId xmlns:a16="http://schemas.microsoft.com/office/drawing/2014/main" val="1489967847"/>
                    </a:ext>
                  </a:extLst>
                </a:gridCol>
                <a:gridCol w="3475285">
                  <a:extLst>
                    <a:ext uri="{9D8B030D-6E8A-4147-A177-3AD203B41FA5}">
                      <a16:colId xmlns:a16="http://schemas.microsoft.com/office/drawing/2014/main" val="331897031"/>
                    </a:ext>
                  </a:extLst>
                </a:gridCol>
              </a:tblGrid>
              <a:tr h="636670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1)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vlaky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mestské parky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rodičia na ihrisku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834"/>
                  </a:ext>
                </a:extLst>
              </a:tr>
              <a:tr h="163754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2)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telesná výchova na SŠ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sport</a:t>
                      </a: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 a </a:t>
                      </a: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sociální</a:t>
                      </a: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 </a:t>
                      </a: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nerovnost</a:t>
                      </a:r>
                      <a:endParaRPr lang="sk-SK" sz="2700" b="0" i="0" u="none" strike="noStrike" dirty="0">
                        <a:effectLst/>
                        <a:latin typeface="HelveticaNeueLT Pro 55 Roman" panose="020B0604020202020204" pitchFamily="34" charset="-18"/>
                      </a:endParaRP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tímové športy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86047"/>
                  </a:ext>
                </a:extLst>
              </a:tr>
              <a:tr h="1137109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3)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strava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kašílek</a:t>
                      </a: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 a </a:t>
                      </a: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rýmička</a:t>
                      </a:r>
                      <a:endParaRPr lang="sk-SK" sz="2700" b="0" i="0" u="none" strike="noStrike" dirty="0">
                        <a:effectLst/>
                        <a:latin typeface="HelveticaNeueLT Pro 55 Roman" panose="020B0604020202020204" pitchFamily="34" charset="-18"/>
                      </a:endParaRP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k-SK" sz="2700" b="0" i="0" u="none" strike="noStrike" dirty="0">
                        <a:effectLst/>
                        <a:latin typeface="HelveticaNeueLT Pro 55 Roman" panose="020B0604020202020204" pitchFamily="34" charset="-18"/>
                      </a:endParaRP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64221"/>
                  </a:ext>
                </a:extLst>
              </a:tr>
              <a:tr h="1137109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4)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debatná asociácia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 err="1">
                          <a:effectLst/>
                          <a:latin typeface="HelveticaNeueLT Pro 55 Roman" panose="020B0604020202020204" pitchFamily="34" charset="-18"/>
                        </a:rPr>
                        <a:t>Dalton</a:t>
                      </a: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 na ZŠ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k-SK" sz="2700" b="0" i="0" u="none" strike="noStrike" dirty="0">
                        <a:effectLst/>
                        <a:latin typeface="HelveticaNeueLT Pro 55 Roman" panose="020B0604020202020204" pitchFamily="34" charset="-18"/>
                      </a:endParaRP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23132"/>
                  </a:ext>
                </a:extLst>
              </a:tr>
              <a:tr h="1172455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5)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diváci v divadle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kníhkupectvo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nočné kluby a zoznamovanie sa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512507"/>
                  </a:ext>
                </a:extLst>
              </a:tr>
              <a:tr h="1137109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6)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svadba a rituál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700" b="0" i="0" u="none" strike="noStrike" dirty="0">
                          <a:effectLst/>
                          <a:latin typeface="HelveticaNeueLT Pro 55 Roman" panose="020B0604020202020204" pitchFamily="34" charset="-18"/>
                        </a:rPr>
                        <a:t>požívanie mobilov</a:t>
                      </a: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k-SK" sz="2700" b="0" i="0" u="none" strike="noStrike" dirty="0">
                        <a:effectLst/>
                        <a:latin typeface="HelveticaNeueLT Pro 55 Roman" panose="020B0604020202020204" pitchFamily="34" charset="-18"/>
                      </a:endParaRPr>
                    </a:p>
                  </a:txBody>
                  <a:tcPr marL="42566" marR="42566" marT="28377" marB="2837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73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13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505DD3CC-6828-4DB8-A0B4-A61A587FBF2A}"/>
              </a:ext>
            </a:extLst>
          </p:cNvPr>
          <p:cNvSpPr txBox="1"/>
          <p:nvPr/>
        </p:nvSpPr>
        <p:spPr>
          <a:xfrm>
            <a:off x="866775" y="1057275"/>
            <a:ext cx="10820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prečítajte si znovu report od ostatných študujúcich</a:t>
            </a:r>
          </a:p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zapíšte si v bodoch komentáre, nápady</a:t>
            </a:r>
          </a:p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pripravte si krátky feedback na 2 minúty, ktorý bude obsahovať: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3200" dirty="0">
                <a:latin typeface="HelveticaNeueLT Pro 55 Roman" panose="020B0604020202020204" pitchFamily="34" charset="-18"/>
              </a:rPr>
              <a:t>krátke zhrnutie prípravy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3200" dirty="0">
                <a:latin typeface="HelveticaNeueLT Pro 55 Roman" panose="020B0604020202020204" pitchFamily="34" charset="-18"/>
              </a:rPr>
              <a:t>čo bolo dobré a treba zachovať (prehĺbiť)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3200" dirty="0">
                <a:latin typeface="HelveticaNeueLT Pro 55 Roman" panose="020B0604020202020204" pitchFamily="34" charset="-18"/>
              </a:rPr>
              <a:t>čo by sa dalo v ďalšom úkole zlepšiť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3200" dirty="0">
                <a:latin typeface="HelveticaNeueLT Pro 55 Roman" panose="020B0604020202020204" pitchFamily="34" charset="-18"/>
              </a:rPr>
              <a:t>návrh kam projekt posunúť, čo vám príde zaujímavé</a:t>
            </a:r>
          </a:p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zdieľajte s ostatnými a diskutujte</a:t>
            </a:r>
          </a:p>
          <a:p>
            <a:pPr marL="342900" indent="-342900" algn="just">
              <a:buAutoNum type="arabicPeriod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pPr marL="342900" indent="-342900" algn="just">
              <a:buAutoNum type="arabicPeriod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2505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EBAC426-37D5-4193-A936-08DBB4F0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6"/>
            <a:ext cx="2457450" cy="6731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sk-SK" sz="2400" dirty="0">
                <a:latin typeface="HelveticaNeueLT Pro 55 Roman" panose="020B0604020202020204" pitchFamily="34" charset="-18"/>
              </a:rPr>
              <a:t>POZOROVANIE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49E3142-60E8-48C5-AAD7-1DD66810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52963"/>
          </a:xfrm>
        </p:spPr>
        <p:txBody>
          <a:bodyPr>
            <a:normAutofit/>
          </a:bodyPr>
          <a:lstStyle/>
          <a:p>
            <a:pPr marL="857250" indent="-857250" algn="just">
              <a:buFontTx/>
              <a:buChar char="-"/>
            </a:pPr>
            <a:r>
              <a:rPr lang="sk-SK" sz="4000" dirty="0">
                <a:latin typeface="HelveticaNeueLT Pro 55 Roman" panose="020B0604020202020204" pitchFamily="34" charset="-18"/>
              </a:rPr>
              <a:t>ZNENORMÁLNENIE NORMÁLNEHO</a:t>
            </a:r>
          </a:p>
          <a:p>
            <a:pPr marL="2228850" lvl="3" indent="-857250" algn="just">
              <a:buFontTx/>
              <a:buChar char="-"/>
            </a:pPr>
            <a:r>
              <a:rPr lang="sk-SK" sz="2000" dirty="0">
                <a:latin typeface="HelveticaNeueLT Pro 55 Roman" panose="020B0604020202020204" pitchFamily="34" charset="-18"/>
              </a:rPr>
              <a:t>HUSTÝ POPIS VS. RIFLE A TRIČKO</a:t>
            </a:r>
            <a:endParaRPr lang="sk-SK" sz="4000" dirty="0">
              <a:latin typeface="HelveticaNeueLT Pro 55 Roman" panose="020B0604020202020204" pitchFamily="34" charset="-18"/>
            </a:endParaRPr>
          </a:p>
          <a:p>
            <a:pPr marL="857250" indent="-857250" algn="just">
              <a:buFontTx/>
              <a:buChar char="-"/>
            </a:pPr>
            <a:r>
              <a:rPr lang="sk-SK" sz="4000" dirty="0">
                <a:latin typeface="HelveticaNeueLT Pro 55 Roman" panose="020B0604020202020204" pitchFamily="34" charset="-18"/>
              </a:rPr>
              <a:t>POPIS PROSTREDIA</a:t>
            </a:r>
          </a:p>
          <a:p>
            <a:pPr marL="2228850" lvl="3" indent="-857250" algn="just">
              <a:buFontTx/>
              <a:buChar char="-"/>
            </a:pPr>
            <a:r>
              <a:rPr lang="sk-SK" sz="2000" dirty="0">
                <a:latin typeface="HelveticaNeueLT Pro 55 Roman" panose="020B0604020202020204" pitchFamily="34" charset="-18"/>
              </a:rPr>
              <a:t>KONTEXT</a:t>
            </a:r>
          </a:p>
          <a:p>
            <a:pPr marL="2228850" lvl="3" indent="-857250" algn="just">
              <a:buFontTx/>
              <a:buChar char="-"/>
            </a:pPr>
            <a:r>
              <a:rPr lang="sk-SK" sz="2000" dirty="0">
                <a:latin typeface="HelveticaNeueLT Pro 55 Roman" panose="020B0604020202020204" pitchFamily="34" charset="-18"/>
              </a:rPr>
              <a:t>ROZOZNATEĽNOSŤ AKTÉROV</a:t>
            </a:r>
          </a:p>
          <a:p>
            <a:pPr marL="857250" indent="-857250" algn="just">
              <a:buFontTx/>
              <a:buChar char="-"/>
            </a:pPr>
            <a:r>
              <a:rPr lang="sk-SK" sz="4000" dirty="0">
                <a:latin typeface="HelveticaNeueLT Pro 55 Roman" panose="020B0604020202020204" pitchFamily="34" charset="-18"/>
              </a:rPr>
              <a:t>REFLEXIA VLASTNEJ POZÍCIE</a:t>
            </a:r>
          </a:p>
          <a:p>
            <a:pPr marL="2228850" lvl="3" indent="-857250" algn="just">
              <a:buFontTx/>
              <a:buChar char="-"/>
            </a:pPr>
            <a:r>
              <a:rPr lang="sk-SK" sz="2000" dirty="0">
                <a:latin typeface="HelveticaNeueLT Pro 55 Roman" panose="020B0604020202020204" pitchFamily="34" charset="-18"/>
              </a:rPr>
              <a:t>VSTUP DO TERÉNU</a:t>
            </a:r>
          </a:p>
          <a:p>
            <a:pPr marL="857250" indent="-857250" algn="just">
              <a:buFontTx/>
              <a:buChar char="-"/>
            </a:pPr>
            <a:r>
              <a:rPr lang="sk-SK" sz="4000" dirty="0">
                <a:latin typeface="HelveticaNeueLT Pro 55 Roman" panose="020B0604020202020204" pitchFamily="34" charset="-18"/>
              </a:rPr>
              <a:t>PÍSANIE PRE ČITATEĽKU</a:t>
            </a:r>
          </a:p>
          <a:p>
            <a:pPr marL="2228850" lvl="3" indent="-857250" algn="just">
              <a:buFontTx/>
              <a:buChar char="-"/>
            </a:pPr>
            <a:r>
              <a:rPr lang="sk-SK" sz="2000" dirty="0">
                <a:latin typeface="HelveticaNeueLT Pro 55 Roman" panose="020B0604020202020204" pitchFamily="34" charset="-18"/>
              </a:rPr>
              <a:t>NAŠE BUDÚCE JA</a:t>
            </a:r>
          </a:p>
          <a:p>
            <a:pPr marL="2228850" lvl="3" indent="-857250" algn="just">
              <a:buFontTx/>
              <a:buChar char="-"/>
            </a:pPr>
            <a:endParaRPr lang="sk-SK" sz="1600" dirty="0">
              <a:latin typeface="HelveticaNeueLT Pro 55 Roman" panose="020B0604020202020204" pitchFamily="34" charset="-18"/>
            </a:endParaRPr>
          </a:p>
          <a:p>
            <a:pPr marL="1371600" lvl="3" indent="0" algn="just">
              <a:buNone/>
            </a:pPr>
            <a:endParaRPr lang="sk-SK" sz="1600" dirty="0">
              <a:latin typeface="HelveticaNeueLT Pro 55 Roman" panose="020B0604020202020204" pitchFamily="34" charset="-18"/>
            </a:endParaRPr>
          </a:p>
          <a:p>
            <a:pPr marL="857250" indent="-857250" algn="just">
              <a:buFontTx/>
              <a:buChar char="-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pPr marL="857250" indent="-857250" algn="just">
              <a:buFontTx/>
              <a:buChar char="-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pPr marL="857250" indent="-857250" algn="just">
              <a:buFontTx/>
              <a:buChar char="-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1990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brázok, na ktorom je budova, vonkajšie, osoba, ulica&#10;&#10;Popis sa automaticky vygeneroval">
            <a:extLst>
              <a:ext uri="{FF2B5EF4-FFF2-40B4-BE49-F238E27FC236}">
                <a16:creationId xmlns:a16="http://schemas.microsoft.com/office/drawing/2014/main" id="{71002994-7E95-46B3-B6C2-DB2488FBF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125" y="1329303"/>
            <a:ext cx="2370142" cy="3555214"/>
          </a:xfrm>
          <a:prstGeom prst="rect">
            <a:avLst/>
          </a:prstGeom>
        </p:spPr>
      </p:pic>
      <p:pic>
        <p:nvPicPr>
          <p:cNvPr id="14" name="Obrázok 13" descr="Obrázok, na ktorom je osoba, vonkajšie, zem, ľudia&#10;&#10;Popis sa automaticky vygeneroval">
            <a:extLst>
              <a:ext uri="{FF2B5EF4-FFF2-40B4-BE49-F238E27FC236}">
                <a16:creationId xmlns:a16="http://schemas.microsoft.com/office/drawing/2014/main" id="{17FB874D-39FA-4F8D-91BE-23FBEEBAD4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7" r="19894"/>
          <a:stretch/>
        </p:blipFill>
        <p:spPr>
          <a:xfrm>
            <a:off x="277399" y="768156"/>
            <a:ext cx="2199190" cy="4901859"/>
          </a:xfrm>
          <a:prstGeom prst="rect">
            <a:avLst/>
          </a:prstGeom>
        </p:spPr>
      </p:pic>
      <p:pic>
        <p:nvPicPr>
          <p:cNvPr id="16" name="Obrázok 15" descr="Obrázok, na ktorom je vonkajšie, budova, ulica, osoba&#10;&#10;Popis sa automaticky vygeneroval">
            <a:extLst>
              <a:ext uri="{FF2B5EF4-FFF2-40B4-BE49-F238E27FC236}">
                <a16:creationId xmlns:a16="http://schemas.microsoft.com/office/drawing/2014/main" id="{F011700E-CB0B-43D2-AF7D-4A6AA90265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0" t="3326" r="6674"/>
          <a:stretch/>
        </p:blipFill>
        <p:spPr>
          <a:xfrm>
            <a:off x="7508505" y="1187985"/>
            <a:ext cx="2216535" cy="4482030"/>
          </a:xfrm>
          <a:prstGeom prst="rect">
            <a:avLst/>
          </a:prstGeom>
        </p:spPr>
      </p:pic>
      <p:pic>
        <p:nvPicPr>
          <p:cNvPr id="22" name="Obrázok 21" descr="Obrázok, na ktorom je osoba, zem, vonkajšie, cesta&#10;&#10;Popis sa automaticky vygeneroval">
            <a:extLst>
              <a:ext uri="{FF2B5EF4-FFF2-40B4-BE49-F238E27FC236}">
                <a16:creationId xmlns:a16="http://schemas.microsoft.com/office/drawing/2014/main" id="{A0C685D5-9918-4637-8802-6DA35C66F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803" y="165526"/>
            <a:ext cx="2013993" cy="6142676"/>
          </a:xfrm>
          <a:prstGeom prst="rect">
            <a:avLst/>
          </a:prstGeom>
        </p:spPr>
      </p:pic>
      <p:pic>
        <p:nvPicPr>
          <p:cNvPr id="24" name="Obrázok 23" descr="Obrázok, na ktorom je osoba, zem, vonkajšie, budova&#10;&#10;Popis sa automaticky vygeneroval">
            <a:extLst>
              <a:ext uri="{FF2B5EF4-FFF2-40B4-BE49-F238E27FC236}">
                <a16:creationId xmlns:a16="http://schemas.microsoft.com/office/drawing/2014/main" id="{E2D59CB2-7142-46F7-A838-1EBC5E0002E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3843" r="18447" b="1758"/>
          <a:stretch/>
        </p:blipFill>
        <p:spPr>
          <a:xfrm>
            <a:off x="9738843" y="602177"/>
            <a:ext cx="2175758" cy="525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0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505DD3CC-6828-4DB8-A0B4-A61A587FBF2A}"/>
              </a:ext>
            </a:extLst>
          </p:cNvPr>
          <p:cNvSpPr txBox="1"/>
          <p:nvPr/>
        </p:nvSpPr>
        <p:spPr>
          <a:xfrm>
            <a:off x="866775" y="1057275"/>
            <a:ext cx="10820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pozrite sa na fotky a vyberte si dve, ktoré </a:t>
            </a:r>
            <a:r>
              <a:rPr lang="sk-SK" sz="3200" dirty="0" err="1">
                <a:latin typeface="HelveticaNeueLT Pro 55 Roman" panose="020B0604020202020204" pitchFamily="34" charset="-18"/>
              </a:rPr>
              <a:t>vámv</a:t>
            </a:r>
            <a:r>
              <a:rPr lang="sk-SK" sz="3200" dirty="0">
                <a:latin typeface="HelveticaNeueLT Pro 55 Roman" panose="020B0604020202020204" pitchFamily="34" charset="-18"/>
              </a:rPr>
              <a:t> niečom prídu zaujímavé, kontrastné</a:t>
            </a:r>
          </a:p>
          <a:p>
            <a:pPr marL="342900" indent="-342900" algn="just">
              <a:buAutoNum type="arabicPeriod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v čom sú outfity rifle a sveter/bunda na fotkách podobné? v čom sa líšia? skúste prísť s čo najviac prídavnými menami na popísanie ženy na fotke</a:t>
            </a:r>
          </a:p>
          <a:p>
            <a:pPr marL="342900" indent="-342900" algn="just">
              <a:buAutoNum type="arabicPeriod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pPr marL="342900" indent="-342900" algn="just">
              <a:buAutoNum type="arabicPeriod"/>
            </a:pPr>
            <a:r>
              <a:rPr lang="sk-SK" sz="3200" dirty="0">
                <a:latin typeface="HelveticaNeueLT Pro 55 Roman" panose="020B0604020202020204" pitchFamily="34" charset="-18"/>
              </a:rPr>
              <a:t>zamyslite sa nad tým za akých okolnosti boli fotky zhotovené, kto na nich je – ako to ovplyvňuje naše porozumenie fotke?</a:t>
            </a:r>
          </a:p>
          <a:p>
            <a:pPr algn="just"/>
            <a:endParaRPr lang="sk-SK" sz="3200" dirty="0">
              <a:latin typeface="HelveticaNeueLT Pro 55 Roman" panose="020B0604020202020204" pitchFamily="34" charset="-18"/>
            </a:endParaRPr>
          </a:p>
          <a:p>
            <a:pPr marL="342900" indent="-342900" algn="just">
              <a:buAutoNum type="arabicPeriod"/>
            </a:pPr>
            <a:endParaRPr lang="sk-SK" sz="3200" dirty="0">
              <a:latin typeface="HelveticaNeueLT Pro 55 Roman" panose="020B0604020202020204" pitchFamily="34" charset="-18"/>
            </a:endParaRP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5119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8DC4B7BF-63A7-4B5B-9B47-073D207D4D98}"/>
              </a:ext>
            </a:extLst>
          </p:cNvPr>
          <p:cNvSpPr/>
          <p:nvPr/>
        </p:nvSpPr>
        <p:spPr>
          <a:xfrm>
            <a:off x="1717242" y="3244334"/>
            <a:ext cx="875752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11500" dirty="0">
                <a:latin typeface="HelveticaNeueLT Pro 55 Roman" panose="020B0604020202020204" pitchFamily="34" charset="-18"/>
              </a:rPr>
              <a:t>INTERVIEW?</a:t>
            </a:r>
          </a:p>
        </p:txBody>
      </p:sp>
    </p:spTree>
    <p:extLst>
      <p:ext uri="{BB962C8B-B14F-4D97-AF65-F5344CB8AC3E}">
        <p14:creationId xmlns:p14="http://schemas.microsoft.com/office/powerpoint/2010/main" val="205656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954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235</Words>
  <Application>Microsoft Office PowerPoint</Application>
  <PresentationFormat>Širokouhlá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HelveticaNeueLT Pro 55 Roman</vt:lpstr>
      <vt:lpstr>Motív balíka Office</vt:lpstr>
      <vt:lpstr>Prezentácia programu PowerPoint</vt:lpstr>
      <vt:lpstr>SPÄTNÁ VÄZBA</vt:lpstr>
      <vt:lpstr>Prezentácia programu PowerPoint</vt:lpstr>
      <vt:lpstr>Prezentácia programu PowerPoint</vt:lpstr>
      <vt:lpstr>POZOROVANIE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Katarína Slezáková</dc:creator>
  <cp:lastModifiedBy>Katarína Slezáková</cp:lastModifiedBy>
  <cp:revision>26</cp:revision>
  <dcterms:created xsi:type="dcterms:W3CDTF">2018-10-15T10:33:16Z</dcterms:created>
  <dcterms:modified xsi:type="dcterms:W3CDTF">2018-11-19T14:49:16Z</dcterms:modified>
</cp:coreProperties>
</file>