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67" r:id="rId5"/>
    <p:sldId id="266" r:id="rId6"/>
    <p:sldId id="264" r:id="rId7"/>
    <p:sldId id="257" r:id="rId8"/>
    <p:sldId id="260" r:id="rId9"/>
    <p:sldId id="258" r:id="rId10"/>
    <p:sldId id="259" r:id="rId11"/>
    <p:sldId id="262" r:id="rId12"/>
    <p:sldId id="263" r:id="rId13"/>
    <p:sldId id="269" r:id="rId14"/>
    <p:sldId id="270" r:id="rId15"/>
    <p:sldId id="268" r:id="rId16"/>
    <p:sldId id="271" r:id="rId17"/>
    <p:sldId id="272" r:id="rId18"/>
    <p:sldId id="277" r:id="rId19"/>
    <p:sldId id="278" r:id="rId20"/>
    <p:sldId id="279" r:id="rId21"/>
    <p:sldId id="276" r:id="rId22"/>
    <p:sldId id="275" r:id="rId23"/>
    <p:sldId id="274" r:id="rId24"/>
    <p:sldId id="273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List1!$A$6:$A$27</c:f>
              <c:numCache>
                <c:formatCode>General</c:formatCode>
                <c:ptCount val="22"/>
                <c:pt idx="0">
                  <c:v>1900</c:v>
                </c:pt>
                <c:pt idx="1">
                  <c:v>1905</c:v>
                </c:pt>
                <c:pt idx="2">
                  <c:v>1910</c:v>
                </c:pt>
                <c:pt idx="3">
                  <c:v>1913</c:v>
                </c:pt>
                <c:pt idx="4">
                  <c:v>1914</c:v>
                </c:pt>
                <c:pt idx="5">
                  <c:v>1915</c:v>
                </c:pt>
                <c:pt idx="6">
                  <c:v>1916</c:v>
                </c:pt>
                <c:pt idx="7">
                  <c:v>1917</c:v>
                </c:pt>
                <c:pt idx="8">
                  <c:v>1918</c:v>
                </c:pt>
                <c:pt idx="9">
                  <c:v>1920</c:v>
                </c:pt>
                <c:pt idx="10">
                  <c:v>1925</c:v>
                </c:pt>
                <c:pt idx="11">
                  <c:v>1928</c:v>
                </c:pt>
                <c:pt idx="12">
                  <c:v>1929</c:v>
                </c:pt>
                <c:pt idx="13">
                  <c:v>1930</c:v>
                </c:pt>
                <c:pt idx="14">
                  <c:v>1931</c:v>
                </c:pt>
                <c:pt idx="15">
                  <c:v>1932</c:v>
                </c:pt>
                <c:pt idx="16">
                  <c:v>1933</c:v>
                </c:pt>
                <c:pt idx="17">
                  <c:v>1934</c:v>
                </c:pt>
                <c:pt idx="18">
                  <c:v>1937</c:v>
                </c:pt>
                <c:pt idx="19">
                  <c:v>1939</c:v>
                </c:pt>
                <c:pt idx="20">
                  <c:v>1942</c:v>
                </c:pt>
                <c:pt idx="21">
                  <c:v>1945</c:v>
                </c:pt>
              </c:numCache>
            </c:numRef>
          </c:xVal>
          <c:yVal>
            <c:numRef>
              <c:f>List1!$B$6:$B$27</c:f>
              <c:numCache>
                <c:formatCode>General</c:formatCode>
                <c:ptCount val="22"/>
                <c:pt idx="0">
                  <c:v>399</c:v>
                </c:pt>
                <c:pt idx="1">
                  <c:v>437</c:v>
                </c:pt>
                <c:pt idx="2">
                  <c:v>449</c:v>
                </c:pt>
                <c:pt idx="3">
                  <c:v>423</c:v>
                </c:pt>
                <c:pt idx="4">
                  <c:v>477</c:v>
                </c:pt>
                <c:pt idx="5">
                  <c:v>579</c:v>
                </c:pt>
                <c:pt idx="6">
                  <c:v>556</c:v>
                </c:pt>
                <c:pt idx="7">
                  <c:v>584</c:v>
                </c:pt>
                <c:pt idx="8">
                  <c:v>494</c:v>
                </c:pt>
                <c:pt idx="9">
                  <c:v>442</c:v>
                </c:pt>
                <c:pt idx="10">
                  <c:v>402</c:v>
                </c:pt>
                <c:pt idx="11">
                  <c:v>350</c:v>
                </c:pt>
                <c:pt idx="12">
                  <c:v>349</c:v>
                </c:pt>
                <c:pt idx="13">
                  <c:v>295</c:v>
                </c:pt>
                <c:pt idx="14">
                  <c:v>227</c:v>
                </c:pt>
                <c:pt idx="15">
                  <c:v>239</c:v>
                </c:pt>
                <c:pt idx="16">
                  <c:v>222</c:v>
                </c:pt>
                <c:pt idx="17">
                  <c:v>199</c:v>
                </c:pt>
                <c:pt idx="18">
                  <c:v>353</c:v>
                </c:pt>
                <c:pt idx="19">
                  <c:v>181</c:v>
                </c:pt>
                <c:pt idx="20">
                  <c:v>435</c:v>
                </c:pt>
                <c:pt idx="21">
                  <c:v>363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04032"/>
        <c:axId val="37005952"/>
      </c:scatterChart>
      <c:valAx>
        <c:axId val="3700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37005952"/>
        <c:crosses val="autoZero"/>
        <c:crossBetween val="midCat"/>
      </c:valAx>
      <c:valAx>
        <c:axId val="37005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370040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114B-897A-46B2-964F-A27F23579BB4}" type="datetimeFigureOut">
              <a:rPr lang="cs-CZ" smtClean="0"/>
              <a:t>16. 10. 2018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28D1-0B87-47F3-8E32-517697F61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739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114B-897A-46B2-964F-A27F23579BB4}" type="datetimeFigureOut">
              <a:rPr lang="cs-CZ" smtClean="0"/>
              <a:t>16. 10. 2018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28D1-0B87-47F3-8E32-517697F61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82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114B-897A-46B2-964F-A27F23579BB4}" type="datetimeFigureOut">
              <a:rPr lang="cs-CZ" smtClean="0"/>
              <a:t>16. 10. 2018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28D1-0B87-47F3-8E32-517697F61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82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114B-897A-46B2-964F-A27F23579BB4}" type="datetimeFigureOut">
              <a:rPr lang="cs-CZ" smtClean="0"/>
              <a:t>16. 10. 2018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28D1-0B87-47F3-8E32-517697F61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83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114B-897A-46B2-964F-A27F23579BB4}" type="datetimeFigureOut">
              <a:rPr lang="cs-CZ" smtClean="0"/>
              <a:t>16. 10. 2018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28D1-0B87-47F3-8E32-517697F61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13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114B-897A-46B2-964F-A27F23579BB4}" type="datetimeFigureOut">
              <a:rPr lang="cs-CZ" smtClean="0"/>
              <a:t>16. 10. 2018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28D1-0B87-47F3-8E32-517697F61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91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114B-897A-46B2-964F-A27F23579BB4}" type="datetimeFigureOut">
              <a:rPr lang="cs-CZ" smtClean="0"/>
              <a:t>16. 10. 2018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28D1-0B87-47F3-8E32-517697F61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50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114B-897A-46B2-964F-A27F23579BB4}" type="datetimeFigureOut">
              <a:rPr lang="cs-CZ" smtClean="0"/>
              <a:t>16. 10. 2018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28D1-0B87-47F3-8E32-517697F61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7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114B-897A-46B2-964F-A27F23579BB4}" type="datetimeFigureOut">
              <a:rPr lang="cs-CZ" smtClean="0"/>
              <a:t>16. 10. 2018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28D1-0B87-47F3-8E32-517697F61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69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114B-897A-46B2-964F-A27F23579BB4}" type="datetimeFigureOut">
              <a:rPr lang="cs-CZ" smtClean="0"/>
              <a:t>16. 10. 2018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28D1-0B87-47F3-8E32-517697F61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45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114B-897A-46B2-964F-A27F23579BB4}" type="datetimeFigureOut">
              <a:rPr lang="cs-CZ" smtClean="0"/>
              <a:t>16. 10. 2018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28D1-0B87-47F3-8E32-517697F61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11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9114B-897A-46B2-964F-A27F23579BB4}" type="datetimeFigureOut">
              <a:rPr lang="cs-CZ" smtClean="0"/>
              <a:t>16. 10. 2018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A28D1-0B87-47F3-8E32-517697F61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45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Zemědělství a hospodářský rozvoj – historická lekce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Rozvoj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845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6336704" cy="607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624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776238"/>
              </p:ext>
            </p:extLst>
          </p:nvPr>
        </p:nvGraphicFramePr>
        <p:xfrm>
          <a:off x="2721852" y="1052736"/>
          <a:ext cx="2758377" cy="51290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5964"/>
                <a:gridCol w="1272413"/>
              </a:tblGrid>
              <a:tr h="347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cs-CZ" sz="2400" dirty="0" err="1" smtClean="0">
                          <a:effectLst/>
                        </a:rPr>
                        <a:t>tons</a:t>
                      </a:r>
                      <a:r>
                        <a:rPr lang="cs-CZ" sz="2400" dirty="0" smtClean="0">
                          <a:effectLst/>
                        </a:rPr>
                        <a:t>/ha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</a:t>
                      </a:r>
                      <a:r>
                        <a:rPr lang="cs-CZ" sz="2400" dirty="0" smtClean="0">
                          <a:effectLst/>
                        </a:rPr>
                        <a:t>S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1.5</a:t>
                      </a:r>
                      <a:r>
                        <a:rPr lang="cs-CZ" sz="2400" dirty="0" smtClean="0">
                          <a:effectLst/>
                        </a:rPr>
                        <a:t>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err="1" smtClean="0">
                          <a:effectLst/>
                        </a:rPr>
                        <a:t>Europe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1.26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US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0.98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Canada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1.34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Australia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0.8</a:t>
                      </a:r>
                      <a:r>
                        <a:rPr lang="cs-CZ" sz="2400" dirty="0" smtClean="0">
                          <a:effectLst/>
                        </a:rPr>
                        <a:t>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Argentina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0.66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Poland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1.24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Hungary 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1.26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Romania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1.29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Bulgaria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1.06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Serbia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0.88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91680" y="332656"/>
            <a:ext cx="53601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Wheat</a:t>
            </a:r>
            <a:r>
              <a:rPr kumimoji="0" lang="cs-CZ" alt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production</a:t>
            </a:r>
            <a:r>
              <a:rPr kumimoji="0" lang="cs-CZ" alt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cs-CZ" altLang="cs-CZ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average</a:t>
            </a:r>
            <a:r>
              <a:rPr kumimoji="0" lang="cs-CZ" alt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yield</a:t>
            </a:r>
            <a:endParaRPr kumimoji="0" lang="en-US" altLang="cs-CZ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5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459685"/>
              </p:ext>
            </p:extLst>
          </p:nvPr>
        </p:nvGraphicFramePr>
        <p:xfrm>
          <a:off x="467544" y="1700808"/>
          <a:ext cx="8427736" cy="2820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970"/>
                <a:gridCol w="1130237"/>
                <a:gridCol w="684530"/>
                <a:gridCol w="684530"/>
                <a:gridCol w="1416304"/>
                <a:gridCol w="1394460"/>
                <a:gridCol w="1024573"/>
                <a:gridCol w="144413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employed</a:t>
                      </a: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1920 </a:t>
                      </a:r>
                      <a:r>
                        <a:rPr lang="en-US" sz="1800" dirty="0">
                          <a:effectLst/>
                        </a:rPr>
                        <a:t>(%)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GDP 1920</a:t>
                      </a:r>
                      <a:endParaRPr lang="cs-CZ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(%)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GDP 1938</a:t>
                      </a:r>
                      <a:endParaRPr lang="cs-CZ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(%)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exports 1938</a:t>
                      </a:r>
                      <a:endParaRPr lang="cs-CZ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(%)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1930s </a:t>
                      </a:r>
                      <a:r>
                        <a:rPr lang="en-US" sz="1800" dirty="0" smtClean="0">
                          <a:effectLst/>
                        </a:rPr>
                        <a:t>yields </a:t>
                      </a: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as </a:t>
                      </a:r>
                      <a:r>
                        <a:rPr lang="en-US" sz="1800" dirty="0">
                          <a:effectLst/>
                        </a:rPr>
                        <a:t>% of </a:t>
                      </a:r>
                      <a:r>
                        <a:rPr lang="en-US" sz="1800" dirty="0" smtClean="0">
                          <a:effectLst/>
                        </a:rPr>
                        <a:t>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land per </a:t>
                      </a: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tractor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 smtClean="0">
                          <a:effectLst/>
                        </a:rPr>
                        <a:t>surplus</a:t>
                      </a:r>
                      <a:r>
                        <a:rPr lang="cs-CZ" sz="1800" dirty="0" smtClean="0">
                          <a:effectLst/>
                        </a:rPr>
                        <a:t> </a:t>
                      </a:r>
                      <a:r>
                        <a:rPr lang="cs-CZ" sz="1800" dirty="0" err="1" smtClean="0">
                          <a:effectLst/>
                        </a:rPr>
                        <a:t>labor</a:t>
                      </a:r>
                      <a:endParaRPr lang="cs-CZ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 </a:t>
                      </a:r>
                      <a:r>
                        <a:rPr lang="cs-CZ" sz="1800" dirty="0" err="1" smtClean="0">
                          <a:effectLst/>
                        </a:rPr>
                        <a:t>tech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CSR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23.2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72</a:t>
                      </a:r>
                      <a:r>
                        <a:rPr lang="cs-CZ" sz="1800" dirty="0" smtClean="0">
                          <a:effectLst/>
                        </a:rPr>
                        <a:t>in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920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+5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POL 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39.0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28.5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8400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HUN 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41.8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36.5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55.3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830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BUL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71.4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63.3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31.4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1430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YUG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53.6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49.7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3430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61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ROM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60.2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53.2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33.8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2490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51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267744" y="73828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/>
              <a:t>Agriculture</a:t>
            </a:r>
            <a:r>
              <a:rPr lang="cs-CZ" sz="2800" b="1" dirty="0" smtClean="0"/>
              <a:t> in EE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188322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radio1.hr/wp-content/uploads/2017/01/170123059.1_m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7018"/>
            <a:ext cx="816829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76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radio1.hr/wp-content/uploads/2017/01/Screen-Shot-2017-01-25-at-9.43.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1755576"/>
            <a:ext cx="6480720" cy="878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674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redd.it/5xj7187cctu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171400"/>
            <a:ext cx="5143278" cy="727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087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4.bp.blogspot.com/-C1Ua1X-ahec/UNBF62_TgnI/AAAAAAACIJI/cLNMwV_mcso/s1600/Beautiful+Color+Photos+of+Hungary+in+The+Early+of+1930s+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656"/>
            <a:ext cx="8632537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818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3.bp.blogspot.com/-IZSapJB-0EY/UNBGM0M-9II/AAAAAAACIKw/WrXqrsEeFIo/s1600/Beautiful+Color+Photos+of+Hungary+in+The+Early+of+1930s+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29835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599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catalogue.millsarchive.org/uploads/r/null/a/f/7/af7e16b6835a9e4edd1712c4e25ec31195325f556be8eb618da02adcc9030337/FQ2C_Roller_1_Walzm__hle-Budapest-Hungary-TheMiller-05May1890_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6" y="908720"/>
            <a:ext cx="808510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84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Westminster Bridge Mill, 1885, showing the arrangement of the roller mill with th different sets of machinery on each floor (The Miller, 5 April 1886) (MWAT-02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494371"/>
            <a:ext cx="5327831" cy="735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06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768980"/>
              </p:ext>
            </p:extLst>
          </p:nvPr>
        </p:nvGraphicFramePr>
        <p:xfrm>
          <a:off x="2483768" y="1988840"/>
          <a:ext cx="3956706" cy="2821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2789"/>
                <a:gridCol w="1331657"/>
                <a:gridCol w="1572260"/>
              </a:tblGrid>
              <a:tr h="705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Ireland</a:t>
                      </a:r>
                      <a:endParaRPr lang="cs-CZ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England</a:t>
                      </a:r>
                      <a:endParaRPr lang="cs-CZ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5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1841</a:t>
                      </a:r>
                      <a:endParaRPr lang="cs-CZ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 smtClean="0">
                          <a:effectLst/>
                        </a:rPr>
                        <a:t>???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13.66</a:t>
                      </a:r>
                      <a:endParaRPr lang="cs-CZ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5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1961</a:t>
                      </a:r>
                      <a:endParaRPr lang="cs-CZ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2.82</a:t>
                      </a:r>
                      <a:endParaRPr lang="cs-CZ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41.16</a:t>
                      </a:r>
                      <a:endParaRPr lang="cs-CZ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5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2017</a:t>
                      </a:r>
                      <a:endParaRPr lang="cs-CZ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4.79</a:t>
                      </a:r>
                      <a:endParaRPr lang="cs-CZ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55.62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321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473448"/>
              </p:ext>
            </p:extLst>
          </p:nvPr>
        </p:nvGraphicFramePr>
        <p:xfrm>
          <a:off x="179512" y="1484784"/>
          <a:ext cx="8863435" cy="4690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6891"/>
                <a:gridCol w="1278572"/>
                <a:gridCol w="1347311"/>
                <a:gridCol w="1399885"/>
                <a:gridCol w="1400776"/>
              </a:tblGrid>
              <a:tr h="408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1924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1926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1927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1929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domestic producers´ revenue </a:t>
                      </a:r>
                      <a:r>
                        <a:rPr lang="en-US" sz="2000" b="0" dirty="0">
                          <a:effectLst/>
                        </a:rPr>
                        <a:t>(</a:t>
                      </a:r>
                      <a:r>
                        <a:rPr lang="en-US" sz="2000" b="0" dirty="0" err="1">
                          <a:effectLst/>
                        </a:rPr>
                        <a:t>bil</a:t>
                      </a:r>
                      <a:r>
                        <a:rPr lang="en-US" sz="2000" b="0" dirty="0">
                          <a:effectLst/>
                        </a:rPr>
                        <a:t>. CSK) </a:t>
                      </a:r>
                      <a:endParaRPr lang="cs-CZ" sz="20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(without tariff in </a:t>
                      </a:r>
                      <a:r>
                        <a:rPr lang="en-US" sz="2000" b="0" dirty="0" err="1">
                          <a:effectLst/>
                        </a:rPr>
                        <a:t>parentes</a:t>
                      </a:r>
                      <a:r>
                        <a:rPr lang="en-US" sz="2000" b="0" dirty="0">
                          <a:effectLst/>
                        </a:rPr>
                        <a:t>)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1.949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2.390 (2.063)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2.549 (2.202)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2.083 (0.897)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8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foreign producer´s revenue </a:t>
                      </a:r>
                      <a:r>
                        <a:rPr lang="en-US" sz="2000" b="0" dirty="0">
                          <a:effectLst/>
                        </a:rPr>
                        <a:t>(</a:t>
                      </a:r>
                      <a:r>
                        <a:rPr lang="en-US" sz="2000" b="0" dirty="0" err="1">
                          <a:effectLst/>
                        </a:rPr>
                        <a:t>bil</a:t>
                      </a:r>
                      <a:r>
                        <a:rPr lang="en-US" sz="2000" b="0" dirty="0">
                          <a:effectLst/>
                        </a:rPr>
                        <a:t>. CSK)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1.082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0.703 (1.091)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1.361 (1.220)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0.126 (1.615)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8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consumption </a:t>
                      </a:r>
                      <a:r>
                        <a:rPr lang="en-US" sz="2000" b="0" dirty="0">
                          <a:effectLst/>
                        </a:rPr>
                        <a:t>(</a:t>
                      </a:r>
                      <a:r>
                        <a:rPr lang="en-US" sz="2000" b="0" dirty="0" err="1">
                          <a:effectLst/>
                        </a:rPr>
                        <a:t>thous.tons</a:t>
                      </a:r>
                      <a:r>
                        <a:rPr lang="en-US" sz="2000" b="0" dirty="0">
                          <a:effectLst/>
                        </a:rPr>
                        <a:t>)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1,562,322 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1,412,362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1,649,783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1.598.236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8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consumers expenses </a:t>
                      </a:r>
                      <a:r>
                        <a:rPr lang="cs-CZ" sz="2000" dirty="0" smtClean="0">
                          <a:effectLst/>
                        </a:rPr>
                        <a:t> </a:t>
                      </a:r>
                      <a:r>
                        <a:rPr lang="en-US" sz="2000" b="0" dirty="0" smtClean="0">
                          <a:effectLst/>
                        </a:rPr>
                        <a:t>(</a:t>
                      </a:r>
                      <a:r>
                        <a:rPr lang="en-US" sz="2000" b="0" dirty="0" err="1">
                          <a:effectLst/>
                        </a:rPr>
                        <a:t>bil</a:t>
                      </a:r>
                      <a:r>
                        <a:rPr lang="en-US" sz="2000" b="0" dirty="0">
                          <a:effectLst/>
                        </a:rPr>
                        <a:t>. CSK)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3.031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3.093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3.910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2.829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8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extra producers´ surplus </a:t>
                      </a:r>
                      <a:r>
                        <a:rPr lang="en-US" sz="2000" b="0" dirty="0">
                          <a:effectLst/>
                        </a:rPr>
                        <a:t>(mil. CSK)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319.8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320.9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268.0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8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consumers´ loss </a:t>
                      </a:r>
                      <a:r>
                        <a:rPr lang="en-US" sz="2000" b="0" dirty="0">
                          <a:effectLst/>
                        </a:rPr>
                        <a:t>(mil. CSK)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454.5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495.4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496.2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8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government revenue </a:t>
                      </a:r>
                      <a:r>
                        <a:rPr lang="en-US" sz="2000" b="0" dirty="0">
                          <a:effectLst/>
                        </a:rPr>
                        <a:t>(mil. CSK)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96.3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172.3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126.4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8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dead weight loss </a:t>
                      </a:r>
                      <a:r>
                        <a:rPr lang="en-US" sz="2000" b="0" dirty="0">
                          <a:effectLst/>
                        </a:rPr>
                        <a:t>(mil. CSK)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38.5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101.6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91680" y="237895"/>
            <a:ext cx="616341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Redistribution as a result of 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CSR </a:t>
            </a:r>
            <a:r>
              <a:rPr kumimoji="0" lang="en-US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1925-26 tariff </a:t>
            </a:r>
            <a:r>
              <a:rPr kumimoji="0" lang="en-US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</a:t>
            </a: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wheat and wheat flour</a:t>
            </a:r>
            <a:r>
              <a:rPr kumimoji="0" lang="en-US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(bill. mill. of CSK; </a:t>
            </a:r>
            <a:r>
              <a:rPr kumimoji="0" lang="en-US" alt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thous</a:t>
            </a:r>
            <a:r>
              <a:rPr kumimoji="0" lang="en-US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of tons)</a:t>
            </a:r>
            <a:endParaRPr kumimoji="0" lang="cs-CZ" alt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72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zse-2.krakow.pl/leonardo/hungary/magyar/history/pictures/10-31nyom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7108"/>
            <a:ext cx="846215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243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eel.library.ualberta.ca/pcimages/PC/009/web/PC009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62000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052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agbioforum.org/v18n3/v18n3a06-f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908720"/>
            <a:ext cx="767202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064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upload.wikimedia.org/wikipedia/commons/e/e4/Crops_Kansas_AST_20010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48" y="-171400"/>
            <a:ext cx="9857138" cy="944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89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ýsledek obrázku pro potatoes yield ireland fam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potatoes yield ireland fam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200" name="Picture 8" descr="Výsledek obrázku pro potatoes yield ireland fam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51" y="476672"/>
            <a:ext cx="79457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16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ýsledek obrázku pro potatoes blight ireland fam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02" y="3468766"/>
            <a:ext cx="3290593" cy="281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vespalcova\Desktop\005dfddb94b05b5a3bb7a1c45daf58ab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8" y="79508"/>
            <a:ext cx="5040560" cy="672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Výsledek obrázku pro late blight pota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89" y="692696"/>
            <a:ext cx="33821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03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xtremely rare artifact on display at St Mary’s Famine Museum in Thurl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1912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558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664718"/>
              </p:ext>
            </p:extLst>
          </p:nvPr>
        </p:nvGraphicFramePr>
        <p:xfrm>
          <a:off x="539552" y="620683"/>
          <a:ext cx="8064896" cy="5789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3482"/>
                <a:gridCol w="1029987"/>
                <a:gridCol w="726602"/>
                <a:gridCol w="1064223"/>
                <a:gridCol w="1442741"/>
                <a:gridCol w="1187861"/>
              </a:tblGrid>
              <a:tr h="295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Exporty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HNP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Průmysl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Zemědělství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Populace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444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Obchodní politiky – Evropa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092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Protekcionizmus: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1830-1844/1846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3,5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2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Britský liberalizmus: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1844/1846-1858/1860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6,0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2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Evropský liberalizmus: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1858/1860-1877/1879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3,8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2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Nástup protekcionizmu: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1877/1879–1890/1892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2,9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2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Protekcionizmus: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1890/1892-1913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3,5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3,2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444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Hospodářská období - kontinentální Evropa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092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Období růstu: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1829/1831–1868/1870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4,3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1,8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2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Deprese: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1868/1870–1891/1893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1,0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2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Období rychlého růstu: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1891/1893-1911/1913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4,0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3,8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1,5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1,1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19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332656"/>
            <a:ext cx="6674175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61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19426"/>
              </p:ext>
            </p:extLst>
          </p:nvPr>
        </p:nvGraphicFramePr>
        <p:xfrm>
          <a:off x="1043496" y="1844824"/>
          <a:ext cx="6624960" cy="44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267744" y="620688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/>
              <a:t>Wheat</a:t>
            </a:r>
            <a:r>
              <a:rPr lang="cs-CZ" sz="3600" b="1" dirty="0" smtClean="0"/>
              <a:t> - </a:t>
            </a:r>
            <a:r>
              <a:rPr lang="cs-CZ" sz="3600" b="1" dirty="0" err="1" smtClean="0"/>
              <a:t>world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price</a:t>
            </a:r>
            <a:r>
              <a:rPr lang="cs-CZ" sz="3600" b="1" dirty="0" smtClean="0"/>
              <a:t> </a:t>
            </a:r>
          </a:p>
          <a:p>
            <a:pPr algn="ctr"/>
            <a:r>
              <a:rPr lang="cs-CZ" dirty="0" smtClean="0"/>
              <a:t>(1996 GBP)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6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6480720" cy="617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5095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366</Words>
  <Application>Microsoft Office PowerPoint</Application>
  <PresentationFormat>Předvádění na obrazovce (4:3)</PresentationFormat>
  <Paragraphs>217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Zemědělství a hospodářský rozvoj – historická lekce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vespalcova</dc:creator>
  <cp:lastModifiedBy>vespalcova</cp:lastModifiedBy>
  <cp:revision>17</cp:revision>
  <dcterms:created xsi:type="dcterms:W3CDTF">2018-10-16T15:43:31Z</dcterms:created>
  <dcterms:modified xsi:type="dcterms:W3CDTF">2018-10-18T09:42:15Z</dcterms:modified>
</cp:coreProperties>
</file>