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71" r:id="rId9"/>
    <p:sldId id="267" r:id="rId10"/>
    <p:sldId id="268" r:id="rId11"/>
    <p:sldId id="270" r:id="rId12"/>
    <p:sldId id="269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SS\Vyuka\IPE\IPE%20HPMV%202016\PB%20CR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/>
              <a:t>Vývoj PB</a:t>
            </a:r>
            <a:r>
              <a:rPr lang="cs-CZ" sz="1800" b="1" baseline="0" dirty="0"/>
              <a:t> ČR 2013-2016</a:t>
            </a:r>
            <a:endParaRPr lang="cs-CZ" sz="1800" b="1" dirty="0"/>
          </a:p>
        </c:rich>
      </c:tx>
      <c:layout>
        <c:manualLayout>
          <c:xMode val="edge"/>
          <c:yMode val="edge"/>
          <c:x val="0.3905901137357830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Běžný účet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List1!$B$2:$E$2</c:f>
              <c:numCache>
                <c:formatCode>General</c:formatCode>
                <c:ptCount val="4"/>
                <c:pt idx="0">
                  <c:v>-21784.400000000001</c:v>
                </c:pt>
                <c:pt idx="1">
                  <c:v>7480.3514592004904</c:v>
                </c:pt>
                <c:pt idx="2">
                  <c:v>41375.104783976603</c:v>
                </c:pt>
                <c:pt idx="3" formatCode="0.00">
                  <c:v>52641.9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9D-4561-9AE2-F72E80D44B14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Kapitálový účet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List1!$B$3:$E$3</c:f>
              <c:numCache>
                <c:formatCode>General</c:formatCode>
                <c:ptCount val="4"/>
                <c:pt idx="0">
                  <c:v>82436.600000000006</c:v>
                </c:pt>
                <c:pt idx="1">
                  <c:v>32318.625123641999</c:v>
                </c:pt>
                <c:pt idx="2">
                  <c:v>106141.61124708215</c:v>
                </c:pt>
                <c:pt idx="3" formatCode="0.00">
                  <c:v>53509.7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9D-4561-9AE2-F72E80D44B14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Finanční účet (bez rezerv)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List1!$B$4:$E$4</c:f>
              <c:numCache>
                <c:formatCode>General</c:formatCode>
                <c:ptCount val="4"/>
                <c:pt idx="0">
                  <c:v>119883.93244883401</c:v>
                </c:pt>
                <c:pt idx="1">
                  <c:v>10052.369090589003</c:v>
                </c:pt>
                <c:pt idx="2">
                  <c:v>157512.08318012799</c:v>
                </c:pt>
                <c:pt idx="3" formatCode="0.00">
                  <c:v>445842.79999999993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9D-4561-9AE2-F72E80D44B14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Změna devizových rezerv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List1!$B$1:$E$1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List1!$B$5:$E$5</c:f>
              <c:numCache>
                <c:formatCode>General</c:formatCode>
                <c:ptCount val="4"/>
                <c:pt idx="0">
                  <c:v>-188191.45</c:v>
                </c:pt>
                <c:pt idx="1">
                  <c:v>-73122.687445000003</c:v>
                </c:pt>
                <c:pt idx="2">
                  <c:v>-351305.52399999998</c:v>
                </c:pt>
                <c:pt idx="3" formatCode="0.00">
                  <c:v>-563521.19999999995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9D-4561-9AE2-F72E80D44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945904"/>
        <c:axId val="303946888"/>
      </c:lineChart>
      <c:catAx>
        <c:axId val="3039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6888"/>
        <c:crosses val="autoZero"/>
        <c:auto val="1"/>
        <c:lblAlgn val="ctr"/>
        <c:lblOffset val="100"/>
        <c:noMultiLvlLbl val="0"/>
      </c:catAx>
      <c:valAx>
        <c:axId val="303946888"/>
        <c:scaling>
          <c:orientation val="minMax"/>
          <c:max val="500000"/>
          <c:min val="-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394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F9FED-977A-4940-B888-411302A78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F9BD13-4F52-44EE-8C77-6A3D062DD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2FB207-1124-4F91-BB84-8636F545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E72FC-A053-4F78-9FF4-2246945E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9C6E45-8A50-444A-A66E-CF807779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08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22482-B9AD-4554-82B4-D7F682D3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1095FA-0D07-44FB-B07F-E882F0EB7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4CE0FE-5189-416E-A53A-CD0DE21F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C91F7-A164-4E3E-BF59-EB3FFE7B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88DE83-2AC3-4DEB-9223-5386EE8E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6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35429E-66C3-463C-85AF-66EDEBA46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61C3A4-6741-4763-9566-29F51F06C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7F38E-33A5-4AAD-88AC-FDED4108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911110-5834-45B8-9B01-17DC65BE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0772FC-C634-4B77-8348-785F622E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21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20FE7-B549-4395-B073-9374A32E6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D5C7C6-171B-4138-950B-3E07FF657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03F8B-A8EA-43A4-967D-A37EB2809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6A5729-544B-4222-8C85-63FC2820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56237E-C01B-420E-B953-BD8A6623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E30D3-5C96-423B-A5A6-3E49DD1E7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898585-A509-414B-96C6-36C02443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8DEB0F-687B-49E1-AFCD-C00B114A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F4CCEA-E7DC-4DDD-9DA4-DCCE0808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B1CB59-0E9E-4A02-B515-80287DE8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36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7F0EF-CCBC-413E-B97C-ACAA317D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5FB6D1-5448-4870-A7C1-0F7099430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24CBECA-3E78-40FB-B4DC-B0D874C44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424C41-6AB7-48B7-9560-DED4292D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201E90-F8D1-4429-9A9C-41DC9021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F4C94B-CF7C-42F3-9495-A07BBC16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5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D0ADF-D88E-461D-BFC9-2BBE7D8A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4BFC21-329B-4E7E-9750-E972DD72C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332F58-02B3-4FB3-8D1B-6DC50A0A3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76F82A3-F546-4AA9-B184-B4EDB085A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B198FB-1CF8-4B1F-A31D-E2E313692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BDC955-F52B-4D94-821B-B6278545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0EFD21-CB8C-4BC0-B7E1-E4D5ADCA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723011-5A5B-49ED-8390-F1829B61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08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D591B-9EDB-4DEC-A83E-52229D02A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4F0DAE-9AB4-4529-9C75-E9314C0F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9F7FC0-7E5A-4DBF-93A1-AE5F22A4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A1DC99-029A-4651-884A-7247F172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90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153814-48BB-4A9C-BAEB-1EE64B54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E3EBD1-EC4F-4839-8283-0A86C1A4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95C772-9AF3-4310-9C3B-7F578C99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54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8ECA7-902B-4AAD-A04A-1D9D76A6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C30148-A40C-48F5-AB3E-C1BCA8328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E133B4D-21F5-495B-BCFE-FEB45D183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80212E-B2FB-4FBC-95E6-7C89E25C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091364-F60A-4C6C-B3E9-BF35FFA6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B81982-46C0-4ACA-8FFE-28EC4E72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30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EAFFF-0B52-4CA2-90CA-4D7F8311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C775A5-D449-4454-A8E7-EEF9BEA78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F83FBA-803C-4F37-BE30-6255CF7A3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0A84FE-6F3E-4D92-9F15-0F088ADC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46F797-3304-4E5C-B8C1-2349FFAA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5DF984-B9D3-4B9A-8A2F-E16B5F7D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66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6D4893-0DE7-4231-A340-E01D488D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0DD17B-54EA-481C-89F1-980D717EE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B28B09-2F98-4C3D-A581-DBFCB138B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80CA-C901-4C0D-9D25-9C3610ED7928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15C038-BFB6-49B6-B748-B26CB0DF4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50CD32-3C0E-4D3A-8A0D-172E23A52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76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Peníze, stát a vnější rovnováha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politická ekonomie (MVZ401) </a:t>
            </a:r>
            <a:r>
              <a:rPr lang="cs-CZ" sz="1600" dirty="0"/>
              <a:t>na FSS MU v akademickém roce 2017/2018.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787436" y="6249557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ČNB</a:t>
            </a:r>
            <a:endParaRPr lang="en-US" dirty="0"/>
          </a:p>
        </p:txBody>
      </p:sp>
      <p:pic>
        <p:nvPicPr>
          <p:cNvPr id="4" name="Picture 2" descr="C:\Users\Tunoch\Pictures\Picasa\Záznam obrazovky\Záznam celé obrazovky 2.4.2014 151646.b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972" y="515622"/>
            <a:ext cx="8958941" cy="573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383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423592" y="61515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ČNB</a:t>
            </a:r>
            <a:endParaRPr lang="en-US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A8775D7B-CC56-4428-80CD-DC9185B4958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23592" y="620688"/>
          <a:ext cx="77048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881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8429" y="762435"/>
            <a:ext cx="9644742" cy="9727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Čistá mezinárodní investiční pozice v % HDP (2014)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00755"/>
              </p:ext>
            </p:extLst>
          </p:nvPr>
        </p:nvGraphicFramePr>
        <p:xfrm>
          <a:off x="2133600" y="2144486"/>
          <a:ext cx="8134400" cy="357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Švýcarsko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Japonsko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Slovensko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Německo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Španělsko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Čína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Portugalsko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95600" y="580526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Mezinárodní měnový fond</a:t>
            </a:r>
          </a:p>
        </p:txBody>
      </p:sp>
    </p:spTree>
    <p:extLst>
      <p:ext uri="{BB962C8B-B14F-4D97-AF65-F5344CB8AC3E}">
        <p14:creationId xmlns:p14="http://schemas.microsoft.com/office/powerpoint/2010/main" val="4139706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Mezinárodní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1632"/>
          </a:xfrm>
        </p:spPr>
        <p:txBody>
          <a:bodyPr>
            <a:normAutofit/>
          </a:bodyPr>
          <a:lstStyle/>
          <a:p>
            <a:r>
              <a:rPr lang="cs-CZ" dirty="0"/>
              <a:t>Mezinárodní měnový systém je soubor pravidel, kterými se řídí vztahy mezi měnami</a:t>
            </a:r>
          </a:p>
          <a:p>
            <a:r>
              <a:rPr lang="cs-CZ" b="1" dirty="0"/>
              <a:t>Měnový kurz</a:t>
            </a:r>
            <a:r>
              <a:rPr lang="cs-CZ" dirty="0"/>
              <a:t> - cena zahraniční měny vyjádřená v domácí měně. Kolik domácích peněžních jednotek musíme vynaložit na nákup zahraniční peněžní jednotky</a:t>
            </a:r>
          </a:p>
          <a:p>
            <a:pPr>
              <a:defRPr/>
            </a:pPr>
            <a:r>
              <a:rPr lang="cs-CZ" dirty="0"/>
              <a:t>Kurzový režim (spektrum)</a:t>
            </a:r>
          </a:p>
          <a:p>
            <a:pPr lvl="1">
              <a:defRPr/>
            </a:pPr>
            <a:r>
              <a:rPr lang="cs-CZ" b="1" dirty="0"/>
              <a:t>Pevný kurz </a:t>
            </a:r>
            <a:r>
              <a:rPr lang="cs-CZ" dirty="0"/>
              <a:t>(fixní) – devalvace × revalvace</a:t>
            </a:r>
          </a:p>
          <a:p>
            <a:pPr lvl="1">
              <a:defRPr/>
            </a:pPr>
            <a:r>
              <a:rPr lang="cs-CZ" b="1" dirty="0"/>
              <a:t>Pohyblivý kurz</a:t>
            </a:r>
            <a:r>
              <a:rPr lang="cs-CZ" dirty="0"/>
              <a:t> (plovoucí, </a:t>
            </a:r>
            <a:r>
              <a:rPr lang="cs-CZ" dirty="0" err="1"/>
              <a:t>floating</a:t>
            </a:r>
            <a:r>
              <a:rPr lang="cs-CZ" dirty="0"/>
              <a:t>) – depreciace × apreciace</a:t>
            </a:r>
          </a:p>
          <a:p>
            <a:pPr>
              <a:defRPr/>
            </a:pPr>
            <a:r>
              <a:rPr lang="cs-CZ" dirty="0"/>
              <a:t>Znehodnocení domácí měny zlevňuje vývoz a zdražuje dovoz </a:t>
            </a:r>
          </a:p>
          <a:p>
            <a:pPr>
              <a:defRPr/>
            </a:pPr>
            <a:r>
              <a:rPr lang="cs-CZ" dirty="0"/>
              <a:t>Posílení domácí měny zdražuje vývoz a zlevňuje dovoz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43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Vnější nerovnováha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Nerovnováha mezi jednotlivými účty platební bilance</a:t>
            </a:r>
          </a:p>
          <a:p>
            <a:r>
              <a:rPr lang="cs-CZ" dirty="0"/>
              <a:t>Udržitelnost deficitů běžného účtu PB</a:t>
            </a:r>
          </a:p>
          <a:p>
            <a:r>
              <a:rPr lang="cs-CZ" dirty="0"/>
              <a:t>Státní rozpočet × běžný účet PB</a:t>
            </a:r>
          </a:p>
          <a:p>
            <a:r>
              <a:rPr lang="cs-CZ" dirty="0"/>
              <a:t>Způsoby vyrovnání PB</a:t>
            </a:r>
          </a:p>
          <a:p>
            <a:pPr lvl="1"/>
            <a:r>
              <a:rPr lang="cs-CZ" dirty="0"/>
              <a:t>Fixní kurzy</a:t>
            </a:r>
          </a:p>
          <a:p>
            <a:pPr lvl="1"/>
            <a:r>
              <a:rPr lang="cs-CZ" dirty="0"/>
              <a:t>Plovoucí kurzy</a:t>
            </a:r>
          </a:p>
          <a:p>
            <a:pPr lvl="1"/>
            <a:r>
              <a:rPr lang="cs-CZ" dirty="0"/>
              <a:t>Ostatní</a:t>
            </a:r>
          </a:p>
          <a:p>
            <a:r>
              <a:rPr lang="cs-CZ" dirty="0"/>
              <a:t>Politické problémy s vnější nerovnováhou – redistribuční dopady</a:t>
            </a:r>
          </a:p>
          <a:p>
            <a:r>
              <a:rPr lang="cs-CZ" dirty="0"/>
              <a:t>Mezinárodní měnový režim – </a:t>
            </a:r>
            <a:r>
              <a:rPr lang="cs-CZ" b="1" dirty="0"/>
              <a:t>Mezinárodní měnový fond</a:t>
            </a:r>
          </a:p>
        </p:txBody>
      </p:sp>
    </p:spTree>
    <p:extLst>
      <p:ext uri="{BB962C8B-B14F-4D97-AF65-F5344CB8AC3E}">
        <p14:creationId xmlns:p14="http://schemas.microsoft.com/office/powerpoint/2010/main" val="2300668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Politická ekonomie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Nedosažitelná trojice - </a:t>
            </a:r>
            <a:r>
              <a:rPr lang="cs-CZ"/>
              <a:t>fixní kurzy × </a:t>
            </a:r>
            <a:r>
              <a:rPr lang="cs-CZ" dirty="0"/>
              <a:t>volný pohyb kapitálu × nezávislá monetární politika</a:t>
            </a:r>
          </a:p>
          <a:p>
            <a:r>
              <a:rPr lang="cs-CZ" dirty="0"/>
              <a:t>Vnitrostátní modely měnové politiky</a:t>
            </a:r>
          </a:p>
          <a:p>
            <a:pPr lvl="1"/>
            <a:r>
              <a:rPr lang="cs-CZ" dirty="0"/>
              <a:t>Politický cyklus</a:t>
            </a:r>
          </a:p>
          <a:p>
            <a:pPr lvl="1"/>
            <a:r>
              <a:rPr lang="cs-CZ" dirty="0"/>
              <a:t>Stranický model</a:t>
            </a:r>
          </a:p>
          <a:p>
            <a:pPr lvl="1"/>
            <a:r>
              <a:rPr lang="cs-CZ" dirty="0"/>
              <a:t>Sektorový model</a:t>
            </a:r>
          </a:p>
          <a:p>
            <a:r>
              <a:rPr lang="cs-CZ" dirty="0"/>
              <a:t>Mezinárodní politické dopady</a:t>
            </a:r>
          </a:p>
          <a:p>
            <a:pPr lvl="1"/>
            <a:r>
              <a:rPr lang="cs-CZ" dirty="0"/>
              <a:t>Deficitní × přebytkové země</a:t>
            </a:r>
          </a:p>
        </p:txBody>
      </p:sp>
    </p:spTree>
    <p:extLst>
      <p:ext uri="{BB962C8B-B14F-4D97-AF65-F5344CB8AC3E}">
        <p14:creationId xmlns:p14="http://schemas.microsoft.com/office/powerpoint/2010/main" val="182102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88088" y="1267544"/>
            <a:ext cx="4465712" cy="4465712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915" y="1264908"/>
            <a:ext cx="5957799" cy="446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7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6657" y="502463"/>
            <a:ext cx="3231502" cy="3141021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7927" y="1391473"/>
            <a:ext cx="5898527" cy="4421497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6657" y="3789041"/>
            <a:ext cx="3652427" cy="273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8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A4FB4-4752-4873-AF42-5EA29CF3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v ekonomii hlavního proudu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D79486-4D69-4740-BED5-5F5A11906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Vymezení peněz na základě funkcí, které plní</a:t>
            </a:r>
          </a:p>
          <a:p>
            <a:pPr lvl="1"/>
            <a:r>
              <a:rPr lang="cs-CZ" dirty="0"/>
              <a:t>Zúčtovací jednotka (měřítko hodnoty)</a:t>
            </a:r>
          </a:p>
          <a:p>
            <a:pPr lvl="1"/>
            <a:r>
              <a:rPr lang="cs-CZ" dirty="0"/>
              <a:t>Uchovatel hodnoty</a:t>
            </a:r>
          </a:p>
          <a:p>
            <a:pPr lvl="1"/>
            <a:r>
              <a:rPr lang="cs-CZ" dirty="0"/>
              <a:t>Prostředek směny (dnes v ekonomii nejdůležitější)</a:t>
            </a:r>
          </a:p>
          <a:p>
            <a:r>
              <a:rPr lang="cs-CZ" dirty="0"/>
              <a:t>Teorie vzniku a vývoje peněz</a:t>
            </a:r>
          </a:p>
          <a:p>
            <a:pPr lvl="1"/>
            <a:r>
              <a:rPr lang="cs-CZ" dirty="0"/>
              <a:t>A. Smith, C, </a:t>
            </a:r>
            <a:r>
              <a:rPr lang="cs-CZ" dirty="0" err="1"/>
              <a:t>Menger</a:t>
            </a:r>
            <a:endParaRPr lang="cs-CZ" dirty="0"/>
          </a:p>
          <a:p>
            <a:pPr lvl="1"/>
            <a:r>
              <a:rPr lang="cs-CZ" dirty="0"/>
              <a:t>Peníze se vznikly, protože pomohly vyřešit problém s dvojitou shodou potřeb 	-&gt; peníze jsou první řadě prostředek směny</a:t>
            </a:r>
          </a:p>
          <a:p>
            <a:pPr lvl="1"/>
            <a:r>
              <a:rPr lang="cs-CZ" dirty="0"/>
              <a:t>Hlavním tématem vývoje peněz je snižování transakčních nákladů</a:t>
            </a:r>
          </a:p>
          <a:p>
            <a:r>
              <a:rPr lang="cs-CZ" dirty="0"/>
              <a:t>Vztah mezi penězi a bohatstvím</a:t>
            </a:r>
          </a:p>
          <a:p>
            <a:r>
              <a:rPr lang="cs-CZ" dirty="0"/>
              <a:t>Kvantitativní teorie peněz: M × V = P × Q</a:t>
            </a:r>
          </a:p>
        </p:txBody>
      </p:sp>
    </p:spTree>
    <p:extLst>
      <p:ext uri="{BB962C8B-B14F-4D97-AF65-F5344CB8AC3E}">
        <p14:creationId xmlns:p14="http://schemas.microsoft.com/office/powerpoint/2010/main" val="110110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E587B-548D-4F1A-9EC4-CF933D98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Vymezení peněz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662CA0-1429-4666-8B3E-4C5D9636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Peníze jsou nástroj, který slouží ke koordinaci lidí při produkci a rozdělování</a:t>
            </a:r>
          </a:p>
          <a:p>
            <a:r>
              <a:rPr lang="cs-CZ" dirty="0"/>
              <a:t>Peníze jsou v první řadě měřítko hodnoty, další funkce závisí na podobě hospodářského systému</a:t>
            </a:r>
          </a:p>
          <a:p>
            <a:pPr lvl="1"/>
            <a:r>
              <a:rPr lang="cs-CZ" dirty="0"/>
              <a:t>Nejčastěji měří hodnotu institucionalizovaných sociálních závazků – dnes jsou to peněžní dluhy</a:t>
            </a:r>
          </a:p>
          <a:p>
            <a:pPr lvl="1"/>
            <a:r>
              <a:rPr lang="cs-CZ" dirty="0"/>
              <a:t>Prostředkem směny se stávají až s přechodem na tržní vztahy</a:t>
            </a:r>
          </a:p>
          <a:p>
            <a:r>
              <a:rPr lang="cs-CZ" dirty="0"/>
              <a:t>Nástin vzniku a vývoje peněz</a:t>
            </a:r>
          </a:p>
          <a:p>
            <a:pPr lvl="1"/>
            <a:r>
              <a:rPr lang="cs-CZ" dirty="0"/>
              <a:t>Měřítko hodnoty usnadňující hospodářskou koordinaci v Sumeru</a:t>
            </a:r>
          </a:p>
          <a:p>
            <a:pPr lvl="1"/>
            <a:r>
              <a:rPr lang="cs-CZ" dirty="0"/>
              <a:t>Peníze jako zobecněný závazek -&gt; vznik mincí v Lýdii</a:t>
            </a:r>
          </a:p>
          <a:p>
            <a:pPr lvl="1"/>
            <a:r>
              <a:rPr lang="cs-CZ" dirty="0"/>
              <a:t>Peníze a první trhy</a:t>
            </a:r>
          </a:p>
        </p:txBody>
      </p:sp>
    </p:spTree>
    <p:extLst>
      <p:ext uri="{BB962C8B-B14F-4D97-AF65-F5344CB8AC3E}">
        <p14:creationId xmlns:p14="http://schemas.microsoft.com/office/powerpoint/2010/main" val="426012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AFD25-3C5B-4627-8E2C-2C6A4C3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a 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911C0B-9F23-4D4B-B1B0-6EE493B8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lidé přijímají peníze?</a:t>
            </a:r>
          </a:p>
          <a:p>
            <a:pPr lvl="1"/>
            <a:r>
              <a:rPr lang="cs-CZ" dirty="0"/>
              <a:t>Důvěra lidí vs. zákonné platidlo vs. daně a poplatky</a:t>
            </a:r>
          </a:p>
          <a:p>
            <a:r>
              <a:rPr lang="cs-CZ" dirty="0"/>
              <a:t>Stát </a:t>
            </a:r>
          </a:p>
          <a:p>
            <a:pPr lvl="1"/>
            <a:r>
              <a:rPr lang="cs-CZ" dirty="0"/>
              <a:t>Je po většinu historie dominantním emitentem peněz</a:t>
            </a:r>
          </a:p>
          <a:p>
            <a:pPr lvl="1"/>
            <a:r>
              <a:rPr lang="cs-CZ" dirty="0"/>
              <a:t>Určuje, co reprezentuje peníze</a:t>
            </a:r>
          </a:p>
          <a:p>
            <a:pPr lvl="1"/>
            <a:r>
              <a:rPr lang="cs-CZ" dirty="0"/>
              <a:t>Hierarchie peněz</a:t>
            </a:r>
          </a:p>
          <a:p>
            <a:pPr lvl="1"/>
            <a:r>
              <a:rPr lang="cs-CZ" dirty="0"/>
              <a:t>Nikdo jej nemůže donutit k bankrotu ve vlastní měně</a:t>
            </a:r>
          </a:p>
          <a:p>
            <a:pPr>
              <a:defRPr/>
            </a:pPr>
            <a:r>
              <a:rPr lang="cs-CZ" dirty="0"/>
              <a:t>Reálná omezení</a:t>
            </a:r>
          </a:p>
          <a:p>
            <a:pPr lvl="1">
              <a:defRPr/>
            </a:pPr>
            <a:r>
              <a:rPr lang="cs-CZ" dirty="0"/>
              <a:t>Inflace (deflace)</a:t>
            </a:r>
          </a:p>
          <a:p>
            <a:pPr lvl="1">
              <a:defRPr/>
            </a:pPr>
            <a:r>
              <a:rPr lang="cs-CZ" dirty="0"/>
              <a:t>Vnější hospodářské vztahy (vyrovnávání platební bilance)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33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0DF5E-E9ED-4B19-9D3A-990962C49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Spory o podobu peněžním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E1D49A-D901-41CB-AB1F-8E12B6ACC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428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Peníze umožňují státu mobilizovat zdroje pro veřejný zájem</a:t>
            </a:r>
          </a:p>
          <a:p>
            <a:pPr>
              <a:defRPr/>
            </a:pPr>
            <a:r>
              <a:rPr lang="cs-CZ" dirty="0"/>
              <a:t>Spory o podobu veřejného zájmu a o rozložení příspěvků na něj</a:t>
            </a:r>
          </a:p>
          <a:p>
            <a:pPr>
              <a:defRPr/>
            </a:pPr>
            <a:r>
              <a:rPr lang="cs-CZ" dirty="0"/>
              <a:t>Stát vs. věřitelé vs. dlužníci - &gt; pravidla pro fungování peněžního systému</a:t>
            </a:r>
          </a:p>
          <a:p>
            <a:pPr>
              <a:defRPr/>
            </a:pPr>
            <a:r>
              <a:rPr lang="cs-CZ" dirty="0"/>
              <a:t>Historické příklady sporů</a:t>
            </a:r>
          </a:p>
          <a:p>
            <a:pPr lvl="1">
              <a:defRPr/>
            </a:pPr>
            <a:r>
              <a:rPr lang="cs-CZ" dirty="0"/>
              <a:t>Athény</a:t>
            </a:r>
          </a:p>
          <a:p>
            <a:pPr lvl="1">
              <a:defRPr/>
            </a:pPr>
            <a:r>
              <a:rPr lang="cs-CZ" dirty="0"/>
              <a:t>Řím</a:t>
            </a:r>
          </a:p>
          <a:p>
            <a:pPr lvl="1">
              <a:defRPr/>
            </a:pPr>
            <a:r>
              <a:rPr lang="cs-CZ" dirty="0"/>
              <a:t>Anglie</a:t>
            </a:r>
          </a:p>
          <a:p>
            <a:pPr>
              <a:defRPr/>
            </a:pPr>
            <a:r>
              <a:rPr lang="cs-CZ" dirty="0"/>
              <a:t>Finanční sebeomezení státu</a:t>
            </a:r>
          </a:p>
          <a:p>
            <a:pPr lvl="1">
              <a:defRPr/>
            </a:pPr>
            <a:r>
              <a:rPr lang="cs-CZ" dirty="0"/>
              <a:t>Nezávislost centrální banky</a:t>
            </a:r>
          </a:p>
          <a:p>
            <a:pPr lvl="1">
              <a:defRPr/>
            </a:pPr>
            <a:r>
              <a:rPr lang="cs-CZ" dirty="0"/>
              <a:t>Stropy státních deficitů</a:t>
            </a:r>
          </a:p>
          <a:p>
            <a:pPr lvl="1">
              <a:defRPr/>
            </a:pPr>
            <a:r>
              <a:rPr lang="cs-CZ" dirty="0"/>
              <a:t>Maximální výše dluhu</a:t>
            </a:r>
          </a:p>
          <a:p>
            <a:pPr lvl="1">
              <a:defRPr/>
            </a:pPr>
            <a:r>
              <a:rPr lang="cs-CZ" dirty="0"/>
              <a:t>Omezení nabídky peněz (zlatý standard, fix)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01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Monetární a fiskální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Monetární politika </a:t>
            </a:r>
          </a:p>
          <a:p>
            <a:pPr lvl="1">
              <a:defRPr/>
            </a:pPr>
            <a:r>
              <a:rPr lang="cs-CZ" dirty="0"/>
              <a:t>Opatření, jimiž se vlády snaží působit na peněžní veličiny (množství peněz v oběhu, úroková sazba).</a:t>
            </a:r>
          </a:p>
          <a:p>
            <a:pPr lvl="1">
              <a:defRPr/>
            </a:pPr>
            <a:r>
              <a:rPr lang="cs-CZ" dirty="0"/>
              <a:t>Konkrétní opatření závisí na zvolených cílech (hospodářský růst, nezaměstnanost, měnová stabilita).</a:t>
            </a:r>
          </a:p>
          <a:p>
            <a:r>
              <a:rPr lang="cs-CZ" dirty="0"/>
              <a:t>Fiskální politika</a:t>
            </a:r>
          </a:p>
          <a:p>
            <a:pPr lvl="1"/>
            <a:r>
              <a:rPr lang="cs-CZ" dirty="0"/>
              <a:t>Opatření ve struktuře státních příjmů a výdajů za účelem ovlivnit chod ekonomiky.</a:t>
            </a:r>
          </a:p>
          <a:p>
            <a:r>
              <a:rPr lang="cs-CZ" dirty="0"/>
              <a:t>Politické problémy s monetární a fiskální politikou – redistribuční dopady na různé skupiny obyvatel</a:t>
            </a:r>
          </a:p>
        </p:txBody>
      </p:sp>
    </p:spTree>
    <p:extLst>
      <p:ext uri="{BB962C8B-B14F-4D97-AF65-F5344CB8AC3E}">
        <p14:creationId xmlns:p14="http://schemas.microsoft.com/office/powerpoint/2010/main" val="255920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68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Bilanční účet státu na kterém se zachycují peněžní toky z/do země za určité období (typicky rok). Z definice je vyrovnaná (platby do zahraničí–platby přijaté ze zahraničí=0)</a:t>
            </a:r>
          </a:p>
          <a:p>
            <a:r>
              <a:rPr lang="cs-CZ" dirty="0"/>
              <a:t>Dělení PB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běžný účet </a:t>
            </a:r>
            <a:r>
              <a:rPr lang="cs-CZ" sz="2000" dirty="0"/>
              <a:t>(platby za zboží a služby, bilance výnosů), pokud země více vyváží existuje přebytek BÚ, pokud více dováží existuje deficit BÚ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kapitálový účet </a:t>
            </a:r>
            <a:r>
              <a:rPr lang="cs-CZ" sz="2000" dirty="0"/>
              <a:t>(peněžní převody spojené s převodem kapitálu v jeho hmotné formě, málo významný)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u="sng" dirty="0"/>
              <a:t>finanční účet </a:t>
            </a:r>
            <a:r>
              <a:rPr lang="cs-CZ" sz="2000" dirty="0"/>
              <a:t>(přímé a portfoliové zahraniční investice, finanční deriváty a ostatní investice včetně spekulativních, </a:t>
            </a:r>
            <a:r>
              <a:rPr lang="cs-CZ" sz="2000" b="1" dirty="0"/>
              <a:t>změna devizových rezerv</a:t>
            </a:r>
            <a:r>
              <a:rPr lang="cs-CZ" sz="2000" dirty="0"/>
              <a:t>) pokud existuje přebytek FÚ země si půjčuje ze zahraničí – příliv kapitálu, pokud existuje deficit FU země půjčuje do zahraničí – odliv kapitálu</a:t>
            </a:r>
          </a:p>
          <a:p>
            <a:r>
              <a:rPr lang="cs-CZ" dirty="0"/>
              <a:t>Investiční pozice – čistý vztah vůči zahraničí (věřitelská×dlužnická pozice), rozdíl mezi aktivy a pasivy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6480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667</Words>
  <Application>Microsoft Office PowerPoint</Application>
  <PresentationFormat>Širokoúhlá obrazovka</PresentationFormat>
  <Paragraphs>118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Peníze, stát a vnější rovnováha</vt:lpstr>
      <vt:lpstr>Prezentace aplikace PowerPoint</vt:lpstr>
      <vt:lpstr>Prezentace aplikace PowerPoint</vt:lpstr>
      <vt:lpstr>Peníze v ekonomii hlavního proudu</vt:lpstr>
      <vt:lpstr>Vymezení peněz</vt:lpstr>
      <vt:lpstr>Peníze a stát</vt:lpstr>
      <vt:lpstr>Spory o podobu peněžním systému</vt:lpstr>
      <vt:lpstr>Monetární a fiskální politika</vt:lpstr>
      <vt:lpstr>Platební bilance</vt:lpstr>
      <vt:lpstr>Prezentace aplikace PowerPoint</vt:lpstr>
      <vt:lpstr>Prezentace aplikace PowerPoint</vt:lpstr>
      <vt:lpstr>Čistá mezinárodní investiční pozice v % HDP (2014)</vt:lpstr>
      <vt:lpstr>Mezinárodní měnový systém</vt:lpstr>
      <vt:lpstr>Vnější nerovnováha</vt:lpstr>
      <vt:lpstr>Politická ekonomie měnové politiky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obchod</dc:title>
  <dc:creator>Vladan Hodulák</dc:creator>
  <cp:lastModifiedBy>Vladan Hodulák</cp:lastModifiedBy>
  <cp:revision>36</cp:revision>
  <dcterms:created xsi:type="dcterms:W3CDTF">2017-10-16T14:42:26Z</dcterms:created>
  <dcterms:modified xsi:type="dcterms:W3CDTF">2017-11-16T12:11:53Z</dcterms:modified>
</cp:coreProperties>
</file>