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9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8" r:id="rId17"/>
    <p:sldId id="279" r:id="rId18"/>
    <p:sldId id="281" r:id="rId19"/>
    <p:sldId id="282" r:id="rId20"/>
    <p:sldId id="275" r:id="rId21"/>
    <p:sldId id="276" r:id="rId22"/>
    <p:sldId id="277" r:id="rId23"/>
    <p:sldId id="280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819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55BF9-53BB-4078-B434-77623E1A0746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3F5FEC-6380-492F-9545-0A0038C72E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049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54C88657-0D07-4BFA-8FF2-B60D8252F1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9DE27F-8C1F-4044-A258-247EA4AEDD2B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5DBCFB72-E354-47B2-AACD-1EDD3F7EA6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8E56A774-180D-48E3-BFE8-A4EA347A3B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9963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825A3036-4D62-49D1-A044-BC0E82F672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788A79-0F39-46D6-8A66-10A9F133A421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24C14317-FB8D-4201-AEB0-2F7BCB864A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C1BB00FE-A7D4-4913-9147-5130A0986F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15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064CED35-6790-4BE1-80F9-4958254E2A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C11651-764E-47D6-AF47-DB178C66548C}" type="slidenum">
              <a:rPr lang="cs-CZ" altLang="cs-CZ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B12C289B-181D-4EBD-9F24-4B777C1F33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E33CB5A-1187-4107-9505-7166491D76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1795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77DAB8B9-FAAD-4A6F-83E3-C971F7C9E6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9597342-27DD-4ABA-8887-824D8FFCCDC7}" type="slidenum">
              <a:rPr lang="cs-CZ" altLang="cs-CZ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7F63BAE8-70F8-4F98-A578-DCF2312F46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DCAE89B4-3443-4E3B-8947-62367910A1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3738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21A33402-B3A8-46AC-AD36-BBBCFCAC54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27CB8C-423C-4987-98D1-A61F556530A6}" type="slidenum">
              <a:rPr lang="cs-CZ" altLang="cs-CZ"/>
              <a:pPr>
                <a:spcBef>
                  <a:spcPct val="0"/>
                </a:spcBef>
              </a:pPr>
              <a:t>20</a:t>
            </a:fld>
            <a:endParaRPr lang="cs-CZ" altLang="cs-CZ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816A83DA-3E5E-4D48-BD71-B34488B7E1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B5A70FD0-27AA-4827-B641-114C4CE4BB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8769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30A70E9B-4B05-4A7C-BBB3-BD07707F5E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286874-9154-44A3-8654-AF127CCC2321}" type="slidenum">
              <a:rPr lang="cs-CZ" altLang="cs-CZ"/>
              <a:pPr>
                <a:spcBef>
                  <a:spcPct val="0"/>
                </a:spcBef>
              </a:pPr>
              <a:t>21</a:t>
            </a:fld>
            <a:endParaRPr lang="cs-CZ" altLang="cs-CZ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88045C3C-BBCE-4E5B-94FF-E1F03EFCC3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FBD166D7-A7B5-4D70-BBCC-08B27D599D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1849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7597EAC6-680F-428E-AAED-1EBF299914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49A91B4-8EF1-495C-A31F-9714A55472AE}" type="slidenum">
              <a:rPr lang="cs-CZ" altLang="cs-CZ"/>
              <a:pPr>
                <a:spcBef>
                  <a:spcPct val="0"/>
                </a:spcBef>
              </a:pPr>
              <a:t>22</a:t>
            </a:fld>
            <a:endParaRPr lang="cs-CZ" altLang="cs-CZ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1BC2C74D-E2EE-441C-ACE6-716AD106C0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B24736DD-0A9F-4B9B-9031-04466E3F44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996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D39FDF96-36A0-41C7-A2EE-3ACC423906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285336-C8DB-48BF-AA57-A30DD1523A57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0B7DD9E9-F17E-480F-B70D-64F2137F9D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619CC04F-D4AE-4274-BA52-17C9D89808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545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21AB7BED-4F96-44F1-8EEB-AEB66B604A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5C44419-17E0-43CE-B4F1-642A6CD5B64D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161665FD-C7DE-4C4E-B1AC-D2C3029C7F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9938CED8-1BEC-4D31-B72A-41A3BEC085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492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3FB41C5C-E2F3-40A1-A5DE-5283FEA83D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4E0BE4-DEE8-45EC-80D6-3F1E20F90F70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6C884898-92A6-48CF-A251-1B9F1B9579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A49232E-FC79-4918-931C-6B9A733662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45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571EB02A-238A-4E9A-B9FA-E245B3517B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BF2E43-DE12-431A-B62C-A1DECAF479EA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CBB0DEB8-BCF6-4DB4-8BF2-98DA38CCBC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283EA5A8-6EEE-4DE8-8FCB-F819069872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542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DAAA040A-369E-49E3-846B-0089F04661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EC252D1-B2F8-4C9D-AE38-3B309980C5C8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1186601-7B0D-4074-8CEE-2DB466690A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52CFBB67-DE9F-4A24-B374-28AE92D823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4338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F9384AFA-EC1C-4C7A-8104-F449E8A502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450FD2-CB21-4EA6-A8E3-4C0125FEF6AE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79BB861-E8E4-4FA8-BAB1-BFC845E879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E596B3CC-9860-4ADD-A1F4-176A40E131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4555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D15F045F-35E5-4D7B-9145-91A1339E16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6B75D86-A136-4966-8978-A94D662CA398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3934F48D-B12F-46C8-B0AD-D2941EA95C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7E4E71D6-25F8-4C53-9FEB-486CDB331D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0107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948766EC-0793-4BC5-BDD0-ADB5B36579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66364F-FD2B-44B0-81BD-AA9731F9EE6A}" type="slidenum">
              <a:rPr lang="cs-CZ" altLang="cs-CZ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87FCA360-4B3F-4934-9308-8A15A56B6A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3B968436-806D-4ACB-BE53-88328B4361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916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EC2A14-3D2A-4F2C-BBF0-C8851AF7D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0E2A096-8F84-44D2-897B-0DC8E4C2C9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90537C-52F8-41B2-8E59-F3E76DAED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BCF6-203D-45FE-8769-74A160C2267A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43B25F-80E3-4D6A-91A6-EDA2B2B36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B0337D-03B3-40F3-B895-9D347E61C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D81-82D1-47A8-BD84-E75D0002E8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622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A43840-155E-4711-BF9A-B46D0129D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CAF6BE9-73DC-462E-A9D0-93840513F9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AD475F-D343-428E-BA57-CC480A7E7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BCF6-203D-45FE-8769-74A160C2267A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C442E2-518A-4E22-9A90-588CEFE62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0E1707-5231-4F75-9F56-2F452D99E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D81-82D1-47A8-BD84-E75D0002E8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609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0307051-BF27-4DF4-8ECC-E9576B36F3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479D189-5565-4557-A687-603264BFA0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5F549E-70DA-47E0-AAE7-79AAD9A67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BCF6-203D-45FE-8769-74A160C2267A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286D85-A2F1-45DB-AC77-97259863D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DAF1B5-D063-4D01-93FF-04545E1F6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D81-82D1-47A8-BD84-E75D0002E8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908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Zástupný symbol pro datum 13">
            <a:extLst>
              <a:ext uri="{FF2B5EF4-FFF2-40B4-BE49-F238E27FC236}">
                <a16:creationId xmlns:a16="http://schemas.microsoft.com/office/drawing/2014/main" id="{FBA1DAFB-443A-42E9-823F-C7D5BA8B6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>
            <a:extLst>
              <a:ext uri="{FF2B5EF4-FFF2-40B4-BE49-F238E27FC236}">
                <a16:creationId xmlns:a16="http://schemas.microsoft.com/office/drawing/2014/main" id="{A614ACB5-1D12-415B-9629-3C134680E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>
            <a:extLst>
              <a:ext uri="{FF2B5EF4-FFF2-40B4-BE49-F238E27FC236}">
                <a16:creationId xmlns:a16="http://schemas.microsoft.com/office/drawing/2014/main" id="{E1C2BA13-8989-4421-8C1A-E46D8E50C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43AA1-2A0F-41EF-9197-F693BF1F4DD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38247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54F4F8-D372-4645-B1BF-0B56B29CC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B90974-F2C3-446B-A3C7-FA21D0C52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0CDC42-1F10-4986-9CBC-0EA5A039A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BCF6-203D-45FE-8769-74A160C2267A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052E53-794F-4700-964F-98C015F1E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DD0AED-5E45-4409-92C9-F82C8CAE0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D81-82D1-47A8-BD84-E75D0002E8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873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0BFF38-E845-40EB-B947-B75544FBB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4E80FA1-CA14-4914-9064-0EA11A04B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7ED5FE5-4647-4834-80AC-70D816FF6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BCF6-203D-45FE-8769-74A160C2267A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89E0D6-ECA5-484B-BAEE-E89A530DB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E51DA2-58D1-4068-9449-699CF5116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D81-82D1-47A8-BD84-E75D0002E8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520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DC7D85-FB6E-480C-BA92-9A2309EFE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60C87F-1A13-449B-99A8-DF070CE912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F4DBEAA-A7CB-4611-A338-A4239B17FF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E8A62F-61F1-4477-B34B-D5BFE16A6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BCF6-203D-45FE-8769-74A160C2267A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9E6987D-E6F4-4747-87B8-93D735AF7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72C3A48-EF0B-44C4-90C1-8E9739743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D81-82D1-47A8-BD84-E75D0002E8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232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DA244A-5D04-477F-958A-7B684858B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E1A2FA0-CCE5-4BB8-8212-D54FCBC76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03BFC4B-43BA-4B0F-9A1D-AB474D33EC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1390E39-DF36-40B4-AE8D-FAF2ED0335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58A933C-AFCE-43F0-B93C-6D36BB4D3F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1D7F9F3-C5E4-4BA4-8B5E-3364A261D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BCF6-203D-45FE-8769-74A160C2267A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0721109-A728-4446-B4D1-54548C839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DAA09E4-63DA-482F-8FE1-D3F07E27A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D81-82D1-47A8-BD84-E75D0002E8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9103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432DEE-FEEA-432C-A114-DF5028E4B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C495733-118E-429E-B7B1-8CB56257F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BCF6-203D-45FE-8769-74A160C2267A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CD029AE-FA32-4DF3-A99E-628CC14AF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641CE62-8835-4228-91D6-B7CE29499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D81-82D1-47A8-BD84-E75D0002E8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40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4FE2688-1AB7-43B5-84CB-6A7908213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BCF6-203D-45FE-8769-74A160C2267A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F2F859D-9471-4818-98C1-0DF2C0159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D15FFB8-DD4E-4CD4-A371-C8BA01D67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D81-82D1-47A8-BD84-E75D0002E8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32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AF9A4E-F361-4C85-8A76-BEDE7EC00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95303D4-6B5E-4EB6-A47A-9C23C141B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BD09B63-BEA6-4419-BBCC-0D9D8B92E5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BC4419C-C39B-471F-8921-D0C592EDC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BCF6-203D-45FE-8769-74A160C2267A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0012230-84AA-4FA0-B3E5-16FC3D58F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FF802E4-2C2F-4C93-A030-3D0610D56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D81-82D1-47A8-BD84-E75D0002E8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395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8850F8-2A71-4A86-BB87-9FC29CF56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8D96F09-5C0B-4661-91A8-A86C67BC75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DA3F1EE-1EA2-4207-AB02-0ED33BDEC3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3418F55-4703-47D1-959A-2EC9EE664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BCF6-203D-45FE-8769-74A160C2267A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3AFBCFA-F919-43F4-98D5-8C3C8E49A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93010D5-A91E-4303-8B7B-932D91F89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D81-82D1-47A8-BD84-E75D0002E8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463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DBD1413-2E0B-4F76-8704-2737C03E4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19CAFDF-D6A4-4E8A-AD14-30ACD1099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91910F-8EB2-4952-A436-C0AF0D174B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3BCF6-203D-45FE-8769-74A160C2267A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C0ECA2-6C5D-41F2-8434-200A26E2DC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CC1651-7849-4B5C-A437-8E8334C794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D2D81-82D1-47A8-BD84-E75D0002E8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07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D666D2-89F3-481D-BC6E-148C5D26E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Rozvojové banky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06ACFAC4-1C49-424B-9A97-319F33FD5B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Vladan Hodulák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sz="1600" dirty="0"/>
              <a:t>Tato prezentace je určena výhradně pro studenty kurzu </a:t>
            </a:r>
            <a:r>
              <a:rPr lang="cs-CZ" sz="1600" i="1" dirty="0"/>
              <a:t>Mezinárodní finanční instituce (HMV425) </a:t>
            </a:r>
            <a:r>
              <a:rPr lang="cs-CZ" sz="1600" dirty="0"/>
              <a:t>na FSS MU v akademickém roce 2018/2019. Jakékoliv nakládání s prezentací pro jiné než studijní účely v tomto kurzu je zakázáno</a:t>
            </a:r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35218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1D86BF0-0D07-4E20-98EB-2636BB1D6DE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Finanční struktura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690372E4-789C-4301-AEFC-5CA0440E70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578429"/>
            <a:ext cx="10657114" cy="494211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b="1" u="sng" dirty="0"/>
              <a:t>Vlastní zdroje</a:t>
            </a:r>
            <a:r>
              <a:rPr lang="cs-CZ" altLang="cs-CZ" i="1" dirty="0"/>
              <a:t> </a:t>
            </a:r>
            <a:r>
              <a:rPr lang="cs-CZ" altLang="cs-CZ" dirty="0"/>
              <a:t>- základní kapitál a rezervy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podíly jednotlivých členských zemí - jsou závislé na ekonomické úrovni, objemu exportu a devizových rezervách (dle IMF)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při založení banky 10 mld. USD rozdělených na 100  tis. akcií po 100 </a:t>
            </a:r>
            <a:r>
              <a:rPr lang="cs-CZ" altLang="cs-CZ" sz="2000" dirty="0" err="1"/>
              <a:t>tis.USD</a:t>
            </a:r>
            <a:endParaRPr lang="cs-CZ" altLang="cs-CZ" sz="2000" dirty="0"/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členské země musely původně </a:t>
            </a:r>
            <a:r>
              <a:rPr lang="cs-CZ" altLang="cs-CZ" sz="2000" u="sng" dirty="0"/>
              <a:t>splatit</a:t>
            </a:r>
            <a:r>
              <a:rPr lang="cs-CZ" altLang="cs-CZ" sz="2000" dirty="0"/>
              <a:t> 20% (část zlato nebo USD)  80% se nesplácelo a tvořilo </a:t>
            </a:r>
            <a:r>
              <a:rPr lang="cs-CZ" altLang="cs-CZ" sz="2000" u="sng" dirty="0"/>
              <a:t>rezervu</a:t>
            </a:r>
            <a:endParaRPr lang="cs-CZ" altLang="cs-CZ" sz="2000" dirty="0"/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od 1963 se reálně splácí pouze </a:t>
            </a:r>
            <a:r>
              <a:rPr lang="cs-CZ" altLang="cs-CZ" sz="2000" u="sng" dirty="0"/>
              <a:t>1% v USD a 9% v národní měně</a:t>
            </a:r>
            <a:r>
              <a:rPr lang="cs-CZ" altLang="cs-CZ" sz="2000" dirty="0"/>
              <a:t>. 90% se nesplácí a musí být připraveny pro případ, že by banka potřebovala tyto prostředky k úhradě splatných závazků – slouží jako záruka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k poskytování úvěrů z vlastních zdrojů může být použita pouze reálně zaplacená část základního kapitálu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b="1" u="sng" dirty="0"/>
              <a:t>zvyšování</a:t>
            </a:r>
            <a:endParaRPr lang="cs-CZ" altLang="cs-CZ" sz="2000" dirty="0"/>
          </a:p>
          <a:p>
            <a:pPr lvl="2" eaLnBrk="1" hangingPunct="1">
              <a:lnSpc>
                <a:spcPct val="80000"/>
              </a:lnSpc>
            </a:pPr>
            <a:r>
              <a:rPr lang="cs-CZ" altLang="cs-CZ" sz="1600" dirty="0"/>
              <a:t>v rámci přehodnocování kvót (nový člen)  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 u="sng" dirty="0"/>
              <a:t>všeobecné</a:t>
            </a:r>
            <a:r>
              <a:rPr lang="cs-CZ" altLang="cs-CZ" sz="1600" dirty="0"/>
              <a:t> 1959, 1979, 1988 a 2010 – zvýšení o 10, 40, 74,8, a 86 mld. USD nové podíly se přerozdělí (snižování váhy hlasů malých států, proto od roku 1979  250 doplňkových podílů)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9171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21E8E77-4156-4A30-BEE2-2C8363324DD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Finanční struktura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E2BC42F-7994-4D4B-8AE0-64DD443277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u="sng" dirty="0"/>
              <a:t>Rezervy</a:t>
            </a:r>
            <a:r>
              <a:rPr lang="cs-CZ" altLang="cs-CZ" sz="2000" u="sng" dirty="0"/>
              <a:t>:</a:t>
            </a:r>
            <a:r>
              <a:rPr lang="cs-CZ" altLang="cs-CZ" sz="2000" dirty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dirty="0"/>
              <a:t>vytvářené </a:t>
            </a:r>
            <a:r>
              <a:rPr lang="cs-CZ" altLang="cs-CZ" sz="1800" u="sng" dirty="0"/>
              <a:t>ze </a:t>
            </a:r>
            <a:r>
              <a:rPr lang="cs-CZ" altLang="cs-CZ" sz="1800" b="1" u="sng" dirty="0"/>
              <a:t>zisku</a:t>
            </a:r>
            <a:r>
              <a:rPr lang="cs-CZ" altLang="cs-CZ" sz="1800" dirty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u="sng" dirty="0"/>
              <a:t>rozdíl mezi úrokovou sazbou</a:t>
            </a:r>
            <a:r>
              <a:rPr lang="cs-CZ" altLang="cs-CZ" sz="1800" dirty="0"/>
              <a:t> z poskytnutých úvěrů a vlastních výpůjček  - zvyšuje se tak úvěrová kapacita banky (celkový </a:t>
            </a:r>
            <a:r>
              <a:rPr lang="cs-CZ" altLang="cs-CZ" sz="1800" u="sng" dirty="0"/>
              <a:t>objem úvěrů nesmí překročit upsaný </a:t>
            </a:r>
            <a:r>
              <a:rPr lang="cs-CZ" altLang="cs-CZ" sz="1800" u="sng" dirty="0" err="1"/>
              <a:t>kapitál+rezervy</a:t>
            </a:r>
            <a:r>
              <a:rPr lang="cs-CZ" altLang="cs-CZ" sz="1800" dirty="0"/>
              <a:t> - na tom důsledně trvají vyspělé země)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u="sng" dirty="0"/>
              <a:t>Cizí zdroje:</a:t>
            </a:r>
            <a:r>
              <a:rPr lang="cs-CZ" altLang="cs-CZ" sz="2000" dirty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dirty="0"/>
              <a:t>kvantitativně nejdůležitější – příjmy z </a:t>
            </a:r>
            <a:r>
              <a:rPr lang="cs-CZ" altLang="cs-CZ" sz="1800" b="1" u="sng" dirty="0"/>
              <a:t>prodeje vlastních dluhopisů</a:t>
            </a:r>
            <a:r>
              <a:rPr lang="cs-CZ" altLang="cs-CZ" sz="1800" dirty="0"/>
              <a:t> na mezinárodních finančních trzích.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dirty="0"/>
              <a:t>původně hlavně do USA, dnes SRN, JAP, </a:t>
            </a:r>
            <a:r>
              <a:rPr lang="cs-CZ" altLang="cs-CZ" sz="1800" dirty="0" err="1"/>
              <a:t>Švýc</a:t>
            </a:r>
            <a:r>
              <a:rPr lang="cs-CZ" altLang="cs-CZ" sz="1800" dirty="0"/>
              <a:t>., zadlužení mimo USA dosáhlo 80% (75% od soukromých investorů)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dirty="0"/>
              <a:t>banka vystupuje jako </a:t>
            </a:r>
            <a:r>
              <a:rPr lang="cs-CZ" altLang="cs-CZ" sz="1800" u="sng" dirty="0"/>
              <a:t>zprostředkovatel půjček</a:t>
            </a:r>
            <a:r>
              <a:rPr lang="cs-CZ" altLang="cs-CZ" sz="1800" dirty="0"/>
              <a:t> mezi soukromými investory a ekonomicky slabšími zeměmi (transformace rizika)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u="sng" dirty="0"/>
              <a:t>nejbezpečnější dluhopisy</a:t>
            </a:r>
            <a:r>
              <a:rPr lang="cs-CZ" altLang="cs-CZ" sz="1800" dirty="0"/>
              <a:t> AAA rating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dirty="0"/>
              <a:t>+ </a:t>
            </a:r>
            <a:r>
              <a:rPr lang="cs-CZ" altLang="cs-CZ" sz="1800" b="1" dirty="0"/>
              <a:t>ostatní zdroje </a:t>
            </a:r>
            <a:r>
              <a:rPr lang="cs-CZ" altLang="cs-CZ" sz="1800" dirty="0"/>
              <a:t>(odprodej části půjček, spolufinancování) a </a:t>
            </a:r>
            <a:r>
              <a:rPr lang="cs-CZ" altLang="cs-CZ" sz="1800" b="1" dirty="0"/>
              <a:t>finanční investice banky </a:t>
            </a:r>
            <a:r>
              <a:rPr lang="cs-CZ" altLang="cs-CZ" sz="1800" dirty="0"/>
              <a:t>(udržování likvidity na horší časy)</a:t>
            </a:r>
          </a:p>
        </p:txBody>
      </p:sp>
    </p:spTree>
    <p:extLst>
      <p:ext uri="{BB962C8B-B14F-4D97-AF65-F5344CB8AC3E}">
        <p14:creationId xmlns:p14="http://schemas.microsoft.com/office/powerpoint/2010/main" val="4240118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8FAFB10-DF59-4BD7-AA08-236012B9B7F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Úvěrová politika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2ECAC9F5-935E-4ED4-9A70-3001A4BD7E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07571" y="1600201"/>
            <a:ext cx="10526486" cy="494211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IBRD (189 členů)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lhůta splatnosti je 15-20 let s 5 letým odkladem splátek.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úvěry jsou poskytovány pouze s vládními zárukami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variabilní úroky, o 0,5% vyšší než úrok, který platí SB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b="1" dirty="0"/>
              <a:t>Sankce:</a:t>
            </a:r>
            <a:r>
              <a:rPr lang="cs-CZ" altLang="cs-CZ" sz="2000" dirty="0"/>
              <a:t> pokud není banka spokojena s využíváním prostředků, může čerpání úvěru omezit, nebo zastavit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IDA, od </a:t>
            </a:r>
            <a:r>
              <a:rPr lang="cs-CZ" altLang="cs-CZ" sz="2400" b="1" dirty="0"/>
              <a:t>1960</a:t>
            </a:r>
            <a:r>
              <a:rPr lang="cs-CZ" altLang="cs-CZ" sz="2400" dirty="0"/>
              <a:t> (173 členů)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Cíl: úvěry vládám nejchudších rozvojových zemí, pro které je i SB drahá.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může financovat každý projekt o němž se domnívá, že přispívá k </a:t>
            </a:r>
            <a:r>
              <a:rPr lang="cs-CZ" altLang="cs-CZ" sz="2000" dirty="0" err="1"/>
              <a:t>hosp</a:t>
            </a:r>
            <a:r>
              <a:rPr lang="cs-CZ" altLang="cs-CZ" sz="2000" dirty="0"/>
              <a:t>. rozvoji bez ohledu na návratnost + nevyžaduje státní záruky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zdroje tvoří nevratné příspěvky vlád (každé 3 roky) + 20% ze zisku SB</a:t>
            </a:r>
            <a:r>
              <a:rPr lang="cs-CZ" altLang="cs-CZ" sz="2000" u="sng" dirty="0"/>
              <a:t>,</a:t>
            </a:r>
            <a:r>
              <a:rPr lang="cs-CZ" altLang="cs-CZ" sz="2000" dirty="0"/>
              <a:t> úvěry jsou silně zvýhodněné a na 35-40 let, 10 let odkladu splátek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Rozdělení zemí dle SB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 err="1"/>
              <a:t>Low-income</a:t>
            </a:r>
            <a:r>
              <a:rPr lang="cs-CZ" altLang="cs-CZ" sz="2000" dirty="0"/>
              <a:t> (995 USD  méně</a:t>
            </a:r>
            <a:r>
              <a:rPr lang="en-US" altLang="cs-CZ" sz="2000" dirty="0"/>
              <a:t>)</a:t>
            </a:r>
            <a:r>
              <a:rPr lang="cs-CZ" altLang="cs-CZ" sz="2000" dirty="0"/>
              <a:t> - IDA</a:t>
            </a:r>
            <a:endParaRPr lang="en-US" altLang="cs-CZ" sz="2000" dirty="0"/>
          </a:p>
          <a:p>
            <a:pPr lvl="1">
              <a:lnSpc>
                <a:spcPct val="80000"/>
              </a:lnSpc>
            </a:pPr>
            <a:r>
              <a:rPr lang="en-US" altLang="cs-CZ" sz="2000" dirty="0"/>
              <a:t>Low-middle income (996-3</a:t>
            </a:r>
            <a:r>
              <a:rPr lang="cs-CZ" altLang="cs-CZ" sz="2000" dirty="0"/>
              <a:t> </a:t>
            </a:r>
            <a:r>
              <a:rPr lang="en-US" altLang="cs-CZ" sz="2000" dirty="0"/>
              <a:t>895 </a:t>
            </a:r>
            <a:r>
              <a:rPr lang="cs-CZ" altLang="cs-CZ" sz="2000" dirty="0"/>
              <a:t>USD</a:t>
            </a:r>
            <a:r>
              <a:rPr lang="en-US" altLang="cs-CZ" sz="2000" dirty="0"/>
              <a:t>)</a:t>
            </a:r>
            <a:r>
              <a:rPr lang="cs-CZ" altLang="cs-CZ" sz="2000" dirty="0"/>
              <a:t> – IDA i IBRD</a:t>
            </a:r>
            <a:endParaRPr lang="en-US" altLang="cs-CZ" sz="2000" dirty="0"/>
          </a:p>
          <a:p>
            <a:pPr lvl="1">
              <a:lnSpc>
                <a:spcPct val="80000"/>
              </a:lnSpc>
            </a:pPr>
            <a:r>
              <a:rPr lang="en-US" altLang="cs-CZ" sz="2000" dirty="0"/>
              <a:t>Upper-middle income (</a:t>
            </a:r>
            <a:r>
              <a:rPr lang="cs-CZ" altLang="cs-CZ" sz="2000" dirty="0"/>
              <a:t>3 896-12 055 USD) – IBRD </a:t>
            </a:r>
            <a:endParaRPr lang="en-US" altLang="cs-CZ" sz="2000" dirty="0"/>
          </a:p>
          <a:p>
            <a:pPr lvl="1">
              <a:lnSpc>
                <a:spcPct val="80000"/>
              </a:lnSpc>
            </a:pPr>
            <a:r>
              <a:rPr lang="en-US" altLang="cs-CZ" sz="2000" dirty="0"/>
              <a:t>High-income (</a:t>
            </a:r>
            <a:r>
              <a:rPr lang="cs-CZ" altLang="cs-CZ" sz="2000" dirty="0"/>
              <a:t>12 056 USD a více)</a:t>
            </a:r>
          </a:p>
        </p:txBody>
      </p:sp>
    </p:spTree>
    <p:extLst>
      <p:ext uri="{BB962C8B-B14F-4D97-AF65-F5344CB8AC3E}">
        <p14:creationId xmlns:p14="http://schemas.microsoft.com/office/powerpoint/2010/main" val="2059203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1E90E6BE-BEE2-45C5-86B6-F5DE4F338D5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Úvěrová politika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E9D9EB99-A6C0-442A-9CC4-AAC83C0C64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u="sng" dirty="0"/>
              <a:t>Podmínky poskytnutí úvěru</a:t>
            </a:r>
            <a:r>
              <a:rPr lang="cs-CZ" altLang="cs-CZ" sz="2400" u="sng" dirty="0"/>
              <a:t>:</a:t>
            </a:r>
            <a:r>
              <a:rPr lang="cs-CZ" altLang="cs-CZ" sz="2400" dirty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žádost ze strany země, jindy pracovníci banky vytipují projekt sami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předchází důkladná analytická činnost, SB vysílá skupinu expertů, vyhodnocují </a:t>
            </a:r>
            <a:r>
              <a:rPr lang="cs-CZ" altLang="cs-CZ" sz="2000" dirty="0" err="1"/>
              <a:t>hosp</a:t>
            </a:r>
            <a:r>
              <a:rPr lang="cs-CZ" altLang="cs-CZ" sz="2000" dirty="0"/>
              <a:t>. pol. země, vybírají projekty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vláda musí poskytnout vyžádané informace -&gt; komplexní analýza silných a slabých stránek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podkladem pro rozhodnutí je „</a:t>
            </a:r>
            <a:r>
              <a:rPr lang="cs-CZ" altLang="cs-CZ" sz="2000" u="sng" dirty="0"/>
              <a:t>zpráva o ekonomice státu</a:t>
            </a:r>
            <a:r>
              <a:rPr lang="cs-CZ" altLang="cs-CZ" sz="2000" dirty="0"/>
              <a:t>“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o vhodném projektu jsou vedená jednání mezi SB a zemí -&gt; dohoda, prezident banky předloží zprávu úředníkům a doporučí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základní podmínkou financování je vysoká </a:t>
            </a:r>
            <a:r>
              <a:rPr lang="cs-CZ" altLang="cs-CZ" sz="2000" u="sng" dirty="0"/>
              <a:t>efektivnost projektu</a:t>
            </a:r>
            <a:r>
              <a:rPr lang="cs-CZ" altLang="cs-CZ" sz="2000" dirty="0"/>
              <a:t>, banka kontroluje celý proces realizace projektu (zprávy o realizaci, dohlížecí mise)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958176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0C5B7811-3F0A-443F-B00B-D08F6636C04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Úvěrová politika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87BF4DA9-45C2-477A-8B34-674D08F188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10515600" cy="4433661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cs-CZ" altLang="cs-CZ" b="1" dirty="0"/>
              <a:t>Investiční úvěry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b="1" dirty="0"/>
              <a:t>Úvěry na konkrétní projekty</a:t>
            </a:r>
            <a:r>
              <a:rPr lang="cs-CZ" altLang="cs-CZ" sz="2000" dirty="0"/>
              <a:t> – SB vybírá a dohlíží na realizaci (elektrárny, přehrady...)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b="1" dirty="0"/>
              <a:t>Úvěry na rozvoj jednotlivých sektorů</a:t>
            </a:r>
            <a:r>
              <a:rPr lang="cs-CZ" altLang="cs-CZ" sz="2000" dirty="0"/>
              <a:t> – vybírají národní vlády dle kritérií SB (zemědělství, energetika, doprava); úvěry finančním zprostředkovatelům (NB) dále půjčují dle kritérií SB; úvěry vázané na změnu koncepce rozvoje konkrétního sektoru.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dirty="0"/>
              <a:t>Úvěry na strukturální adaptaci</a:t>
            </a:r>
            <a:r>
              <a:rPr lang="cs-CZ" altLang="cs-CZ" dirty="0"/>
              <a:t> – podpora reforem jako celku, poskytnutí vyžaduje spolupráci s IMF a podřízení se kritériím banky. Zdroje jsou vázány na splnění systémových a strukturálních podmínek rozvoje dané ekonomiky. Porušení zásady účelovosti – jde o úvěry na zlepšení platební bilance.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dirty="0"/>
              <a:t>Ostatní:</a:t>
            </a:r>
            <a:r>
              <a:rPr lang="cs-CZ" altLang="cs-CZ" dirty="0"/>
              <a:t> úvěry na technickou pomoc; nouzové..(1%)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559776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925CC4B-46FD-44CD-9823-B916362553B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Úvěrová politika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CC898479-CB08-4C5D-9E17-B7CD592AC6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600201"/>
            <a:ext cx="10515600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Struktura úvěrů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b="1" dirty="0"/>
              <a:t>Do roku 1970</a:t>
            </a:r>
            <a:r>
              <a:rPr lang="cs-CZ" altLang="cs-CZ" sz="2000" dirty="0"/>
              <a:t> </a:t>
            </a:r>
            <a:r>
              <a:rPr lang="cs-CZ" altLang="cs-CZ" sz="2000" u="sng" dirty="0"/>
              <a:t>2/3 na infrastrukturu</a:t>
            </a:r>
            <a:r>
              <a:rPr lang="cs-CZ" altLang="cs-CZ" sz="2000" dirty="0"/>
              <a:t> s cílem vytvořit podmínky pro zahraniční investice – odmítání průmyslových projektů (15%) – krédo: pokud existují zajímavé příležitosti ať do nich jde </a:t>
            </a:r>
            <a:r>
              <a:rPr lang="cs-CZ" altLang="cs-CZ" sz="2000" dirty="0" err="1"/>
              <a:t>domácí+zahraniční</a:t>
            </a:r>
            <a:r>
              <a:rPr lang="cs-CZ" altLang="cs-CZ" sz="2000" dirty="0"/>
              <a:t> kapitál.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b="1" dirty="0"/>
              <a:t>Od 70 let</a:t>
            </a:r>
            <a:r>
              <a:rPr lang="cs-CZ" altLang="cs-CZ" sz="2000" dirty="0"/>
              <a:t>  za R. </a:t>
            </a:r>
            <a:r>
              <a:rPr lang="cs-CZ" altLang="cs-CZ" sz="2000" dirty="0" err="1"/>
              <a:t>McNamary</a:t>
            </a:r>
            <a:r>
              <a:rPr lang="cs-CZ" altLang="cs-CZ" sz="2000" dirty="0"/>
              <a:t> změna pod tlakem vlád RZ, základní životní potřeby.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Dále se v čase zvýšila pozornost věnovaná zemědělství a rozvoji venkovských oblastí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od 70 let úvěry některým zemím střední a východní Evropy – celkem asi 10%  z celkové úvěrové aktivity banky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V </a:t>
            </a:r>
            <a:r>
              <a:rPr lang="cs-CZ" altLang="cs-CZ" sz="2000" b="1" dirty="0"/>
              <a:t>80 letech</a:t>
            </a:r>
            <a:r>
              <a:rPr lang="cs-CZ" altLang="cs-CZ" sz="2000" dirty="0"/>
              <a:t> vytýkána angažovanost SB ve státním sektoru  - směrování k podpoře </a:t>
            </a:r>
            <a:r>
              <a:rPr lang="cs-CZ" altLang="cs-CZ" sz="2000" u="sng" dirty="0"/>
              <a:t>liberalizace a k rozvoji soukromého sektoru</a:t>
            </a:r>
            <a:endParaRPr lang="cs-CZ" altLang="cs-CZ" sz="2000" dirty="0"/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Banka získala v období hospodářských těžkostí rozvoj. zemí větší vliv na domácí </a:t>
            </a:r>
            <a:r>
              <a:rPr lang="cs-CZ" altLang="cs-CZ" sz="2000" dirty="0" err="1"/>
              <a:t>ekon</a:t>
            </a:r>
            <a:r>
              <a:rPr lang="cs-CZ" altLang="cs-CZ" sz="2000" dirty="0"/>
              <a:t>. pol</a:t>
            </a:r>
            <a:r>
              <a:rPr lang="cs-CZ" altLang="cs-CZ" sz="2000" u="sng" dirty="0"/>
              <a:t>.</a:t>
            </a:r>
            <a:r>
              <a:rPr lang="cs-CZ" altLang="cs-CZ" sz="2000" dirty="0"/>
              <a:t> -&gt; více prostředků jde do strukturálních změn – náklady spojené s privatizací, cenovou deregulací (porušení přísné účelovosti)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4592544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0917B915-8FE8-44DF-8422-8F30193DE7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810992"/>
            <a:ext cx="10745611" cy="5191799"/>
          </a:xfrm>
        </p:spPr>
      </p:pic>
      <p:sp>
        <p:nvSpPr>
          <p:cNvPr id="6" name="Text Box 124">
            <a:extLst>
              <a:ext uri="{FF2B5EF4-FFF2-40B4-BE49-F238E27FC236}">
                <a16:creationId xmlns:a16="http://schemas.microsoft.com/office/drawing/2014/main" id="{B8AF2A13-D5B4-490F-9D1B-F57FB3DB3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894" y="6002791"/>
            <a:ext cx="244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Garamond" panose="02020404030301010803" pitchFamily="18" charset="0"/>
              </a:rPr>
              <a:t>Zdroj: </a:t>
            </a:r>
            <a:r>
              <a:rPr lang="cs-CZ" altLang="cs-CZ" sz="1800" dirty="0" err="1">
                <a:latin typeface="Garamond" panose="02020404030301010803" pitchFamily="18" charset="0"/>
              </a:rPr>
              <a:t>World</a:t>
            </a:r>
            <a:r>
              <a:rPr lang="cs-CZ" altLang="cs-CZ" sz="1800" dirty="0">
                <a:latin typeface="Garamond" panose="02020404030301010803" pitchFamily="18" charset="0"/>
              </a:rPr>
              <a:t> Bank</a:t>
            </a:r>
          </a:p>
        </p:txBody>
      </p:sp>
    </p:spTree>
    <p:extLst>
      <p:ext uri="{BB962C8B-B14F-4D97-AF65-F5344CB8AC3E}">
        <p14:creationId xmlns:p14="http://schemas.microsoft.com/office/powerpoint/2010/main" val="2717798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D4F8AA70-EF69-4DD4-A039-F16F8A8F27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001" y="990600"/>
            <a:ext cx="10834397" cy="4740049"/>
          </a:xfrm>
        </p:spPr>
      </p:pic>
      <p:sp>
        <p:nvSpPr>
          <p:cNvPr id="6" name="Text Box 124">
            <a:extLst>
              <a:ext uri="{FF2B5EF4-FFF2-40B4-BE49-F238E27FC236}">
                <a16:creationId xmlns:a16="http://schemas.microsoft.com/office/drawing/2014/main" id="{B4D89A3E-D396-4BB1-9644-665F391C7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3780" y="5830208"/>
            <a:ext cx="244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Garamond" panose="02020404030301010803" pitchFamily="18" charset="0"/>
              </a:rPr>
              <a:t>Zdroj: </a:t>
            </a:r>
            <a:r>
              <a:rPr lang="cs-CZ" altLang="cs-CZ" sz="1800" dirty="0" err="1">
                <a:latin typeface="Garamond" panose="02020404030301010803" pitchFamily="18" charset="0"/>
              </a:rPr>
              <a:t>World</a:t>
            </a:r>
            <a:r>
              <a:rPr lang="cs-CZ" altLang="cs-CZ" sz="1800" dirty="0">
                <a:latin typeface="Garamond" panose="02020404030301010803" pitchFamily="18" charset="0"/>
              </a:rPr>
              <a:t> Bank</a:t>
            </a:r>
          </a:p>
        </p:txBody>
      </p:sp>
    </p:spTree>
    <p:extLst>
      <p:ext uri="{BB962C8B-B14F-4D97-AF65-F5344CB8AC3E}">
        <p14:creationId xmlns:p14="http://schemas.microsoft.com/office/powerpoint/2010/main" val="3661175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D6F5E298-FF88-432B-A2BE-20D9DD9ACB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405" y="259403"/>
            <a:ext cx="8368252" cy="6311820"/>
          </a:xfrm>
        </p:spPr>
      </p:pic>
      <p:sp>
        <p:nvSpPr>
          <p:cNvPr id="6" name="Text Box 124">
            <a:extLst>
              <a:ext uri="{FF2B5EF4-FFF2-40B4-BE49-F238E27FC236}">
                <a16:creationId xmlns:a16="http://schemas.microsoft.com/office/drawing/2014/main" id="{A0D0D6BF-F826-4A71-9FB8-F9EA904FE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0837" y="6298294"/>
            <a:ext cx="244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Garamond" panose="02020404030301010803" pitchFamily="18" charset="0"/>
              </a:rPr>
              <a:t>Zdroj: </a:t>
            </a:r>
            <a:r>
              <a:rPr lang="cs-CZ" altLang="cs-CZ" sz="1800" dirty="0" err="1">
                <a:latin typeface="Garamond" panose="02020404030301010803" pitchFamily="18" charset="0"/>
              </a:rPr>
              <a:t>World</a:t>
            </a:r>
            <a:r>
              <a:rPr lang="cs-CZ" altLang="cs-CZ" sz="1800" dirty="0">
                <a:latin typeface="Garamond" panose="02020404030301010803" pitchFamily="18" charset="0"/>
              </a:rPr>
              <a:t> Bank</a:t>
            </a:r>
          </a:p>
        </p:txBody>
      </p:sp>
    </p:spTree>
    <p:extLst>
      <p:ext uri="{BB962C8B-B14F-4D97-AF65-F5344CB8AC3E}">
        <p14:creationId xmlns:p14="http://schemas.microsoft.com/office/powerpoint/2010/main" val="1282849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44C9314B-1C45-4285-B9D9-C2921AFD31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8189" y="408554"/>
            <a:ext cx="9218668" cy="6145779"/>
          </a:xfrm>
        </p:spPr>
      </p:pic>
      <p:sp>
        <p:nvSpPr>
          <p:cNvPr id="6" name="Text Box 124">
            <a:extLst>
              <a:ext uri="{FF2B5EF4-FFF2-40B4-BE49-F238E27FC236}">
                <a16:creationId xmlns:a16="http://schemas.microsoft.com/office/drawing/2014/main" id="{8FFB99AB-5663-4CF7-BB7A-61DDC7B9D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2865" y="6037037"/>
            <a:ext cx="244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Garamond" panose="02020404030301010803" pitchFamily="18" charset="0"/>
              </a:rPr>
              <a:t>Zdroj: </a:t>
            </a:r>
            <a:r>
              <a:rPr lang="cs-CZ" altLang="cs-CZ" sz="1800" dirty="0" err="1">
                <a:latin typeface="Garamond" panose="02020404030301010803" pitchFamily="18" charset="0"/>
              </a:rPr>
              <a:t>World</a:t>
            </a:r>
            <a:r>
              <a:rPr lang="cs-CZ" altLang="cs-CZ" sz="1800" dirty="0">
                <a:latin typeface="Garamond" panose="02020404030301010803" pitchFamily="18" charset="0"/>
              </a:rPr>
              <a:t> Bank</a:t>
            </a:r>
          </a:p>
        </p:txBody>
      </p:sp>
    </p:spTree>
    <p:extLst>
      <p:ext uri="{BB962C8B-B14F-4D97-AF65-F5344CB8AC3E}">
        <p14:creationId xmlns:p14="http://schemas.microsoft.com/office/powerpoint/2010/main" val="1844350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5AD0910-6FF5-499C-88A4-8152AA9E5A1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Vymezení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87EA3FD-E670-45B8-B3B3-9FCF7142E4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700212"/>
            <a:ext cx="10515600" cy="4765901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Od konce druhé světové války vzniká nový fenomén – </a:t>
            </a:r>
            <a:r>
              <a:rPr lang="cs-CZ" altLang="cs-CZ" sz="2400" b="1" dirty="0"/>
              <a:t>mezinárodní veřejné banky </a:t>
            </a:r>
            <a:r>
              <a:rPr lang="cs-CZ" altLang="cs-CZ" sz="2400" dirty="0"/>
              <a:t>založené za účelem financování hospodářské rekonstrukce nebo hospodářského rozvoje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První banka tohoto typu – </a:t>
            </a:r>
            <a:r>
              <a:rPr lang="cs-CZ" altLang="cs-CZ" sz="2400" b="1" dirty="0"/>
              <a:t>Mezinárodní banka pro obnovu a rozvoj (1944)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Značný rozmach v souvislosti s dekolonizací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Meziamerická rozvojová banka (1959)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Africká rozvojová banka (1964)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Asijská rozvojová banka (1966)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Islámská rozvojová banka (1973)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Dále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Evropská investiční banka (1957)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Evropská banka pro obnovu a rozvoj (1991)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Asijská infrastrukturní investiční banka (2015)</a:t>
            </a:r>
          </a:p>
        </p:txBody>
      </p:sp>
    </p:spTree>
    <p:extLst>
      <p:ext uri="{BB962C8B-B14F-4D97-AF65-F5344CB8AC3E}">
        <p14:creationId xmlns:p14="http://schemas.microsoft.com/office/powerpoint/2010/main" val="42091906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9559BFF7-6CF0-4756-87B9-D5537ADD677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Vývoj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D0C191E6-4336-4C90-936D-806710B38D1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11480">
              <a:lnSpc>
                <a:spcPct val="80000"/>
              </a:lnSpc>
              <a:buFont typeface="Wingdings"/>
              <a:buChar char=""/>
              <a:defRPr/>
            </a:pPr>
            <a:r>
              <a:rPr lang="cs-CZ" dirty="0"/>
              <a:t>poválečná obnova, </a:t>
            </a:r>
            <a:r>
              <a:rPr lang="cs-CZ" dirty="0" err="1"/>
              <a:t>Marshallův</a:t>
            </a:r>
            <a:r>
              <a:rPr lang="cs-CZ" dirty="0"/>
              <a:t> plán</a:t>
            </a:r>
          </a:p>
          <a:p>
            <a:pPr marL="411480">
              <a:lnSpc>
                <a:spcPct val="80000"/>
              </a:lnSpc>
              <a:buFont typeface="Wingdings"/>
              <a:buChar char=""/>
              <a:defRPr/>
            </a:pPr>
            <a:r>
              <a:rPr lang="cs-CZ" dirty="0"/>
              <a:t>do 1968 – infrastruktura, ziskové projekty</a:t>
            </a:r>
          </a:p>
          <a:p>
            <a:pPr marL="411480">
              <a:lnSpc>
                <a:spcPct val="80000"/>
              </a:lnSpc>
              <a:buFont typeface="Wingdings"/>
              <a:buChar char=""/>
              <a:defRPr/>
            </a:pPr>
            <a:r>
              <a:rPr lang="cs-CZ" dirty="0"/>
              <a:t>1968-81 – boj proti chudobě, výrazný nárůst aktivit</a:t>
            </a:r>
          </a:p>
          <a:p>
            <a:pPr marL="411480">
              <a:lnSpc>
                <a:spcPct val="80000"/>
              </a:lnSpc>
              <a:buFont typeface="Wingdings"/>
              <a:buChar char=""/>
              <a:defRPr/>
            </a:pPr>
            <a:r>
              <a:rPr lang="cs-CZ" dirty="0"/>
              <a:t>80. a 90. léta – dluh, strukturální reformy, HIPC iniciativa</a:t>
            </a:r>
          </a:p>
          <a:p>
            <a:pPr marL="411480">
              <a:lnSpc>
                <a:spcPct val="80000"/>
              </a:lnSpc>
              <a:buFont typeface="Wingdings"/>
              <a:buChar char=""/>
              <a:defRPr/>
            </a:pPr>
            <a:r>
              <a:rPr lang="cs-CZ" dirty="0"/>
              <a:t>21. století </a:t>
            </a:r>
          </a:p>
          <a:p>
            <a:pPr marL="740664" lvl="1">
              <a:lnSpc>
                <a:spcPct val="80000"/>
              </a:lnSpc>
              <a:buFont typeface="Wingdings"/>
              <a:buChar char=""/>
              <a:defRPr/>
            </a:pPr>
            <a:r>
              <a:rPr lang="cs-CZ" dirty="0"/>
              <a:t>Rozvojové cíle tisíciletí (odstranění chudoby, udržitelný rozvoj), diversifikace úvěrů</a:t>
            </a:r>
          </a:p>
          <a:p>
            <a:pPr marL="740664" lvl="1">
              <a:lnSpc>
                <a:spcPct val="80000"/>
              </a:lnSpc>
              <a:buFont typeface="Wingdings"/>
              <a:buChar char=""/>
              <a:defRPr/>
            </a:pPr>
            <a:r>
              <a:rPr lang="cs-CZ" sz="2200" dirty="0"/>
              <a:t>2005 – Multilaterální iniciativa za odpuštění dluhů (MDRI), 23 zemí 21 mld. USD</a:t>
            </a:r>
          </a:p>
          <a:p>
            <a:pPr marL="740664" lvl="1">
              <a:lnSpc>
                <a:spcPct val="80000"/>
              </a:lnSpc>
              <a:buFont typeface="Wingdings"/>
              <a:buChar char=""/>
              <a:defRPr/>
            </a:pP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governance</a:t>
            </a:r>
            <a:r>
              <a:rPr lang="cs-CZ" dirty="0"/>
              <a:t> (kapacita, infrastruktura, finanční systém, korupce)</a:t>
            </a:r>
          </a:p>
          <a:p>
            <a:pPr marL="740664" lvl="1">
              <a:lnSpc>
                <a:spcPct val="80000"/>
              </a:lnSpc>
              <a:buFont typeface="Wingdings"/>
              <a:buChar char=""/>
              <a:defRPr/>
            </a:pPr>
            <a:r>
              <a:rPr lang="cs-CZ" dirty="0"/>
              <a:t>Cíle udržitelného rozvoje</a:t>
            </a:r>
          </a:p>
          <a:p>
            <a:pPr marL="740664" lvl="1">
              <a:lnSpc>
                <a:spcPct val="80000"/>
              </a:lnSpc>
              <a:buFont typeface="Wingdings"/>
              <a:buChar char=""/>
              <a:defRPr/>
            </a:pPr>
            <a:r>
              <a:rPr lang="cs-CZ" dirty="0"/>
              <a:t>Konkurence v podobě AIIB</a:t>
            </a:r>
          </a:p>
          <a:p>
            <a:pPr marL="740664" lvl="1">
              <a:lnSpc>
                <a:spcPct val="80000"/>
              </a:lnSpc>
              <a:buFont typeface="Wingdings"/>
              <a:buChar char=""/>
              <a:defRPr/>
            </a:pPr>
            <a:endParaRPr lang="cs-CZ" dirty="0"/>
          </a:p>
          <a:p>
            <a:pPr marL="411480">
              <a:lnSpc>
                <a:spcPct val="80000"/>
              </a:lnSpc>
              <a:buFont typeface="Wingdings"/>
              <a:buChar char="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029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C0F1792-EBA9-4295-BCF5-45DCC875C77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>
                <a:solidFill>
                  <a:schemeClr val="tx2">
                    <a:satMod val="200000"/>
                  </a:schemeClr>
                </a:solidFill>
              </a:rPr>
              <a:t>Přidružené agencie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5526C3CA-0172-4E53-B8EB-81E5B7988C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u="sng" dirty="0"/>
              <a:t>Mezinárodní finanční korporace (ICF)</a:t>
            </a:r>
            <a:r>
              <a:rPr lang="cs-CZ" altLang="cs-CZ" b="1" dirty="0"/>
              <a:t> 1956 </a:t>
            </a:r>
            <a:r>
              <a:rPr lang="cs-CZ" altLang="cs-CZ" dirty="0"/>
              <a:t>(184členů) </a:t>
            </a:r>
            <a:endParaRPr lang="cs-CZ" altLang="cs-CZ" b="1" dirty="0"/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Cíl je podpora rozvoje soukromého sektoru v rozvojových zemích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Zákl. kap. vklady členů odvozeny od SB (24,5mld USD) splácí se celý a v USD.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Hlavními zdroji jsou cizí zdroje získané emisí vlastních dluhopisů + úvěr SB (4x základní kapitál).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Úvěry jsou poskytovány </a:t>
            </a:r>
            <a:r>
              <a:rPr lang="cs-CZ" altLang="cs-CZ" u="sng" dirty="0"/>
              <a:t>komerčně a bez vládních záruk</a:t>
            </a:r>
            <a:r>
              <a:rPr lang="cs-CZ" altLang="cs-CZ" dirty="0"/>
              <a:t>, úroky vyšší než u SB, pouze část investice.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641031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E1470F1-E519-40BF-9DA9-FD367CD779E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Přidružené agencie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86B8DCE8-6C00-4404-83B3-BC5155AA07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b="1" u="sng" dirty="0"/>
              <a:t>Agentura pro mnohostranné investiční záruky (MIGA)</a:t>
            </a:r>
            <a:r>
              <a:rPr lang="cs-CZ" altLang="cs-CZ" dirty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dirty="0"/>
              <a:t>1988 (181členů)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dirty="0"/>
              <a:t>Cíl: podpora přílivu </a:t>
            </a:r>
            <a:r>
              <a:rPr lang="cs-CZ" altLang="cs-CZ" dirty="0" err="1"/>
              <a:t>zahr</a:t>
            </a:r>
            <a:r>
              <a:rPr lang="cs-CZ" altLang="cs-CZ" dirty="0"/>
              <a:t>. kapitálu (ve formě přímých </a:t>
            </a:r>
            <a:r>
              <a:rPr lang="cs-CZ" altLang="cs-CZ" dirty="0" err="1"/>
              <a:t>zahr</a:t>
            </a:r>
            <a:r>
              <a:rPr lang="cs-CZ" altLang="cs-CZ" dirty="0"/>
              <a:t>. investic) do rozvojových zemí </a:t>
            </a:r>
            <a:r>
              <a:rPr lang="cs-CZ" altLang="cs-CZ" u="sng" dirty="0"/>
              <a:t>poskytováním záruk na neobchodní rizika</a:t>
            </a:r>
            <a:r>
              <a:rPr lang="cs-CZ" altLang="cs-CZ" dirty="0"/>
              <a:t> (zestátnění, válka.. až na 15 let)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dirty="0"/>
              <a:t>Záruky za investice za 9,1 mld. USD (2011).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dirty="0"/>
              <a:t>Sazby za poskytnuté záruky 0,3-1,5%.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u="sng" dirty="0"/>
              <a:t>Mezinárodní centrum pro řešení investičních sporů (ICSID)</a:t>
            </a:r>
            <a:r>
              <a:rPr lang="cs-CZ" altLang="cs-CZ" b="1" dirty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dirty="0"/>
              <a:t>arbitráž pro investiční spory, 159 členů, rozhodnutí závazná pro členy.</a:t>
            </a:r>
          </a:p>
        </p:txBody>
      </p:sp>
    </p:spTree>
    <p:extLst>
      <p:ext uri="{BB962C8B-B14F-4D97-AF65-F5344CB8AC3E}">
        <p14:creationId xmlns:p14="http://schemas.microsoft.com/office/powerpoint/2010/main" val="35218801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1C0B39F6-32F0-4CD2-BBE4-E9A11DB8AB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9781" y="422507"/>
            <a:ext cx="6038533" cy="6157228"/>
          </a:xfrm>
        </p:spPr>
      </p:pic>
      <p:sp>
        <p:nvSpPr>
          <p:cNvPr id="6" name="Text Box 124">
            <a:extLst>
              <a:ext uri="{FF2B5EF4-FFF2-40B4-BE49-F238E27FC236}">
                <a16:creationId xmlns:a16="http://schemas.microsoft.com/office/drawing/2014/main" id="{A735FF34-5CC9-48E6-81AD-6F57DBEBA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9037" y="6396378"/>
            <a:ext cx="244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Garamond" panose="02020404030301010803" pitchFamily="18" charset="0"/>
              </a:rPr>
              <a:t>Zdroj: </a:t>
            </a:r>
            <a:r>
              <a:rPr lang="cs-CZ" altLang="cs-CZ" sz="1800" dirty="0" err="1">
                <a:latin typeface="Garamond" panose="02020404030301010803" pitchFamily="18" charset="0"/>
              </a:rPr>
              <a:t>World</a:t>
            </a:r>
            <a:r>
              <a:rPr lang="cs-CZ" altLang="cs-CZ" sz="1800" dirty="0">
                <a:latin typeface="Garamond" panose="02020404030301010803" pitchFamily="18" charset="0"/>
              </a:rPr>
              <a:t> Bank</a:t>
            </a:r>
          </a:p>
        </p:txBody>
      </p:sp>
    </p:spTree>
    <p:extLst>
      <p:ext uri="{BB962C8B-B14F-4D97-AF65-F5344CB8AC3E}">
        <p14:creationId xmlns:p14="http://schemas.microsoft.com/office/powerpoint/2010/main" val="861050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C2DBA0-CB4E-40B5-BE9F-144B9B42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Světová banka</a:t>
            </a:r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21414042-93F0-4A64-B366-67216EA39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028" y="1484312"/>
            <a:ext cx="10689771" cy="499268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dirty="0"/>
              <a:t>Nadregionální finanční instituce investičního typu – v současnosti se soustředí na financování hospodářského rozvoje rozvojových zemí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Pravděpodobně nejdůležitější rozvojová organizace na světě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Skupina světové banky (</a:t>
            </a:r>
            <a:r>
              <a:rPr lang="cs-CZ" altLang="cs-CZ" dirty="0" err="1"/>
              <a:t>World</a:t>
            </a:r>
            <a:r>
              <a:rPr lang="cs-CZ" altLang="cs-CZ" dirty="0"/>
              <a:t> Bank – WB)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dirty="0"/>
              <a:t>Světová banka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dirty="0"/>
              <a:t>Mezinárodní banka pro obnovu a rozvoj (IBRD)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dirty="0"/>
              <a:t>Mezinárodní sdružení pro rozvoj (IDA)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dirty="0"/>
              <a:t>Přidružené agentury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dirty="0"/>
              <a:t>Mezinárodní finanční korporace (IFC)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dirty="0"/>
              <a:t>Agentura pro mnohostranné investiční záruky (MIGA)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dirty="0"/>
              <a:t>Mezinárodní centrum pro řešení investičních sporů (ICSID)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04892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6AAE358-9F88-49C9-A888-D3DF358083E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IBRD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243AE08A-6121-4C7E-932F-32ECA89987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80458"/>
            <a:ext cx="10515600" cy="5040086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dirty="0"/>
              <a:t>Vznik</a:t>
            </a:r>
          </a:p>
          <a:p>
            <a:pPr lvl="1" eaLnBrk="1" hangingPunct="1"/>
            <a:r>
              <a:rPr lang="cs-CZ" altLang="cs-CZ" sz="2000" dirty="0"/>
              <a:t>dohoda na mezinárodní konferenci 1.-22.července 1944 v </a:t>
            </a:r>
            <a:r>
              <a:rPr lang="cs-CZ" altLang="cs-CZ" sz="2000" b="1" dirty="0"/>
              <a:t>Breton-</a:t>
            </a:r>
            <a:r>
              <a:rPr lang="cs-CZ" altLang="cs-CZ" sz="2000" b="1" dirty="0" err="1"/>
              <a:t>Woods</a:t>
            </a:r>
            <a:endParaRPr lang="cs-CZ" altLang="cs-CZ" sz="2000" dirty="0"/>
          </a:p>
          <a:p>
            <a:pPr lvl="1" eaLnBrk="1" hangingPunct="1"/>
            <a:r>
              <a:rPr lang="cs-CZ" altLang="cs-CZ" sz="2000" dirty="0"/>
              <a:t>zahájila činnost 25.června 1946</a:t>
            </a:r>
          </a:p>
          <a:p>
            <a:pPr lvl="1" eaLnBrk="1" hangingPunct="1"/>
            <a:r>
              <a:rPr lang="cs-CZ" altLang="cs-CZ" sz="2000" dirty="0"/>
              <a:t>sídlo je Washington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/>
              <a:t>Cíle</a:t>
            </a:r>
          </a:p>
          <a:p>
            <a:pPr lvl="1" eaLnBrk="1" hangingPunct="1"/>
            <a:r>
              <a:rPr lang="cs-CZ" altLang="cs-CZ" sz="2000" dirty="0"/>
              <a:t>původní cíl – podílet se na financování</a:t>
            </a:r>
            <a:r>
              <a:rPr lang="cs-CZ" altLang="cs-CZ" sz="2000" b="1" dirty="0"/>
              <a:t> poválečné obnovy</a:t>
            </a:r>
            <a:r>
              <a:rPr lang="cs-CZ" altLang="cs-CZ" sz="2000" dirty="0"/>
              <a:t> – první úvěry do západní Evropy (ještě v 50. a 60. letech poskytla úvěry Japonsku, Finsku, Řecku a Španělsku, v 80. letech poslední úvěr jinam a to Portugalsko)</a:t>
            </a:r>
          </a:p>
          <a:p>
            <a:pPr lvl="1" eaLnBrk="1" hangingPunct="1"/>
            <a:r>
              <a:rPr lang="cs-CZ" altLang="cs-CZ" sz="2000" dirty="0"/>
              <a:t>později se těžiště činnosti banky přesunulo do oblasti financování</a:t>
            </a:r>
            <a:r>
              <a:rPr lang="cs-CZ" altLang="cs-CZ" sz="2000" b="1" dirty="0"/>
              <a:t> strukturálních a rozvojových programů</a:t>
            </a:r>
            <a:r>
              <a:rPr lang="cs-CZ" altLang="cs-CZ" sz="2000" dirty="0"/>
              <a:t> hlavně v rozvojových zemích</a:t>
            </a:r>
          </a:p>
          <a:p>
            <a:pPr lvl="1" eaLnBrk="1" hangingPunct="1"/>
            <a:r>
              <a:rPr lang="cs-CZ" altLang="cs-CZ" sz="2000" dirty="0"/>
              <a:t>v 21. stol to bylo naplnění </a:t>
            </a:r>
            <a:r>
              <a:rPr lang="cs-CZ" altLang="cs-CZ" sz="2000" b="1" dirty="0"/>
              <a:t>Rozvojových cílů tisíciletí </a:t>
            </a:r>
            <a:r>
              <a:rPr lang="cs-CZ" altLang="cs-CZ" sz="2000" dirty="0"/>
              <a:t>(odstranění chudoby a udržitelný rozvoj – spolu s </a:t>
            </a:r>
            <a:r>
              <a:rPr lang="cs-CZ" altLang="cs-CZ" sz="2000" b="1" dirty="0"/>
              <a:t>IDA</a:t>
            </a:r>
            <a:r>
              <a:rPr lang="cs-CZ" altLang="cs-CZ" sz="2000" dirty="0"/>
              <a:t>)</a:t>
            </a:r>
          </a:p>
          <a:p>
            <a:pPr lvl="1" eaLnBrk="1" hangingPunct="1"/>
            <a:r>
              <a:rPr lang="cs-CZ" altLang="cs-CZ" sz="2000" dirty="0"/>
              <a:t>V současnosti napomáhá k dosažení </a:t>
            </a:r>
            <a:r>
              <a:rPr lang="cs-CZ" altLang="cs-CZ" sz="2000" b="1" dirty="0"/>
              <a:t>Cílů udržitelného rozvoje</a:t>
            </a:r>
          </a:p>
        </p:txBody>
      </p:sp>
    </p:spTree>
    <p:extLst>
      <p:ext uri="{BB962C8B-B14F-4D97-AF65-F5344CB8AC3E}">
        <p14:creationId xmlns:p14="http://schemas.microsoft.com/office/powerpoint/2010/main" val="2541517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6CD562-25B6-44DB-8A7C-534A064C9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IBRD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3E3A2F-9264-4E80-8684-2D1162D20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91342"/>
            <a:ext cx="10929257" cy="4974771"/>
          </a:xfrm>
        </p:spPr>
        <p:txBody>
          <a:bodyPr/>
          <a:lstStyle/>
          <a:p>
            <a:pPr marL="411480">
              <a:lnSpc>
                <a:spcPct val="80000"/>
              </a:lnSpc>
              <a:buFont typeface="Wingdings"/>
              <a:buChar char=""/>
              <a:defRPr/>
            </a:pPr>
            <a:r>
              <a:rPr lang="cs-CZ" sz="2400" b="1" dirty="0"/>
              <a:t>Cíle z Článků dohody:</a:t>
            </a:r>
            <a:r>
              <a:rPr lang="cs-CZ" sz="2400" dirty="0"/>
              <a:t> </a:t>
            </a:r>
          </a:p>
          <a:p>
            <a:pPr marL="740664" lvl="1">
              <a:buFont typeface="Wingdings"/>
              <a:buChar char=""/>
              <a:defRPr/>
            </a:pPr>
            <a:r>
              <a:rPr lang="cs-CZ" sz="2000" dirty="0"/>
              <a:t>přispívat k hospodářskému rozvoji</a:t>
            </a:r>
            <a:r>
              <a:rPr lang="cs-CZ" sz="2000" b="1" dirty="0"/>
              <a:t> </a:t>
            </a:r>
            <a:r>
              <a:rPr lang="cs-CZ" sz="2000" dirty="0"/>
              <a:t>ekonomicky</a:t>
            </a:r>
            <a:r>
              <a:rPr lang="cs-CZ" sz="2000" b="1" dirty="0"/>
              <a:t> </a:t>
            </a:r>
            <a:r>
              <a:rPr lang="cs-CZ" sz="2000" dirty="0"/>
              <a:t>slabších členských zemí podporou produktivních investic</a:t>
            </a:r>
          </a:p>
          <a:p>
            <a:pPr marL="740664" lvl="1">
              <a:buFont typeface="Wingdings"/>
              <a:buChar char=""/>
              <a:defRPr/>
            </a:pPr>
            <a:r>
              <a:rPr lang="cs-CZ" sz="2000" dirty="0"/>
              <a:t>podpora</a:t>
            </a:r>
            <a:r>
              <a:rPr lang="cs-CZ" sz="2000" u="sng" dirty="0"/>
              <a:t> </a:t>
            </a:r>
            <a:r>
              <a:rPr lang="cs-CZ" sz="2000" dirty="0"/>
              <a:t>rozvoje výrobních zdrojů za účelem růstu světového obchodu a životní úrovně nejširší populace</a:t>
            </a:r>
          </a:p>
          <a:p>
            <a:pPr marL="740664" lvl="1">
              <a:buFont typeface="Wingdings"/>
              <a:buChar char=""/>
              <a:defRPr/>
            </a:pPr>
            <a:r>
              <a:rPr lang="cs-CZ" sz="2000" dirty="0"/>
              <a:t>koordinace poskytování půjček tak aby byla zajištěna priorita nejnaléhavějších projektů</a:t>
            </a:r>
            <a:endParaRPr lang="cs-CZ" sz="2000" i="1" dirty="0"/>
          </a:p>
          <a:p>
            <a:pPr>
              <a:defRPr/>
            </a:pPr>
            <a:r>
              <a:rPr lang="cs-CZ" sz="2400" dirty="0"/>
              <a:t>Světová banka má svých cílů dosahovat skrze:</a:t>
            </a:r>
          </a:p>
          <a:p>
            <a:pPr lvl="1">
              <a:defRPr/>
            </a:pPr>
            <a:r>
              <a:rPr lang="cs-CZ" sz="2000" dirty="0"/>
              <a:t>podporu zahraničních investic</a:t>
            </a:r>
          </a:p>
          <a:p>
            <a:pPr lvl="1">
              <a:defRPr/>
            </a:pPr>
            <a:r>
              <a:rPr lang="cs-CZ" sz="2000" dirty="0"/>
              <a:t>podporu mezinárodního obchodu</a:t>
            </a:r>
          </a:p>
          <a:p>
            <a:pPr lvl="1">
              <a:defRPr/>
            </a:pPr>
            <a:r>
              <a:rPr lang="cs-CZ" sz="2000" dirty="0"/>
              <a:t>usnadnění kapitálových investic</a:t>
            </a:r>
          </a:p>
          <a:p>
            <a:pPr>
              <a:defRPr/>
            </a:pPr>
            <a:r>
              <a:rPr lang="cs-CZ" sz="2400" dirty="0"/>
              <a:t>Současné cíle</a:t>
            </a:r>
          </a:p>
          <a:p>
            <a:pPr lvl="1">
              <a:defRPr/>
            </a:pPr>
            <a:r>
              <a:rPr lang="cs-CZ" sz="2000" dirty="0"/>
              <a:t>Vymýtit extrémní chudobu</a:t>
            </a:r>
          </a:p>
          <a:p>
            <a:pPr lvl="1">
              <a:defRPr/>
            </a:pPr>
            <a:r>
              <a:rPr lang="cs-CZ" sz="2000" dirty="0"/>
              <a:t>Podporovat sdílenou prosperitu</a:t>
            </a:r>
          </a:p>
        </p:txBody>
      </p:sp>
    </p:spTree>
    <p:extLst>
      <p:ext uri="{BB962C8B-B14F-4D97-AF65-F5344CB8AC3E}">
        <p14:creationId xmlns:p14="http://schemas.microsoft.com/office/powerpoint/2010/main" val="3029854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5B2334E-B0E4-4460-90F1-7B6D0C0B12C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Struktura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B82F7B6-1BAC-47AD-8770-A9652FBCC0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199" y="1600201"/>
            <a:ext cx="10406743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u="sng" dirty="0"/>
              <a:t>Výbor guvernérů</a:t>
            </a:r>
            <a:endParaRPr lang="cs-CZ" altLang="cs-CZ" sz="2400" dirty="0"/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každý stát, pravidelná výroční zasedání spolu s IMF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pravomoci – členství, změny statutu, změny základního kapitálu, užití zisku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u="sng" dirty="0"/>
              <a:t>Výkonný výbor</a:t>
            </a:r>
            <a:endParaRPr lang="cs-CZ" altLang="cs-CZ" sz="2400" dirty="0"/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jednou týdně, 25 členů (5+3+17)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pravomoci: poskytování půjček, podmínky a využití půjček, způsob a rozsah čerpání finančních prostředků na kapitálových trzích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u="sng" dirty="0"/>
              <a:t>Administrativa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prezident tradičně USA (Jim </a:t>
            </a:r>
            <a:r>
              <a:rPr lang="cs-CZ" altLang="cs-CZ" sz="2000" dirty="0" err="1"/>
              <a:t>Yong</a:t>
            </a:r>
            <a:r>
              <a:rPr lang="cs-CZ" altLang="cs-CZ" sz="2000" dirty="0"/>
              <a:t> Kim), volený na 5 let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odpovědný za celkové řízení banky – formování strategie vůči jiným institucím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několik generálních ředitelů i regionálních viceprezidentů, mají relativně velkou rozhodovací pravomoc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kolem 10 000 zaměstnanců ve více než 100 zemích</a:t>
            </a:r>
          </a:p>
        </p:txBody>
      </p:sp>
    </p:spTree>
    <p:extLst>
      <p:ext uri="{BB962C8B-B14F-4D97-AF65-F5344CB8AC3E}">
        <p14:creationId xmlns:p14="http://schemas.microsoft.com/office/powerpoint/2010/main" val="1058156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5ADA8C4-90D4-476B-9596-AE9C7BDD7C4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Členství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2B28E1D-53EF-4DDA-ADFD-7284F2CA3E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 u="sng" dirty="0"/>
              <a:t>Členství:</a:t>
            </a:r>
            <a:r>
              <a:rPr lang="cs-CZ" altLang="cs-CZ" dirty="0"/>
              <a:t> </a:t>
            </a:r>
          </a:p>
          <a:p>
            <a:pPr lvl="1" eaLnBrk="1" hangingPunct="1"/>
            <a:r>
              <a:rPr lang="cs-CZ" altLang="cs-CZ" dirty="0"/>
              <a:t>pouze členové IMF, o členství je však nutné zažádat zvlášť, 189 členů (2017)</a:t>
            </a:r>
          </a:p>
          <a:p>
            <a:pPr lvl="1" eaLnBrk="1" hangingPunct="1"/>
            <a:r>
              <a:rPr lang="cs-CZ" altLang="cs-CZ" dirty="0"/>
              <a:t>členské země jsou zároveň podílníky banky, počet </a:t>
            </a:r>
            <a:r>
              <a:rPr lang="cs-CZ" altLang="cs-CZ" b="1" dirty="0"/>
              <a:t>podílů</a:t>
            </a:r>
            <a:r>
              <a:rPr lang="cs-CZ" altLang="cs-CZ" dirty="0"/>
              <a:t> je odvozen od výše členské kvóty v IMF</a:t>
            </a:r>
          </a:p>
          <a:p>
            <a:pPr eaLnBrk="1" hangingPunct="1"/>
            <a:r>
              <a:rPr lang="cs-CZ" altLang="cs-CZ" b="1" u="sng" dirty="0"/>
              <a:t>Hlasování:</a:t>
            </a:r>
          </a:p>
          <a:p>
            <a:pPr lvl="1" eaLnBrk="1" hangingPunct="1"/>
            <a:r>
              <a:rPr lang="cs-CZ" altLang="cs-CZ" dirty="0"/>
              <a:t>vážené, u podstatných záležitostí nad 85%, reálně většinou všeobecná dohoda</a:t>
            </a:r>
          </a:p>
          <a:p>
            <a:pPr lvl="1"/>
            <a:r>
              <a:rPr lang="cs-CZ" altLang="cs-CZ" dirty="0"/>
              <a:t>Základní hlasy (</a:t>
            </a:r>
            <a:r>
              <a:rPr lang="cs-CZ" dirty="0"/>
              <a:t>5,55% celkových hlasů) plus</a:t>
            </a:r>
            <a:r>
              <a:rPr lang="cs-CZ" altLang="cs-CZ" dirty="0"/>
              <a:t> 1 hlas za každých 100 tis. USD</a:t>
            </a:r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78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651" name="Group 123">
            <a:extLst>
              <a:ext uri="{FF2B5EF4-FFF2-40B4-BE49-F238E27FC236}">
                <a16:creationId xmlns:a16="http://schemas.microsoft.com/office/drawing/2014/main" id="{C73F736A-DA9C-45FE-9435-FBC21D78AD7A}"/>
              </a:ext>
            </a:extLst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59692619"/>
              </p:ext>
            </p:extLst>
          </p:nvPr>
        </p:nvGraphicFramePr>
        <p:xfrm>
          <a:off x="1981200" y="274638"/>
          <a:ext cx="8229600" cy="5602290"/>
        </p:xfrm>
        <a:graphic>
          <a:graphicData uri="http://schemas.openxmlformats.org/drawingml/2006/table">
            <a:tbl>
              <a:tblPr/>
              <a:tblGrid>
                <a:gridCol w="6130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8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24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Současné rozdělení hlasů mezi vybrané členy IBRD (%)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Spojené státy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15,98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Japonsko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6,89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Německo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4,03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Francie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3,78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Velká Británie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3,78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Čína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4,45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Indie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2,93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Rusko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2,79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Belgická konstituencie (z toho ČR)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4,93 (0,38)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1540" name="Text Box 124">
            <a:extLst>
              <a:ext uri="{FF2B5EF4-FFF2-40B4-BE49-F238E27FC236}">
                <a16:creationId xmlns:a16="http://schemas.microsoft.com/office/drawing/2014/main" id="{E488F065-81C8-4568-A5D9-E775660810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1" y="5949951"/>
            <a:ext cx="244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Garamond" panose="02020404030301010803" pitchFamily="18" charset="0"/>
              </a:rPr>
              <a:t>Zdroj: </a:t>
            </a:r>
            <a:r>
              <a:rPr lang="cs-CZ" altLang="cs-CZ" sz="1800" dirty="0" err="1">
                <a:latin typeface="Garamond" panose="02020404030301010803" pitchFamily="18" charset="0"/>
              </a:rPr>
              <a:t>World</a:t>
            </a:r>
            <a:r>
              <a:rPr lang="cs-CZ" altLang="cs-CZ" sz="1800" dirty="0">
                <a:latin typeface="Garamond" panose="02020404030301010803" pitchFamily="18" charset="0"/>
              </a:rPr>
              <a:t> Bank</a:t>
            </a:r>
          </a:p>
        </p:txBody>
      </p:sp>
    </p:spTree>
    <p:extLst>
      <p:ext uri="{BB962C8B-B14F-4D97-AF65-F5344CB8AC3E}">
        <p14:creationId xmlns:p14="http://schemas.microsoft.com/office/powerpoint/2010/main" val="974815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651" name="Group 123">
            <a:extLst>
              <a:ext uri="{FF2B5EF4-FFF2-40B4-BE49-F238E27FC236}">
                <a16:creationId xmlns:a16="http://schemas.microsoft.com/office/drawing/2014/main" id="{592427E1-8D6D-4047-A14D-96CDE0251376}"/>
              </a:ext>
            </a:extLst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774440332"/>
              </p:ext>
            </p:extLst>
          </p:nvPr>
        </p:nvGraphicFramePr>
        <p:xfrm>
          <a:off x="1981200" y="274638"/>
          <a:ext cx="8229600" cy="5600698"/>
        </p:xfrm>
        <a:graphic>
          <a:graphicData uri="http://schemas.openxmlformats.org/drawingml/2006/table">
            <a:tbl>
              <a:tblPr/>
              <a:tblGrid>
                <a:gridCol w="6130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8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24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Současné rozdělení hlasů mezi vybrané členy IDA (%)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59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Spojené státy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10,20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00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Japonsko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8,33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59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Německo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5,37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700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Francie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3,79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700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Velká Británie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6,48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749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Čína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2,21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700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Saudská Arábie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3,27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859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Rusko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0,32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700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Belgická konstituencie (z toho ČR)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4,67 (0,44)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3588" name="Text Box 124">
            <a:extLst>
              <a:ext uri="{FF2B5EF4-FFF2-40B4-BE49-F238E27FC236}">
                <a16:creationId xmlns:a16="http://schemas.microsoft.com/office/drawing/2014/main" id="{1548A044-1498-4ABB-AD52-6BFFA3CB27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1" y="5949951"/>
            <a:ext cx="244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latin typeface="Garamond" panose="02020404030301010803" pitchFamily="18" charset="0"/>
              </a:rPr>
              <a:t>Zdroj: World Bank</a:t>
            </a:r>
          </a:p>
        </p:txBody>
      </p:sp>
    </p:spTree>
    <p:extLst>
      <p:ext uri="{BB962C8B-B14F-4D97-AF65-F5344CB8AC3E}">
        <p14:creationId xmlns:p14="http://schemas.microsoft.com/office/powerpoint/2010/main" val="15470718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863</Words>
  <Application>Microsoft Office PowerPoint</Application>
  <PresentationFormat>Širokoúhlá obrazovka</PresentationFormat>
  <Paragraphs>211</Paragraphs>
  <Slides>23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Garamond</vt:lpstr>
      <vt:lpstr>Wingdings</vt:lpstr>
      <vt:lpstr>Motiv Office</vt:lpstr>
      <vt:lpstr>Rozvojové banky</vt:lpstr>
      <vt:lpstr>Vymezení</vt:lpstr>
      <vt:lpstr>Světová banka</vt:lpstr>
      <vt:lpstr>IBRD</vt:lpstr>
      <vt:lpstr>IBRD</vt:lpstr>
      <vt:lpstr>Struktura</vt:lpstr>
      <vt:lpstr>Členství</vt:lpstr>
      <vt:lpstr>Prezentace aplikace PowerPoint</vt:lpstr>
      <vt:lpstr>Prezentace aplikace PowerPoint</vt:lpstr>
      <vt:lpstr>Finanční struktura</vt:lpstr>
      <vt:lpstr>Finanční struktura</vt:lpstr>
      <vt:lpstr>Úvěrová politika</vt:lpstr>
      <vt:lpstr>Úvěrová politika</vt:lpstr>
      <vt:lpstr>Úvěrová politika</vt:lpstr>
      <vt:lpstr>Úvěrová politika</vt:lpstr>
      <vt:lpstr>Prezentace aplikace PowerPoint</vt:lpstr>
      <vt:lpstr>Prezentace aplikace PowerPoint</vt:lpstr>
      <vt:lpstr>Prezentace aplikace PowerPoint</vt:lpstr>
      <vt:lpstr>Prezentace aplikace PowerPoint</vt:lpstr>
      <vt:lpstr>Vývoj</vt:lpstr>
      <vt:lpstr>Přidružené agencie</vt:lpstr>
      <vt:lpstr>Přidružené agencie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Rozvojové banky</dc:title>
  <dc:creator>Vladan Hodulák</dc:creator>
  <cp:lastModifiedBy>vladan hodulak</cp:lastModifiedBy>
  <cp:revision>22</cp:revision>
  <dcterms:created xsi:type="dcterms:W3CDTF">2017-10-31T14:31:22Z</dcterms:created>
  <dcterms:modified xsi:type="dcterms:W3CDTF">2018-10-30T14:41:13Z</dcterms:modified>
</cp:coreProperties>
</file>