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6" r:id="rId16"/>
    <p:sldId id="297" r:id="rId17"/>
    <p:sldId id="268" r:id="rId18"/>
    <p:sldId id="269" r:id="rId19"/>
    <p:sldId id="270" r:id="rId20"/>
    <p:sldId id="271" r:id="rId21"/>
    <p:sldId id="282" r:id="rId22"/>
    <p:sldId id="283" r:id="rId23"/>
    <p:sldId id="284" r:id="rId24"/>
    <p:sldId id="286" r:id="rId25"/>
    <p:sldId id="272" r:id="rId26"/>
    <p:sldId id="288" r:id="rId27"/>
    <p:sldId id="299" r:id="rId28"/>
    <p:sldId id="300" r:id="rId29"/>
    <p:sldId id="301" r:id="rId30"/>
    <p:sldId id="302" r:id="rId31"/>
    <p:sldId id="303" r:id="rId32"/>
    <p:sldId id="305" r:id="rId33"/>
    <p:sldId id="311" r:id="rId34"/>
    <p:sldId id="312" r:id="rId35"/>
    <p:sldId id="273" r:id="rId36"/>
    <p:sldId id="274" r:id="rId37"/>
    <p:sldId id="275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Ricky/Downloads/us_tradematrix_e_groups_0938962126775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Ricky/Downloads/us_tradematrix_i_groups_0939241273323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esktop\CHINA-EU%20and%20CEE\Chinese%20investment%20in%20CEE_Chinese%20MOFCOM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Users\Ricky\Desktop\CHINA-EU%20and%20CEE\Chinese%20investment%20in%20CEE_Chinese%20MOFCOM_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localhost/Users/Ricky/Desktop/RESEARCH%20PROJECTS/CHINA-EU%20and%20CEE/CZ-China/czech%20invest%202016.xlsx" TargetMode="Externa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China-CEE16</a:t>
            </a:r>
            <a:r>
              <a:rPr lang="en-US" baseline="0"/>
              <a:t> trade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CEE16 exports to 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Sheet1!$B$2:$W$2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429872.888</c:v>
                </c:pt>
                <c:pt idx="1">
                  <c:v>303688.962</c:v>
                </c:pt>
                <c:pt idx="2">
                  <c:v>203612.639</c:v>
                </c:pt>
                <c:pt idx="3">
                  <c:v>189027.974</c:v>
                </c:pt>
                <c:pt idx="4">
                  <c:v>333041.0320000001</c:v>
                </c:pt>
                <c:pt idx="5">
                  <c:v>363069.715</c:v>
                </c:pt>
                <c:pt idx="6">
                  <c:v>514732.645</c:v>
                </c:pt>
                <c:pt idx="7">
                  <c:v>825353.331</c:v>
                </c:pt>
                <c:pt idx="8">
                  <c:v>1.264109897E6</c:v>
                </c:pt>
                <c:pt idx="9">
                  <c:v>1.636817308E6</c:v>
                </c:pt>
                <c:pt idx="10">
                  <c:v>1.899292581E6</c:v>
                </c:pt>
                <c:pt idx="11">
                  <c:v>2.918066128E6</c:v>
                </c:pt>
                <c:pt idx="12">
                  <c:v>3.758010997E6</c:v>
                </c:pt>
                <c:pt idx="13">
                  <c:v>4.512147572E6</c:v>
                </c:pt>
                <c:pt idx="14">
                  <c:v>5.088826595E6</c:v>
                </c:pt>
                <c:pt idx="15">
                  <c:v>6.931149827E6</c:v>
                </c:pt>
                <c:pt idx="16">
                  <c:v>9.136523198E6</c:v>
                </c:pt>
                <c:pt idx="17">
                  <c:v>9.028288815E6</c:v>
                </c:pt>
                <c:pt idx="18">
                  <c:v>1.0616221965E7</c:v>
                </c:pt>
                <c:pt idx="19">
                  <c:v>1.0743959204E7</c:v>
                </c:pt>
                <c:pt idx="20">
                  <c:v>8.935229796E6</c:v>
                </c:pt>
                <c:pt idx="21">
                  <c:v>9.779855281E6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Chinese exports to CEE16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Sheet1!$B$2:$W$2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Sheet1!$B$4:$W$4</c:f>
              <c:numCache>
                <c:formatCode>General</c:formatCode>
                <c:ptCount val="22"/>
                <c:pt idx="0">
                  <c:v>1.095723055E6</c:v>
                </c:pt>
                <c:pt idx="1">
                  <c:v>1.574848867E6</c:v>
                </c:pt>
                <c:pt idx="2">
                  <c:v>2.039253408E6</c:v>
                </c:pt>
                <c:pt idx="3">
                  <c:v>2.742760548E6</c:v>
                </c:pt>
                <c:pt idx="4">
                  <c:v>3.023567869E6</c:v>
                </c:pt>
                <c:pt idx="5">
                  <c:v>3.889137051E6</c:v>
                </c:pt>
                <c:pt idx="6">
                  <c:v>5.445411783E6</c:v>
                </c:pt>
                <c:pt idx="7">
                  <c:v>8.154848407E6</c:v>
                </c:pt>
                <c:pt idx="8">
                  <c:v>1.185595985E7</c:v>
                </c:pt>
                <c:pt idx="9">
                  <c:v>1.48141357E7</c:v>
                </c:pt>
                <c:pt idx="10">
                  <c:v>1.924510563E7</c:v>
                </c:pt>
                <c:pt idx="11">
                  <c:v>2.559923031E7</c:v>
                </c:pt>
                <c:pt idx="12">
                  <c:v>3.807688513E7</c:v>
                </c:pt>
                <c:pt idx="13">
                  <c:v>5.308236236E7</c:v>
                </c:pt>
                <c:pt idx="14">
                  <c:v>4.220657082E7</c:v>
                </c:pt>
                <c:pt idx="15">
                  <c:v>5.262068327E7</c:v>
                </c:pt>
                <c:pt idx="16">
                  <c:v>6.016441087E7</c:v>
                </c:pt>
                <c:pt idx="17">
                  <c:v>5.463975821E7</c:v>
                </c:pt>
                <c:pt idx="18">
                  <c:v>5.705641631E7</c:v>
                </c:pt>
                <c:pt idx="19">
                  <c:v>6.443261693E7</c:v>
                </c:pt>
                <c:pt idx="20">
                  <c:v>6.414746588E7</c:v>
                </c:pt>
                <c:pt idx="21">
                  <c:v>6.465654447E7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China-CEE trade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Sheet1!$B$2:$W$2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Sheet1!$B$5:$W$5</c:f>
              <c:numCache>
                <c:formatCode>General</c:formatCode>
                <c:ptCount val="22"/>
                <c:pt idx="0">
                  <c:v>1.525595943E6</c:v>
                </c:pt>
                <c:pt idx="1">
                  <c:v>1.878537829E6</c:v>
                </c:pt>
                <c:pt idx="2">
                  <c:v>2.242866047E6</c:v>
                </c:pt>
                <c:pt idx="3">
                  <c:v>2.931788522E6</c:v>
                </c:pt>
                <c:pt idx="4">
                  <c:v>3.356608901E6</c:v>
                </c:pt>
                <c:pt idx="5">
                  <c:v>4.252206766E6</c:v>
                </c:pt>
                <c:pt idx="6">
                  <c:v>5.960144428E6</c:v>
                </c:pt>
                <c:pt idx="7">
                  <c:v>8.980201738E6</c:v>
                </c:pt>
                <c:pt idx="8">
                  <c:v>1.3120069747E7</c:v>
                </c:pt>
                <c:pt idx="9">
                  <c:v>1.6450953008E7</c:v>
                </c:pt>
                <c:pt idx="10">
                  <c:v>2.1144398211E7</c:v>
                </c:pt>
                <c:pt idx="11">
                  <c:v>2.8517296438E7</c:v>
                </c:pt>
                <c:pt idx="12">
                  <c:v>4.1834896127E7</c:v>
                </c:pt>
                <c:pt idx="13">
                  <c:v>5.7594509932E7</c:v>
                </c:pt>
                <c:pt idx="14">
                  <c:v>4.7295397415E7</c:v>
                </c:pt>
                <c:pt idx="15">
                  <c:v>5.9551833097E7</c:v>
                </c:pt>
                <c:pt idx="16">
                  <c:v>6.9300934068E7</c:v>
                </c:pt>
                <c:pt idx="17">
                  <c:v>6.3668047025E7</c:v>
                </c:pt>
                <c:pt idx="18">
                  <c:v>6.7672638275E7</c:v>
                </c:pt>
                <c:pt idx="19">
                  <c:v>7.5176576134E7</c:v>
                </c:pt>
                <c:pt idx="20">
                  <c:v>7.3082695676E7</c:v>
                </c:pt>
                <c:pt idx="21">
                  <c:v>7.4436399751E7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287360"/>
        <c:axId val="-2045285568"/>
      </c:lineChart>
      <c:catAx>
        <c:axId val="-20452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85568"/>
        <c:crosses val="autoZero"/>
        <c:auto val="1"/>
        <c:lblAlgn val="ctr"/>
        <c:lblOffset val="100"/>
        <c:noMultiLvlLbl val="0"/>
      </c:catAx>
      <c:valAx>
        <c:axId val="-20452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8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833360760797"/>
          <c:y val="0.946742176390853"/>
          <c:w val="0.555347485591178"/>
          <c:h val="0.037404401602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CEE16</a:t>
            </a:r>
            <a:r>
              <a:rPr lang="en-US" baseline="0"/>
              <a:t> exports to China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us_tradematrix_e_groups_0938962!$B$9</c:f>
              <c:strCache>
                <c:ptCount val="1"/>
                <c:pt idx="0">
                  <c:v>          Albania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us_tradematrix_e_groups_0938962!$C$9:$X$9</c:f>
              <c:numCache>
                <c:formatCode>General</c:formatCode>
                <c:ptCount val="22"/>
                <c:pt idx="0">
                  <c:v>0.0</c:v>
                </c:pt>
                <c:pt idx="1">
                  <c:v>2012.128</c:v>
                </c:pt>
                <c:pt idx="2">
                  <c:v>0.0</c:v>
                </c:pt>
                <c:pt idx="3">
                  <c:v>1.003</c:v>
                </c:pt>
                <c:pt idx="4">
                  <c:v>0.0</c:v>
                </c:pt>
                <c:pt idx="5">
                  <c:v>25365.743</c:v>
                </c:pt>
                <c:pt idx="6">
                  <c:v>1.14</c:v>
                </c:pt>
                <c:pt idx="7">
                  <c:v>42.89</c:v>
                </c:pt>
                <c:pt idx="8">
                  <c:v>794.405</c:v>
                </c:pt>
                <c:pt idx="9">
                  <c:v>3338.96</c:v>
                </c:pt>
                <c:pt idx="10">
                  <c:v>5257.716</c:v>
                </c:pt>
                <c:pt idx="11">
                  <c:v>11279.727</c:v>
                </c:pt>
                <c:pt idx="12">
                  <c:v>47870.437</c:v>
                </c:pt>
                <c:pt idx="13">
                  <c:v>46800.52</c:v>
                </c:pt>
                <c:pt idx="14">
                  <c:v>46205.96</c:v>
                </c:pt>
                <c:pt idx="15">
                  <c:v>117012.709</c:v>
                </c:pt>
                <c:pt idx="16">
                  <c:v>105488.43</c:v>
                </c:pt>
                <c:pt idx="17">
                  <c:v>100924.467</c:v>
                </c:pt>
                <c:pt idx="18">
                  <c:v>171652.751</c:v>
                </c:pt>
                <c:pt idx="19">
                  <c:v>136530.209</c:v>
                </c:pt>
                <c:pt idx="20">
                  <c:v>90524.651</c:v>
                </c:pt>
                <c:pt idx="21">
                  <c:v>96501.41800000001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us_tradematrix_e_groups_0938962!$B$10</c:f>
              <c:strCache>
                <c:ptCount val="1"/>
                <c:pt idx="0">
                  <c:v>          Bosnia and Herzegovina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us_tradematrix_e_groups_0938962!$C$10:$X$10</c:f>
              <c:numCache>
                <c:formatCode>General</c:formatCode>
                <c:ptCount val="22"/>
                <c:pt idx="0">
                  <c:v>3.382</c:v>
                </c:pt>
                <c:pt idx="1">
                  <c:v>0.0</c:v>
                </c:pt>
                <c:pt idx="2">
                  <c:v>0.0</c:v>
                </c:pt>
                <c:pt idx="3">
                  <c:v>92.18000000000001</c:v>
                </c:pt>
                <c:pt idx="4">
                  <c:v>275.266</c:v>
                </c:pt>
                <c:pt idx="5">
                  <c:v>2656.613</c:v>
                </c:pt>
                <c:pt idx="6">
                  <c:v>467.391</c:v>
                </c:pt>
                <c:pt idx="7">
                  <c:v>248.351</c:v>
                </c:pt>
                <c:pt idx="8">
                  <c:v>516.028</c:v>
                </c:pt>
                <c:pt idx="9">
                  <c:v>519.039</c:v>
                </c:pt>
                <c:pt idx="10">
                  <c:v>61991.552</c:v>
                </c:pt>
                <c:pt idx="11">
                  <c:v>75543.199</c:v>
                </c:pt>
                <c:pt idx="12">
                  <c:v>17394.147</c:v>
                </c:pt>
                <c:pt idx="13">
                  <c:v>4924.828</c:v>
                </c:pt>
                <c:pt idx="14">
                  <c:v>10369.699</c:v>
                </c:pt>
                <c:pt idx="15">
                  <c:v>13854.131</c:v>
                </c:pt>
                <c:pt idx="16">
                  <c:v>22377.303</c:v>
                </c:pt>
                <c:pt idx="17">
                  <c:v>17288.498</c:v>
                </c:pt>
                <c:pt idx="18">
                  <c:v>16271.984</c:v>
                </c:pt>
                <c:pt idx="19">
                  <c:v>26307.423</c:v>
                </c:pt>
                <c:pt idx="20">
                  <c:v>39569.772</c:v>
                </c:pt>
                <c:pt idx="21">
                  <c:v>31572.043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us_tradematrix_e_groups_0938962!$B$11</c:f>
              <c:strCache>
                <c:ptCount val="1"/>
                <c:pt idx="0">
                  <c:v>          Bulgaria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us_tradematrix_e_groups_0938962!$C$11:$X$11</c:f>
              <c:numCache>
                <c:formatCode>General</c:formatCode>
                <c:ptCount val="22"/>
                <c:pt idx="0">
                  <c:v>47336.0</c:v>
                </c:pt>
                <c:pt idx="1">
                  <c:v>43240.584</c:v>
                </c:pt>
                <c:pt idx="2">
                  <c:v>30432.814</c:v>
                </c:pt>
                <c:pt idx="3">
                  <c:v>8990.662</c:v>
                </c:pt>
                <c:pt idx="4">
                  <c:v>7068.812</c:v>
                </c:pt>
                <c:pt idx="5">
                  <c:v>10940.119</c:v>
                </c:pt>
                <c:pt idx="6">
                  <c:v>9707.834999999988</c:v>
                </c:pt>
                <c:pt idx="7">
                  <c:v>12675.77</c:v>
                </c:pt>
                <c:pt idx="8">
                  <c:v>61624.741</c:v>
                </c:pt>
                <c:pt idx="9">
                  <c:v>37118.855</c:v>
                </c:pt>
                <c:pt idx="10">
                  <c:v>71239.20600000001</c:v>
                </c:pt>
                <c:pt idx="11">
                  <c:v>78357.613</c:v>
                </c:pt>
                <c:pt idx="12">
                  <c:v>102757.154</c:v>
                </c:pt>
                <c:pt idx="13">
                  <c:v>162090.047</c:v>
                </c:pt>
                <c:pt idx="14">
                  <c:v>160425.584</c:v>
                </c:pt>
                <c:pt idx="15">
                  <c:v>249994.012</c:v>
                </c:pt>
                <c:pt idx="16">
                  <c:v>406915.015</c:v>
                </c:pt>
                <c:pt idx="17">
                  <c:v>763992.366</c:v>
                </c:pt>
                <c:pt idx="18">
                  <c:v>860037.265</c:v>
                </c:pt>
                <c:pt idx="19">
                  <c:v>708859.6969999993</c:v>
                </c:pt>
                <c:pt idx="20">
                  <c:v>610640.657</c:v>
                </c:pt>
                <c:pt idx="21">
                  <c:v>481164.239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us_tradematrix_e_groups_0938962!$B$12</c:f>
              <c:strCache>
                <c:ptCount val="1"/>
                <c:pt idx="0">
                  <c:v>          Croatia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us_tradematrix_e_groups_0938962!$C$12:$X$12</c:f>
              <c:numCache>
                <c:formatCode>General</c:formatCode>
                <c:ptCount val="22"/>
                <c:pt idx="0">
                  <c:v>27081.592</c:v>
                </c:pt>
                <c:pt idx="1">
                  <c:v>30439.904</c:v>
                </c:pt>
                <c:pt idx="2">
                  <c:v>8583.755999999981</c:v>
                </c:pt>
                <c:pt idx="3">
                  <c:v>6742.754</c:v>
                </c:pt>
                <c:pt idx="4">
                  <c:v>3570.007</c:v>
                </c:pt>
                <c:pt idx="5">
                  <c:v>3915.199</c:v>
                </c:pt>
                <c:pt idx="6">
                  <c:v>2163.002</c:v>
                </c:pt>
                <c:pt idx="7">
                  <c:v>2474.837</c:v>
                </c:pt>
                <c:pt idx="8">
                  <c:v>4300.006</c:v>
                </c:pt>
                <c:pt idx="9">
                  <c:v>7199.027</c:v>
                </c:pt>
                <c:pt idx="10">
                  <c:v>9034.787</c:v>
                </c:pt>
                <c:pt idx="11">
                  <c:v>17139.207</c:v>
                </c:pt>
                <c:pt idx="12">
                  <c:v>19840.36</c:v>
                </c:pt>
                <c:pt idx="13">
                  <c:v>35263.636</c:v>
                </c:pt>
                <c:pt idx="14">
                  <c:v>41090.655</c:v>
                </c:pt>
                <c:pt idx="15">
                  <c:v>37695.204</c:v>
                </c:pt>
                <c:pt idx="16">
                  <c:v>54692.458</c:v>
                </c:pt>
                <c:pt idx="17">
                  <c:v>45866.13</c:v>
                </c:pt>
                <c:pt idx="18">
                  <c:v>76376.174</c:v>
                </c:pt>
                <c:pt idx="19">
                  <c:v>68086.99800000001</c:v>
                </c:pt>
                <c:pt idx="20">
                  <c:v>77335.852</c:v>
                </c:pt>
                <c:pt idx="21">
                  <c:v>83844.599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us_tradematrix_e_groups_0938962!$B$13</c:f>
              <c:strCache>
                <c:ptCount val="1"/>
                <c:pt idx="0">
                  <c:v>          Czechia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us_tradematrix_e_groups_0938962!$C$13:$X$13</c:f>
              <c:numCache>
                <c:formatCode>General</c:formatCode>
                <c:ptCount val="22"/>
                <c:pt idx="0">
                  <c:v>94641.31200000001</c:v>
                </c:pt>
                <c:pt idx="1">
                  <c:v>71415.74400000001</c:v>
                </c:pt>
                <c:pt idx="2">
                  <c:v>48360.204</c:v>
                </c:pt>
                <c:pt idx="3">
                  <c:v>45277.192</c:v>
                </c:pt>
                <c:pt idx="4">
                  <c:v>58689.854</c:v>
                </c:pt>
                <c:pt idx="5">
                  <c:v>66119.751</c:v>
                </c:pt>
                <c:pt idx="6">
                  <c:v>80560.683</c:v>
                </c:pt>
                <c:pt idx="7">
                  <c:v>153821.833</c:v>
                </c:pt>
                <c:pt idx="8">
                  <c:v>243341.505</c:v>
                </c:pt>
                <c:pt idx="9">
                  <c:v>270513.74</c:v>
                </c:pt>
                <c:pt idx="10">
                  <c:v>298483.911</c:v>
                </c:pt>
                <c:pt idx="11">
                  <c:v>400773.0</c:v>
                </c:pt>
                <c:pt idx="12">
                  <c:v>696676.527</c:v>
                </c:pt>
                <c:pt idx="13">
                  <c:v>777529.291</c:v>
                </c:pt>
                <c:pt idx="14">
                  <c:v>843971.398</c:v>
                </c:pt>
                <c:pt idx="15">
                  <c:v>1.214996235E6</c:v>
                </c:pt>
                <c:pt idx="16">
                  <c:v>1.667836481E6</c:v>
                </c:pt>
                <c:pt idx="17">
                  <c:v>1.670839572E6</c:v>
                </c:pt>
                <c:pt idx="18">
                  <c:v>1.916664908E6</c:v>
                </c:pt>
                <c:pt idx="19">
                  <c:v>2.038260172E6</c:v>
                </c:pt>
                <c:pt idx="20">
                  <c:v>1.849509931E6</c:v>
                </c:pt>
                <c:pt idx="21">
                  <c:v>1.921545111E6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us_tradematrix_e_groups_0938962!$B$14</c:f>
              <c:strCache>
                <c:ptCount val="1"/>
                <c:pt idx="0">
                  <c:v>          Estonia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us_tradematrix_e_groups_0938962!$C$14:$X$14</c:f>
              <c:numCache>
                <c:formatCode>General</c:formatCode>
                <c:ptCount val="22"/>
                <c:pt idx="0">
                  <c:v>1385.618</c:v>
                </c:pt>
                <c:pt idx="1">
                  <c:v>471.692</c:v>
                </c:pt>
                <c:pt idx="2">
                  <c:v>1864.112</c:v>
                </c:pt>
                <c:pt idx="3">
                  <c:v>2428.338</c:v>
                </c:pt>
                <c:pt idx="4">
                  <c:v>3406.18</c:v>
                </c:pt>
                <c:pt idx="5">
                  <c:v>8432.985000000001</c:v>
                </c:pt>
                <c:pt idx="6">
                  <c:v>15883.537</c:v>
                </c:pt>
                <c:pt idx="7">
                  <c:v>22438.619</c:v>
                </c:pt>
                <c:pt idx="8">
                  <c:v>34848.111</c:v>
                </c:pt>
                <c:pt idx="9">
                  <c:v>39587.27</c:v>
                </c:pt>
                <c:pt idx="10">
                  <c:v>43855.673</c:v>
                </c:pt>
                <c:pt idx="11">
                  <c:v>267749.885</c:v>
                </c:pt>
                <c:pt idx="12">
                  <c:v>92225.96400000001</c:v>
                </c:pt>
                <c:pt idx="13">
                  <c:v>80578.002</c:v>
                </c:pt>
                <c:pt idx="14">
                  <c:v>79652.598</c:v>
                </c:pt>
                <c:pt idx="15">
                  <c:v>155429.955</c:v>
                </c:pt>
                <c:pt idx="16">
                  <c:v>304682.324</c:v>
                </c:pt>
                <c:pt idx="17">
                  <c:v>137708.635</c:v>
                </c:pt>
                <c:pt idx="18">
                  <c:v>157436.58</c:v>
                </c:pt>
                <c:pt idx="19">
                  <c:v>204038.074</c:v>
                </c:pt>
                <c:pt idx="20">
                  <c:v>171250.831</c:v>
                </c:pt>
                <c:pt idx="21">
                  <c:v>190994.342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us_tradematrix_e_groups_0938962!$B$15</c:f>
              <c:strCache>
                <c:ptCount val="1"/>
                <c:pt idx="0">
                  <c:v>          Hungary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us_tradematrix_e_groups_0938962!$C$15:$X$15</c:f>
              <c:numCache>
                <c:formatCode>General</c:formatCode>
                <c:ptCount val="22"/>
                <c:pt idx="0">
                  <c:v>21879.0</c:v>
                </c:pt>
                <c:pt idx="1">
                  <c:v>15197.0</c:v>
                </c:pt>
                <c:pt idx="2">
                  <c:v>15251.0</c:v>
                </c:pt>
                <c:pt idx="3">
                  <c:v>18850.0</c:v>
                </c:pt>
                <c:pt idx="4">
                  <c:v>70780.0</c:v>
                </c:pt>
                <c:pt idx="5">
                  <c:v>40640.0</c:v>
                </c:pt>
                <c:pt idx="6">
                  <c:v>112698.0</c:v>
                </c:pt>
                <c:pt idx="7">
                  <c:v>154693.0</c:v>
                </c:pt>
                <c:pt idx="8">
                  <c:v>178082.0</c:v>
                </c:pt>
                <c:pt idx="9">
                  <c:v>390870.0</c:v>
                </c:pt>
                <c:pt idx="10">
                  <c:v>401960.0</c:v>
                </c:pt>
                <c:pt idx="11">
                  <c:v>762040.0</c:v>
                </c:pt>
                <c:pt idx="12">
                  <c:v>1.014446E6</c:v>
                </c:pt>
                <c:pt idx="13">
                  <c:v>1.110516E6</c:v>
                </c:pt>
                <c:pt idx="14">
                  <c:v>1.214685E6</c:v>
                </c:pt>
                <c:pt idx="15">
                  <c:v>1.530089E6</c:v>
                </c:pt>
                <c:pt idx="16">
                  <c:v>1.687531E6</c:v>
                </c:pt>
                <c:pt idx="17">
                  <c:v>1.811649E6</c:v>
                </c:pt>
                <c:pt idx="18">
                  <c:v>1.995673046E6</c:v>
                </c:pt>
                <c:pt idx="19">
                  <c:v>2.153301722E6</c:v>
                </c:pt>
                <c:pt idx="20">
                  <c:v>1.796783797E6</c:v>
                </c:pt>
                <c:pt idx="21">
                  <c:v>2.246493168E6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us_tradematrix_e_groups_0938962!$B$16</c:f>
              <c:strCache>
                <c:ptCount val="1"/>
                <c:pt idx="0">
                  <c:v>          Latvia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us_tradematrix_e_groups_0938962!$C$16:$X$16</c:f>
              <c:numCache>
                <c:formatCode>General</c:formatCode>
                <c:ptCount val="22"/>
                <c:pt idx="0">
                  <c:v>72.497</c:v>
                </c:pt>
                <c:pt idx="1">
                  <c:v>1153.073</c:v>
                </c:pt>
                <c:pt idx="2">
                  <c:v>1983.334</c:v>
                </c:pt>
                <c:pt idx="3">
                  <c:v>7.028</c:v>
                </c:pt>
                <c:pt idx="4">
                  <c:v>109.863</c:v>
                </c:pt>
                <c:pt idx="5">
                  <c:v>205.018</c:v>
                </c:pt>
                <c:pt idx="6">
                  <c:v>1644.714</c:v>
                </c:pt>
                <c:pt idx="7">
                  <c:v>2948.499</c:v>
                </c:pt>
                <c:pt idx="8">
                  <c:v>16791.896</c:v>
                </c:pt>
                <c:pt idx="9">
                  <c:v>11316.64</c:v>
                </c:pt>
                <c:pt idx="10">
                  <c:v>12551.808</c:v>
                </c:pt>
                <c:pt idx="11">
                  <c:v>19198.22</c:v>
                </c:pt>
                <c:pt idx="12">
                  <c:v>22577.626</c:v>
                </c:pt>
                <c:pt idx="13">
                  <c:v>26951.771</c:v>
                </c:pt>
                <c:pt idx="14">
                  <c:v>22110.914</c:v>
                </c:pt>
                <c:pt idx="15">
                  <c:v>33143.02</c:v>
                </c:pt>
                <c:pt idx="16">
                  <c:v>55811.168</c:v>
                </c:pt>
                <c:pt idx="17">
                  <c:v>59850.227</c:v>
                </c:pt>
                <c:pt idx="18">
                  <c:v>111071.658</c:v>
                </c:pt>
                <c:pt idx="19">
                  <c:v>139960.075</c:v>
                </c:pt>
                <c:pt idx="20">
                  <c:v>120273.936</c:v>
                </c:pt>
                <c:pt idx="21">
                  <c:v>130249.27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us_tradematrix_e_groups_0938962!$B$17</c:f>
              <c:strCache>
                <c:ptCount val="1"/>
                <c:pt idx="0">
                  <c:v>          Lithuania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us_tradematrix_e_groups_0938962!$C$17:$X$17</c:f>
              <c:numCache>
                <c:formatCode>General</c:formatCode>
                <c:ptCount val="22"/>
                <c:pt idx="0">
                  <c:v>344.699</c:v>
                </c:pt>
                <c:pt idx="1">
                  <c:v>192.598</c:v>
                </c:pt>
                <c:pt idx="2">
                  <c:v>2957.895</c:v>
                </c:pt>
                <c:pt idx="3">
                  <c:v>1678.766</c:v>
                </c:pt>
                <c:pt idx="4">
                  <c:v>864.088</c:v>
                </c:pt>
                <c:pt idx="5">
                  <c:v>1490.693</c:v>
                </c:pt>
                <c:pt idx="6">
                  <c:v>1886.667</c:v>
                </c:pt>
                <c:pt idx="7">
                  <c:v>2809.843</c:v>
                </c:pt>
                <c:pt idx="8">
                  <c:v>8514.574</c:v>
                </c:pt>
                <c:pt idx="9">
                  <c:v>11661.863</c:v>
                </c:pt>
                <c:pt idx="10">
                  <c:v>15232.843</c:v>
                </c:pt>
                <c:pt idx="11">
                  <c:v>18799.702</c:v>
                </c:pt>
                <c:pt idx="12">
                  <c:v>21032.163</c:v>
                </c:pt>
                <c:pt idx="13">
                  <c:v>28051.296</c:v>
                </c:pt>
                <c:pt idx="14">
                  <c:v>30631.175</c:v>
                </c:pt>
                <c:pt idx="15">
                  <c:v>36946.337</c:v>
                </c:pt>
                <c:pt idx="16">
                  <c:v>80564.18</c:v>
                </c:pt>
                <c:pt idx="17">
                  <c:v>85932.93599999999</c:v>
                </c:pt>
                <c:pt idx="18">
                  <c:v>117270.57</c:v>
                </c:pt>
                <c:pt idx="19">
                  <c:v>135361.773</c:v>
                </c:pt>
                <c:pt idx="20">
                  <c:v>113455.137</c:v>
                </c:pt>
                <c:pt idx="21">
                  <c:v>136305.912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us_tradematrix_e_groups_0938962!$B$18</c:f>
              <c:strCache>
                <c:ptCount val="1"/>
                <c:pt idx="0">
                  <c:v>          Montenegro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us_tradematrix_e_groups_0938962!$C$18:$X$18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225.5</c:v>
                </c:pt>
                <c:pt idx="14">
                  <c:v>133.103</c:v>
                </c:pt>
                <c:pt idx="15">
                  <c:v>197.112</c:v>
                </c:pt>
                <c:pt idx="16">
                  <c:v>1038.909</c:v>
                </c:pt>
                <c:pt idx="17">
                  <c:v>4884.06</c:v>
                </c:pt>
                <c:pt idx="18">
                  <c:v>5184.054</c:v>
                </c:pt>
                <c:pt idx="19">
                  <c:v>3387.262</c:v>
                </c:pt>
                <c:pt idx="20">
                  <c:v>8798.578</c:v>
                </c:pt>
                <c:pt idx="21">
                  <c:v>20925.296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us_tradematrix_e_groups_0938962!$B$19</c:f>
              <c:strCache>
                <c:ptCount val="1"/>
                <c:pt idx="0">
                  <c:v>          Poland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us_tradematrix_e_groups_0938962!$C$19:$X$19</c:f>
              <c:numCache>
                <c:formatCode>General</c:formatCode>
                <c:ptCount val="22"/>
                <c:pt idx="0">
                  <c:v>35419.0</c:v>
                </c:pt>
                <c:pt idx="1">
                  <c:v>33717.0</c:v>
                </c:pt>
                <c:pt idx="2">
                  <c:v>33596.76</c:v>
                </c:pt>
                <c:pt idx="3">
                  <c:v>70402.0</c:v>
                </c:pt>
                <c:pt idx="4">
                  <c:v>133358.0</c:v>
                </c:pt>
                <c:pt idx="5">
                  <c:v>93830.0</c:v>
                </c:pt>
                <c:pt idx="6">
                  <c:v>176170.0</c:v>
                </c:pt>
                <c:pt idx="7">
                  <c:v>202496.0</c:v>
                </c:pt>
                <c:pt idx="8">
                  <c:v>248044.0</c:v>
                </c:pt>
                <c:pt idx="9">
                  <c:v>555779.108</c:v>
                </c:pt>
                <c:pt idx="10">
                  <c:v>590612.676</c:v>
                </c:pt>
                <c:pt idx="11">
                  <c:v>762595.253</c:v>
                </c:pt>
                <c:pt idx="12">
                  <c:v>986457.764</c:v>
                </c:pt>
                <c:pt idx="13">
                  <c:v>1.278422957E6</c:v>
                </c:pt>
                <c:pt idx="14">
                  <c:v>1.469609697E6</c:v>
                </c:pt>
                <c:pt idx="15">
                  <c:v>1.627488298E6</c:v>
                </c:pt>
                <c:pt idx="16">
                  <c:v>1.860863972E6</c:v>
                </c:pt>
                <c:pt idx="17">
                  <c:v>1.748875189E6</c:v>
                </c:pt>
                <c:pt idx="18">
                  <c:v>2.119658719E6</c:v>
                </c:pt>
                <c:pt idx="19">
                  <c:v>2.251000175E6</c:v>
                </c:pt>
                <c:pt idx="20">
                  <c:v>2.017343872E6</c:v>
                </c:pt>
                <c:pt idx="21">
                  <c:v>1.911143149E6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us_tradematrix_e_groups_0938962!$B$20</c:f>
              <c:strCache>
                <c:ptCount val="1"/>
                <c:pt idx="0">
                  <c:v>          Romania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us_tradematrix_e_groups_0938962!$C$20:$X$20</c:f>
              <c:numCache>
                <c:formatCode>General</c:formatCode>
                <c:ptCount val="22"/>
                <c:pt idx="0">
                  <c:v>179326.0</c:v>
                </c:pt>
                <c:pt idx="1">
                  <c:v>92926.0</c:v>
                </c:pt>
                <c:pt idx="2">
                  <c:v>43922.0</c:v>
                </c:pt>
                <c:pt idx="3">
                  <c:v>22793.0</c:v>
                </c:pt>
                <c:pt idx="4">
                  <c:v>35983.0</c:v>
                </c:pt>
                <c:pt idx="5">
                  <c:v>85046.0</c:v>
                </c:pt>
                <c:pt idx="6">
                  <c:v>89151.0</c:v>
                </c:pt>
                <c:pt idx="7">
                  <c:v>208879.008</c:v>
                </c:pt>
                <c:pt idx="8">
                  <c:v>282188.48</c:v>
                </c:pt>
                <c:pt idx="9">
                  <c:v>195285.375</c:v>
                </c:pt>
                <c:pt idx="10">
                  <c:v>207384.648</c:v>
                </c:pt>
                <c:pt idx="11">
                  <c:v>217577.519</c:v>
                </c:pt>
                <c:pt idx="12">
                  <c:v>213400.883</c:v>
                </c:pt>
                <c:pt idx="13">
                  <c:v>237278.47</c:v>
                </c:pt>
                <c:pt idx="14">
                  <c:v>296543.952</c:v>
                </c:pt>
                <c:pt idx="15">
                  <c:v>410080.77</c:v>
                </c:pt>
                <c:pt idx="16">
                  <c:v>543968.355</c:v>
                </c:pt>
                <c:pt idx="17">
                  <c:v>494395.486</c:v>
                </c:pt>
                <c:pt idx="18">
                  <c:v>663627.9840000001</c:v>
                </c:pt>
                <c:pt idx="19">
                  <c:v>759441.425</c:v>
                </c:pt>
                <c:pt idx="20">
                  <c:v>581787.468</c:v>
                </c:pt>
                <c:pt idx="21">
                  <c:v>682482.874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us_tradematrix_e_groups_0938962!$B$21</c:f>
              <c:strCache>
                <c:ptCount val="1"/>
                <c:pt idx="0">
                  <c:v>          Serbia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us_tradematrix_e_groups_0938962!$C$21:$X$21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5777.25</c:v>
                </c:pt>
                <c:pt idx="14">
                  <c:v>8954.987999999981</c:v>
                </c:pt>
                <c:pt idx="15">
                  <c:v>7258.518</c:v>
                </c:pt>
                <c:pt idx="16">
                  <c:v>15257.557</c:v>
                </c:pt>
                <c:pt idx="17">
                  <c:v>19767.808</c:v>
                </c:pt>
                <c:pt idx="18">
                  <c:v>9119.188</c:v>
                </c:pt>
                <c:pt idx="19">
                  <c:v>14205.682</c:v>
                </c:pt>
                <c:pt idx="20">
                  <c:v>20245.161</c:v>
                </c:pt>
                <c:pt idx="21">
                  <c:v>25269.209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us_tradematrix_e_groups_0938962!$B$22</c:f>
              <c:strCache>
                <c:ptCount val="1"/>
                <c:pt idx="0">
                  <c:v>          Slovakia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us_tradematrix_e_groups_0938962!$C$22:$X$22</c:f>
              <c:numCache>
                <c:formatCode>General</c:formatCode>
                <c:ptCount val="22"/>
                <c:pt idx="0">
                  <c:v>16953.844</c:v>
                </c:pt>
                <c:pt idx="1">
                  <c:v>3640.13</c:v>
                </c:pt>
                <c:pt idx="2">
                  <c:v>10918.889</c:v>
                </c:pt>
                <c:pt idx="3">
                  <c:v>4196.162</c:v>
                </c:pt>
                <c:pt idx="4">
                  <c:v>5796.972</c:v>
                </c:pt>
                <c:pt idx="5">
                  <c:v>9491.605</c:v>
                </c:pt>
                <c:pt idx="6">
                  <c:v>12632.78</c:v>
                </c:pt>
                <c:pt idx="7">
                  <c:v>40183.829</c:v>
                </c:pt>
                <c:pt idx="8">
                  <c:v>140409.897</c:v>
                </c:pt>
                <c:pt idx="9">
                  <c:v>77910.44599999997</c:v>
                </c:pt>
                <c:pt idx="10">
                  <c:v>127044.28</c:v>
                </c:pt>
                <c:pt idx="11">
                  <c:v>218699.191</c:v>
                </c:pt>
                <c:pt idx="12">
                  <c:v>439911.982</c:v>
                </c:pt>
                <c:pt idx="13">
                  <c:v>613233.605</c:v>
                </c:pt>
                <c:pt idx="14">
                  <c:v>770748.037</c:v>
                </c:pt>
                <c:pt idx="15">
                  <c:v>1.287941718E6</c:v>
                </c:pt>
                <c:pt idx="16">
                  <c:v>2.075224419E6</c:v>
                </c:pt>
                <c:pt idx="17">
                  <c:v>1.733466479E6</c:v>
                </c:pt>
                <c:pt idx="18">
                  <c:v>2.120497634E6</c:v>
                </c:pt>
                <c:pt idx="19">
                  <c:v>1.826105145E6</c:v>
                </c:pt>
                <c:pt idx="20">
                  <c:v>1.130399057E6</c:v>
                </c:pt>
                <c:pt idx="21">
                  <c:v>1.263353808E6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us_tradematrix_e_groups_0938962!$B$23</c:f>
              <c:strCache>
                <c:ptCount val="1"/>
                <c:pt idx="0">
                  <c:v>          Slovenia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us_tradematrix_e_groups_0938962!$C$23:$X$23</c:f>
              <c:numCache>
                <c:formatCode>General</c:formatCode>
                <c:ptCount val="22"/>
                <c:pt idx="0">
                  <c:v>5402.103</c:v>
                </c:pt>
                <c:pt idx="1">
                  <c:v>7311.43</c:v>
                </c:pt>
                <c:pt idx="2">
                  <c:v>5581.002</c:v>
                </c:pt>
                <c:pt idx="3">
                  <c:v>7397.784</c:v>
                </c:pt>
                <c:pt idx="4">
                  <c:v>12808.003</c:v>
                </c:pt>
                <c:pt idx="5">
                  <c:v>14412.07</c:v>
                </c:pt>
                <c:pt idx="6">
                  <c:v>11267.093</c:v>
                </c:pt>
                <c:pt idx="7">
                  <c:v>21534.497</c:v>
                </c:pt>
                <c:pt idx="8">
                  <c:v>30067.489</c:v>
                </c:pt>
                <c:pt idx="9">
                  <c:v>34362.695</c:v>
                </c:pt>
                <c:pt idx="10">
                  <c:v>44718.419</c:v>
                </c:pt>
                <c:pt idx="11">
                  <c:v>66841.338</c:v>
                </c:pt>
                <c:pt idx="12">
                  <c:v>82843.527</c:v>
                </c:pt>
                <c:pt idx="13">
                  <c:v>101162.379</c:v>
                </c:pt>
                <c:pt idx="14">
                  <c:v>90450.208</c:v>
                </c:pt>
                <c:pt idx="15">
                  <c:v>119844.838</c:v>
                </c:pt>
                <c:pt idx="16">
                  <c:v>126810.6</c:v>
                </c:pt>
                <c:pt idx="17">
                  <c:v>174001.7</c:v>
                </c:pt>
                <c:pt idx="18">
                  <c:v>168727.536</c:v>
                </c:pt>
                <c:pt idx="19">
                  <c:v>186481.658</c:v>
                </c:pt>
                <c:pt idx="20">
                  <c:v>164491.255</c:v>
                </c:pt>
                <c:pt idx="21">
                  <c:v>510200.617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us_tradematrix_e_groups_0938962!$B$24</c:f>
              <c:strCache>
                <c:ptCount val="1"/>
                <c:pt idx="0">
                  <c:v>          TFYR of Macedonia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us_tradematrix_e_groups_0938962!$C$8:$X$8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us_tradematrix_e_groups_0938962!$C$24:$X$24</c:f>
              <c:numCache>
                <c:formatCode>General</c:formatCode>
                <c:ptCount val="22"/>
                <c:pt idx="0">
                  <c:v>27.841</c:v>
                </c:pt>
                <c:pt idx="1">
                  <c:v>1971.679</c:v>
                </c:pt>
                <c:pt idx="2">
                  <c:v>160.873</c:v>
                </c:pt>
                <c:pt idx="3">
                  <c:v>171.105</c:v>
                </c:pt>
                <c:pt idx="4">
                  <c:v>330.987</c:v>
                </c:pt>
                <c:pt idx="5">
                  <c:v>523.919</c:v>
                </c:pt>
                <c:pt idx="6">
                  <c:v>498.803</c:v>
                </c:pt>
                <c:pt idx="7">
                  <c:v>106.355</c:v>
                </c:pt>
                <c:pt idx="8">
                  <c:v>14586.765</c:v>
                </c:pt>
                <c:pt idx="9">
                  <c:v>1354.29</c:v>
                </c:pt>
                <c:pt idx="10">
                  <c:v>9925.062</c:v>
                </c:pt>
                <c:pt idx="11">
                  <c:v>1472.274</c:v>
                </c:pt>
                <c:pt idx="12">
                  <c:v>576.463</c:v>
                </c:pt>
                <c:pt idx="13">
                  <c:v>3342.02</c:v>
                </c:pt>
                <c:pt idx="14">
                  <c:v>3243.627</c:v>
                </c:pt>
                <c:pt idx="15">
                  <c:v>89177.97</c:v>
                </c:pt>
                <c:pt idx="16">
                  <c:v>127461.027</c:v>
                </c:pt>
                <c:pt idx="17">
                  <c:v>158846.262</c:v>
                </c:pt>
                <c:pt idx="18">
                  <c:v>106951.914</c:v>
                </c:pt>
                <c:pt idx="19">
                  <c:v>92631.71400000001</c:v>
                </c:pt>
                <c:pt idx="20">
                  <c:v>142819.841</c:v>
                </c:pt>
                <c:pt idx="21">
                  <c:v>47810.226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3806608"/>
        <c:axId val="-2093479936"/>
      </c:lineChart>
      <c:catAx>
        <c:axId val="10938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479936"/>
        <c:crosses val="autoZero"/>
        <c:auto val="1"/>
        <c:lblAlgn val="ctr"/>
        <c:lblOffset val="100"/>
        <c:noMultiLvlLbl val="0"/>
      </c:catAx>
      <c:valAx>
        <c:axId val="-20934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80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Chinese</a:t>
            </a:r>
            <a:r>
              <a:rPr lang="en-US" baseline="0"/>
              <a:t> exports to CEE16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us_tradematrix_i_groups_0939241!$B$7</c:f>
              <c:strCache>
                <c:ptCount val="1"/>
                <c:pt idx="0">
                  <c:v>          Albania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us_tradematrix_i_groups_0939241!$C$7:$X$7</c:f>
              <c:numCache>
                <c:formatCode>General</c:formatCode>
                <c:ptCount val="22"/>
                <c:pt idx="0">
                  <c:v>1677.0</c:v>
                </c:pt>
                <c:pt idx="1">
                  <c:v>1352.591</c:v>
                </c:pt>
                <c:pt idx="2">
                  <c:v>668.4349999999994</c:v>
                </c:pt>
                <c:pt idx="3">
                  <c:v>4354.046</c:v>
                </c:pt>
                <c:pt idx="4">
                  <c:v>3917.311</c:v>
                </c:pt>
                <c:pt idx="5">
                  <c:v>14696.573</c:v>
                </c:pt>
                <c:pt idx="6">
                  <c:v>26888.498</c:v>
                </c:pt>
                <c:pt idx="7">
                  <c:v>37565.625</c:v>
                </c:pt>
                <c:pt idx="8">
                  <c:v>65503.423</c:v>
                </c:pt>
                <c:pt idx="9">
                  <c:v>102216.732</c:v>
                </c:pt>
                <c:pt idx="10">
                  <c:v>172739.141</c:v>
                </c:pt>
                <c:pt idx="11">
                  <c:v>182380.492</c:v>
                </c:pt>
                <c:pt idx="12">
                  <c:v>278679.356</c:v>
                </c:pt>
                <c:pt idx="13">
                  <c:v>390803.016</c:v>
                </c:pt>
                <c:pt idx="14">
                  <c:v>329297.937</c:v>
                </c:pt>
                <c:pt idx="15">
                  <c:v>290730.175</c:v>
                </c:pt>
                <c:pt idx="16">
                  <c:v>344529.064</c:v>
                </c:pt>
                <c:pt idx="17">
                  <c:v>310152.078</c:v>
                </c:pt>
                <c:pt idx="18">
                  <c:v>331449.749</c:v>
                </c:pt>
                <c:pt idx="19">
                  <c:v>381930.129</c:v>
                </c:pt>
                <c:pt idx="20">
                  <c:v>369412.493</c:v>
                </c:pt>
                <c:pt idx="21">
                  <c:v>409609.792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us_tradematrix_i_groups_0939241!$B$8</c:f>
              <c:strCache>
                <c:ptCount val="1"/>
                <c:pt idx="0">
                  <c:v>          Bosnia and Herzegovina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us_tradematrix_i_groups_0939241!$C$8:$X$8</c:f>
              <c:numCache>
                <c:formatCode>General</c:formatCode>
                <c:ptCount val="22"/>
                <c:pt idx="0">
                  <c:v>92.95</c:v>
                </c:pt>
                <c:pt idx="1">
                  <c:v>68.933</c:v>
                </c:pt>
                <c:pt idx="2">
                  <c:v>180.715</c:v>
                </c:pt>
                <c:pt idx="3">
                  <c:v>205.444</c:v>
                </c:pt>
                <c:pt idx="4">
                  <c:v>691.853</c:v>
                </c:pt>
                <c:pt idx="5">
                  <c:v>3956.171</c:v>
                </c:pt>
                <c:pt idx="6">
                  <c:v>21350.691</c:v>
                </c:pt>
                <c:pt idx="7">
                  <c:v>30168.172</c:v>
                </c:pt>
                <c:pt idx="8">
                  <c:v>36083.502</c:v>
                </c:pt>
                <c:pt idx="9">
                  <c:v>60075.528</c:v>
                </c:pt>
                <c:pt idx="10">
                  <c:v>116388.402</c:v>
                </c:pt>
                <c:pt idx="11">
                  <c:v>125862.741</c:v>
                </c:pt>
                <c:pt idx="12">
                  <c:v>214033.963</c:v>
                </c:pt>
                <c:pt idx="13">
                  <c:v>284993.172</c:v>
                </c:pt>
                <c:pt idx="14">
                  <c:v>180538.403</c:v>
                </c:pt>
                <c:pt idx="15">
                  <c:v>215868.144</c:v>
                </c:pt>
                <c:pt idx="16">
                  <c:v>264773.389</c:v>
                </c:pt>
                <c:pt idx="17">
                  <c:v>255832.391</c:v>
                </c:pt>
                <c:pt idx="18">
                  <c:v>318542.5</c:v>
                </c:pt>
                <c:pt idx="19">
                  <c:v>573593.509</c:v>
                </c:pt>
                <c:pt idx="20">
                  <c:v>299976.57</c:v>
                </c:pt>
                <c:pt idx="21">
                  <c:v>321413.264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us_tradematrix_i_groups_0939241!$B$9</c:f>
              <c:strCache>
                <c:ptCount val="1"/>
                <c:pt idx="0">
                  <c:v>          Bulgaria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us_tradematrix_i_groups_0939241!$C$9:$X$9</c:f>
              <c:numCache>
                <c:formatCode>General</c:formatCode>
                <c:ptCount val="22"/>
                <c:pt idx="0">
                  <c:v>31829.0</c:v>
                </c:pt>
                <c:pt idx="1">
                  <c:v>28528.046</c:v>
                </c:pt>
                <c:pt idx="2">
                  <c:v>41115.452</c:v>
                </c:pt>
                <c:pt idx="3">
                  <c:v>47552.08</c:v>
                </c:pt>
                <c:pt idx="4">
                  <c:v>56839.386</c:v>
                </c:pt>
                <c:pt idx="5">
                  <c:v>68137.905</c:v>
                </c:pt>
                <c:pt idx="6">
                  <c:v>87428.49199999997</c:v>
                </c:pt>
                <c:pt idx="7">
                  <c:v>138491.92</c:v>
                </c:pt>
                <c:pt idx="8">
                  <c:v>281560.493</c:v>
                </c:pt>
                <c:pt idx="9">
                  <c:v>469200.793</c:v>
                </c:pt>
                <c:pt idx="10">
                  <c:v>703623.428</c:v>
                </c:pt>
                <c:pt idx="11">
                  <c:v>970058.975</c:v>
                </c:pt>
                <c:pt idx="12">
                  <c:v>1.569853184E6</c:v>
                </c:pt>
                <c:pt idx="13">
                  <c:v>1.964046508E6</c:v>
                </c:pt>
                <c:pt idx="14">
                  <c:v>1.267441295E6</c:v>
                </c:pt>
                <c:pt idx="15">
                  <c:v>652850.1</c:v>
                </c:pt>
                <c:pt idx="16">
                  <c:v>945232.701</c:v>
                </c:pt>
                <c:pt idx="17">
                  <c:v>974318.365</c:v>
                </c:pt>
                <c:pt idx="18">
                  <c:v>1.019014953E6</c:v>
                </c:pt>
                <c:pt idx="19">
                  <c:v>1.147400234E6</c:v>
                </c:pt>
                <c:pt idx="20">
                  <c:v>1.070873331E6</c:v>
                </c:pt>
                <c:pt idx="21">
                  <c:v>1.147021933E6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us_tradematrix_i_groups_0939241!$B$10</c:f>
              <c:strCache>
                <c:ptCount val="1"/>
                <c:pt idx="0">
                  <c:v>          Croatia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us_tradematrix_i_groups_0939241!$C$10:$X$10</c:f>
              <c:numCache>
                <c:formatCode>General</c:formatCode>
                <c:ptCount val="22"/>
                <c:pt idx="0">
                  <c:v>44282.456</c:v>
                </c:pt>
                <c:pt idx="1">
                  <c:v>54625.56</c:v>
                </c:pt>
                <c:pt idx="2">
                  <c:v>67376.46400000001</c:v>
                </c:pt>
                <c:pt idx="3">
                  <c:v>63365.288</c:v>
                </c:pt>
                <c:pt idx="4">
                  <c:v>75185.805</c:v>
                </c:pt>
                <c:pt idx="5">
                  <c:v>87346.73599999999</c:v>
                </c:pt>
                <c:pt idx="6">
                  <c:v>144250.336</c:v>
                </c:pt>
                <c:pt idx="7">
                  <c:v>256930.585</c:v>
                </c:pt>
                <c:pt idx="8">
                  <c:v>406778.687</c:v>
                </c:pt>
                <c:pt idx="9">
                  <c:v>635628.1679999992</c:v>
                </c:pt>
                <c:pt idx="10">
                  <c:v>873290.7929999987</c:v>
                </c:pt>
                <c:pt idx="11">
                  <c:v>1.14639831E6</c:v>
                </c:pt>
                <c:pt idx="12">
                  <c:v>1.603371838E6</c:v>
                </c:pt>
                <c:pt idx="13">
                  <c:v>1.885833301E6</c:v>
                </c:pt>
                <c:pt idx="14">
                  <c:v>1.441495746E6</c:v>
                </c:pt>
                <c:pt idx="15">
                  <c:v>1.440729319E6</c:v>
                </c:pt>
                <c:pt idx="16">
                  <c:v>1.604811743E6</c:v>
                </c:pt>
                <c:pt idx="17">
                  <c:v>1.487851145E6</c:v>
                </c:pt>
                <c:pt idx="18">
                  <c:v>769746.958</c:v>
                </c:pt>
                <c:pt idx="19">
                  <c:v>588802.22</c:v>
                </c:pt>
                <c:pt idx="20">
                  <c:v>578390.765</c:v>
                </c:pt>
                <c:pt idx="21">
                  <c:v>645443.2340000001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us_tradematrix_i_groups_0939241!$B$11</c:f>
              <c:strCache>
                <c:ptCount val="1"/>
                <c:pt idx="0">
                  <c:v>          Czechia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us_tradematrix_i_groups_0939241!$C$11:$X$11</c:f>
              <c:numCache>
                <c:formatCode>General</c:formatCode>
                <c:ptCount val="22"/>
                <c:pt idx="0">
                  <c:v>209513.776</c:v>
                </c:pt>
                <c:pt idx="1">
                  <c:v>298185.44</c:v>
                </c:pt>
                <c:pt idx="2">
                  <c:v>377578.112</c:v>
                </c:pt>
                <c:pt idx="3">
                  <c:v>519306.72</c:v>
                </c:pt>
                <c:pt idx="4">
                  <c:v>564735.819</c:v>
                </c:pt>
                <c:pt idx="5">
                  <c:v>694820.049</c:v>
                </c:pt>
                <c:pt idx="6">
                  <c:v>1.068089261E6</c:v>
                </c:pt>
                <c:pt idx="7">
                  <c:v>2.151254396E6</c:v>
                </c:pt>
                <c:pt idx="8">
                  <c:v>2.681354656E6</c:v>
                </c:pt>
                <c:pt idx="9">
                  <c:v>3.511679744E6</c:v>
                </c:pt>
                <c:pt idx="10">
                  <c:v>3.924155192E6</c:v>
                </c:pt>
                <c:pt idx="11">
                  <c:v>5.711362E6</c:v>
                </c:pt>
                <c:pt idx="12">
                  <c:v>9.193963453E6</c:v>
                </c:pt>
                <c:pt idx="13">
                  <c:v>1.2442373255E7</c:v>
                </c:pt>
                <c:pt idx="14">
                  <c:v>1.054600199E7</c:v>
                </c:pt>
                <c:pt idx="15">
                  <c:v>1.5332148821E7</c:v>
                </c:pt>
                <c:pt idx="16">
                  <c:v>1.8905320565E7</c:v>
                </c:pt>
                <c:pt idx="17">
                  <c:v>1.5672785744E7</c:v>
                </c:pt>
                <c:pt idx="18">
                  <c:v>1.5486206127E7</c:v>
                </c:pt>
                <c:pt idx="19">
                  <c:v>1.7426277263E7</c:v>
                </c:pt>
                <c:pt idx="20">
                  <c:v>1.8998267416E7</c:v>
                </c:pt>
                <c:pt idx="21">
                  <c:v>1.7770969986E7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us_tradematrix_i_groups_0939241!$B$12</c:f>
              <c:strCache>
                <c:ptCount val="1"/>
                <c:pt idx="0">
                  <c:v>          Estonia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us_tradematrix_i_groups_0939241!$C$12:$X$12</c:f>
              <c:numCache>
                <c:formatCode>General</c:formatCode>
                <c:ptCount val="22"/>
                <c:pt idx="0">
                  <c:v>8890.352999999981</c:v>
                </c:pt>
                <c:pt idx="1">
                  <c:v>12744.684</c:v>
                </c:pt>
                <c:pt idx="2">
                  <c:v>16883.243</c:v>
                </c:pt>
                <c:pt idx="3">
                  <c:v>22640.061</c:v>
                </c:pt>
                <c:pt idx="4">
                  <c:v>27432.973</c:v>
                </c:pt>
                <c:pt idx="5">
                  <c:v>118443.862</c:v>
                </c:pt>
                <c:pt idx="6">
                  <c:v>353935.288</c:v>
                </c:pt>
                <c:pt idx="7">
                  <c:v>211266.614</c:v>
                </c:pt>
                <c:pt idx="8">
                  <c:v>257976.049</c:v>
                </c:pt>
                <c:pt idx="9">
                  <c:v>289451.455</c:v>
                </c:pt>
                <c:pt idx="10">
                  <c:v>405315.144</c:v>
                </c:pt>
                <c:pt idx="11">
                  <c:v>514990.414</c:v>
                </c:pt>
                <c:pt idx="12">
                  <c:v>638212.352</c:v>
                </c:pt>
                <c:pt idx="13">
                  <c:v>674661.461</c:v>
                </c:pt>
                <c:pt idx="14">
                  <c:v>417554.434</c:v>
                </c:pt>
                <c:pt idx="15">
                  <c:v>674281.023</c:v>
                </c:pt>
                <c:pt idx="16">
                  <c:v>1.105621845E6</c:v>
                </c:pt>
                <c:pt idx="17">
                  <c:v>1.125739488E6</c:v>
                </c:pt>
                <c:pt idx="18">
                  <c:v>1.086380131E6</c:v>
                </c:pt>
                <c:pt idx="19">
                  <c:v>1.145266991E6</c:v>
                </c:pt>
                <c:pt idx="20">
                  <c:v>957816.718</c:v>
                </c:pt>
                <c:pt idx="21">
                  <c:v>961691.992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us_tradematrix_i_groups_0939241!$B$13</c:f>
              <c:strCache>
                <c:ptCount val="1"/>
                <c:pt idx="0">
                  <c:v>          Hungary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us_tradematrix_i_groups_0939241!$C$13:$X$13</c:f>
              <c:numCache>
                <c:formatCode>General</c:formatCode>
                <c:ptCount val="22"/>
                <c:pt idx="0">
                  <c:v>126090.0</c:v>
                </c:pt>
                <c:pt idx="1">
                  <c:v>191444.0</c:v>
                </c:pt>
                <c:pt idx="2">
                  <c:v>287950.016</c:v>
                </c:pt>
                <c:pt idx="3">
                  <c:v>434099.008</c:v>
                </c:pt>
                <c:pt idx="4">
                  <c:v>610175.0</c:v>
                </c:pt>
                <c:pt idx="5">
                  <c:v>938818.0</c:v>
                </c:pt>
                <c:pt idx="6">
                  <c:v>1.333574E6</c:v>
                </c:pt>
                <c:pt idx="7">
                  <c:v>2.084885E6</c:v>
                </c:pt>
                <c:pt idx="8">
                  <c:v>3.298099E6</c:v>
                </c:pt>
                <c:pt idx="9">
                  <c:v>2.874298E6</c:v>
                </c:pt>
                <c:pt idx="10">
                  <c:v>3.587953E6</c:v>
                </c:pt>
                <c:pt idx="11">
                  <c:v>3.858845E6</c:v>
                </c:pt>
                <c:pt idx="12">
                  <c:v>5.128096E6</c:v>
                </c:pt>
                <c:pt idx="13">
                  <c:v>6.129649E6</c:v>
                </c:pt>
                <c:pt idx="14">
                  <c:v>4.949087E6</c:v>
                </c:pt>
                <c:pt idx="15">
                  <c:v>6.173901E6</c:v>
                </c:pt>
                <c:pt idx="16">
                  <c:v>6.079151E6</c:v>
                </c:pt>
                <c:pt idx="17">
                  <c:v>5.408549E6</c:v>
                </c:pt>
                <c:pt idx="18">
                  <c:v>5.312914183E6</c:v>
                </c:pt>
                <c:pt idx="19">
                  <c:v>5.103184978E6</c:v>
                </c:pt>
                <c:pt idx="20">
                  <c:v>4.77687686E6</c:v>
                </c:pt>
                <c:pt idx="21">
                  <c:v>4.868856277E6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us_tradematrix_i_groups_0939241!$B$14</c:f>
              <c:strCache>
                <c:ptCount val="1"/>
                <c:pt idx="0">
                  <c:v>          Latvia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us_tradematrix_i_groups_0939241!$C$14:$X$14</c:f>
              <c:numCache>
                <c:formatCode>General</c:formatCode>
                <c:ptCount val="22"/>
                <c:pt idx="0">
                  <c:v>1758.722</c:v>
                </c:pt>
                <c:pt idx="1">
                  <c:v>3385.324</c:v>
                </c:pt>
                <c:pt idx="2">
                  <c:v>6044.504</c:v>
                </c:pt>
                <c:pt idx="3">
                  <c:v>14024.991</c:v>
                </c:pt>
                <c:pt idx="4">
                  <c:v>14940.883</c:v>
                </c:pt>
                <c:pt idx="5">
                  <c:v>23470.698</c:v>
                </c:pt>
                <c:pt idx="6">
                  <c:v>27033.376</c:v>
                </c:pt>
                <c:pt idx="7">
                  <c:v>42792.172</c:v>
                </c:pt>
                <c:pt idx="8">
                  <c:v>67437.8</c:v>
                </c:pt>
                <c:pt idx="9">
                  <c:v>91553.088</c:v>
                </c:pt>
                <c:pt idx="10">
                  <c:v>132474.528</c:v>
                </c:pt>
                <c:pt idx="11">
                  <c:v>190397.754</c:v>
                </c:pt>
                <c:pt idx="12">
                  <c:v>349752.616</c:v>
                </c:pt>
                <c:pt idx="13">
                  <c:v>366132.247</c:v>
                </c:pt>
                <c:pt idx="14">
                  <c:v>197208.831</c:v>
                </c:pt>
                <c:pt idx="15">
                  <c:v>286302.322</c:v>
                </c:pt>
                <c:pt idx="16">
                  <c:v>413577.44</c:v>
                </c:pt>
                <c:pt idx="17">
                  <c:v>447466.408</c:v>
                </c:pt>
                <c:pt idx="18">
                  <c:v>445521.1679999998</c:v>
                </c:pt>
                <c:pt idx="19">
                  <c:v>468336.021</c:v>
                </c:pt>
                <c:pt idx="20">
                  <c:v>460634.99</c:v>
                </c:pt>
                <c:pt idx="21">
                  <c:v>444089.2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us_tradematrix_i_groups_0939241!$B$15</c:f>
              <c:strCache>
                <c:ptCount val="1"/>
                <c:pt idx="0">
                  <c:v>          Lithuania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us_tradematrix_i_groups_0939241!$C$15:$X$15</c:f>
              <c:numCache>
                <c:formatCode>General</c:formatCode>
                <c:ptCount val="22"/>
                <c:pt idx="0">
                  <c:v>1416.459</c:v>
                </c:pt>
                <c:pt idx="1">
                  <c:v>3935.595</c:v>
                </c:pt>
                <c:pt idx="2">
                  <c:v>10414.832</c:v>
                </c:pt>
                <c:pt idx="3">
                  <c:v>16099.299</c:v>
                </c:pt>
                <c:pt idx="4">
                  <c:v>17403.586</c:v>
                </c:pt>
                <c:pt idx="5">
                  <c:v>84042.667</c:v>
                </c:pt>
                <c:pt idx="6">
                  <c:v>125065.985</c:v>
                </c:pt>
                <c:pt idx="7">
                  <c:v>182360.362</c:v>
                </c:pt>
                <c:pt idx="8">
                  <c:v>300218.32</c:v>
                </c:pt>
                <c:pt idx="9">
                  <c:v>294748.449</c:v>
                </c:pt>
                <c:pt idx="10">
                  <c:v>382334.763</c:v>
                </c:pt>
                <c:pt idx="11">
                  <c:v>464284.748</c:v>
                </c:pt>
                <c:pt idx="12">
                  <c:v>685015.926</c:v>
                </c:pt>
                <c:pt idx="13">
                  <c:v>793651.821</c:v>
                </c:pt>
                <c:pt idx="14">
                  <c:v>451762.785</c:v>
                </c:pt>
                <c:pt idx="15">
                  <c:v>570238.922</c:v>
                </c:pt>
                <c:pt idx="16">
                  <c:v>628314.6850000001</c:v>
                </c:pt>
                <c:pt idx="17">
                  <c:v>681588.0939999993</c:v>
                </c:pt>
                <c:pt idx="18">
                  <c:v>750783.908</c:v>
                </c:pt>
                <c:pt idx="19">
                  <c:v>884211.851</c:v>
                </c:pt>
                <c:pt idx="20">
                  <c:v>806015.898</c:v>
                </c:pt>
                <c:pt idx="21">
                  <c:v>783855.6679999992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us_tradematrix_i_groups_0939241!$B$16</c:f>
              <c:strCache>
                <c:ptCount val="1"/>
                <c:pt idx="0">
                  <c:v>          Montenegro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us_tradematrix_i_groups_0939241!$C$16:$X$16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182649.262</c:v>
                </c:pt>
                <c:pt idx="14">
                  <c:v>126333.24</c:v>
                </c:pt>
                <c:pt idx="15">
                  <c:v>117014.84</c:v>
                </c:pt>
                <c:pt idx="16">
                  <c:v>143831.31</c:v>
                </c:pt>
                <c:pt idx="17">
                  <c:v>167629.541</c:v>
                </c:pt>
                <c:pt idx="18">
                  <c:v>189705.645</c:v>
                </c:pt>
                <c:pt idx="19">
                  <c:v>176073.461</c:v>
                </c:pt>
                <c:pt idx="20">
                  <c:v>211072.134</c:v>
                </c:pt>
                <c:pt idx="21">
                  <c:v>203560.637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us_tradematrix_i_groups_0939241!$B$17</c:f>
              <c:strCache>
                <c:ptCount val="1"/>
                <c:pt idx="0">
                  <c:v>          Poland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us_tradematrix_i_groups_0939241!$C$17:$X$17</c:f>
              <c:numCache>
                <c:formatCode>General</c:formatCode>
                <c:ptCount val="22"/>
                <c:pt idx="0">
                  <c:v>465088.0</c:v>
                </c:pt>
                <c:pt idx="1">
                  <c:v>734797.0</c:v>
                </c:pt>
                <c:pt idx="2">
                  <c:v>908502.703</c:v>
                </c:pt>
                <c:pt idx="3">
                  <c:v>1.170685E6</c:v>
                </c:pt>
                <c:pt idx="4">
                  <c:v>1.218968E6</c:v>
                </c:pt>
                <c:pt idx="5">
                  <c:v>1.355528E6</c:v>
                </c:pt>
                <c:pt idx="6">
                  <c:v>1.594911E6</c:v>
                </c:pt>
                <c:pt idx="7">
                  <c:v>2.050109E6</c:v>
                </c:pt>
                <c:pt idx="8">
                  <c:v>2.86156E6</c:v>
                </c:pt>
                <c:pt idx="9">
                  <c:v>4.064568205E6</c:v>
                </c:pt>
                <c:pt idx="10">
                  <c:v>5.496607107E6</c:v>
                </c:pt>
                <c:pt idx="11">
                  <c:v>7.711682025E6</c:v>
                </c:pt>
                <c:pt idx="12">
                  <c:v>1.1753417211E7</c:v>
                </c:pt>
                <c:pt idx="13">
                  <c:v>1.6797907938E7</c:v>
                </c:pt>
                <c:pt idx="14">
                  <c:v>1.3914394204E7</c:v>
                </c:pt>
                <c:pt idx="15">
                  <c:v>1.6514373748E7</c:v>
                </c:pt>
                <c:pt idx="16">
                  <c:v>1.8116249854E7</c:v>
                </c:pt>
                <c:pt idx="17">
                  <c:v>1.7258095533E7</c:v>
                </c:pt>
                <c:pt idx="18">
                  <c:v>1.9300516321E7</c:v>
                </c:pt>
                <c:pt idx="19">
                  <c:v>2.2992571992E7</c:v>
                </c:pt>
                <c:pt idx="20">
                  <c:v>2.2380369228E7</c:v>
                </c:pt>
                <c:pt idx="21">
                  <c:v>2.3447666605E7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us_tradematrix_i_groups_0939241!$B$18</c:f>
              <c:strCache>
                <c:ptCount val="1"/>
                <c:pt idx="0">
                  <c:v>          Romania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us_tradematrix_i_groups_0939241!$C$18:$X$18</c:f>
              <c:numCache>
                <c:formatCode>General</c:formatCode>
                <c:ptCount val="22"/>
                <c:pt idx="0">
                  <c:v>89828.0</c:v>
                </c:pt>
                <c:pt idx="1">
                  <c:v>115013.0</c:v>
                </c:pt>
                <c:pt idx="2">
                  <c:v>119850.0</c:v>
                </c:pt>
                <c:pt idx="3">
                  <c:v>177504.992</c:v>
                </c:pt>
                <c:pt idx="4">
                  <c:v>145150.0</c:v>
                </c:pt>
                <c:pt idx="5">
                  <c:v>173688.0</c:v>
                </c:pt>
                <c:pt idx="6">
                  <c:v>253272.0</c:v>
                </c:pt>
                <c:pt idx="7">
                  <c:v>372502.016</c:v>
                </c:pt>
                <c:pt idx="8">
                  <c:v>662065.408</c:v>
                </c:pt>
                <c:pt idx="9">
                  <c:v>1.063459731E6</c:v>
                </c:pt>
                <c:pt idx="10">
                  <c:v>1.633013399E6</c:v>
                </c:pt>
                <c:pt idx="11">
                  <c:v>2.186617853E6</c:v>
                </c:pt>
                <c:pt idx="12">
                  <c:v>2.284510798E6</c:v>
                </c:pt>
                <c:pt idx="13">
                  <c:v>3.505096418E6</c:v>
                </c:pt>
                <c:pt idx="14">
                  <c:v>2.646079648E6</c:v>
                </c:pt>
                <c:pt idx="15">
                  <c:v>3.381517456E6</c:v>
                </c:pt>
                <c:pt idx="16">
                  <c:v>3.524774558E6</c:v>
                </c:pt>
                <c:pt idx="17">
                  <c:v>2.68750541E6</c:v>
                </c:pt>
                <c:pt idx="18">
                  <c:v>2.620885957E6</c:v>
                </c:pt>
                <c:pt idx="19">
                  <c:v>3.149704805E6</c:v>
                </c:pt>
                <c:pt idx="20">
                  <c:v>3.205016591E6</c:v>
                </c:pt>
                <c:pt idx="21">
                  <c:v>3.818301207E6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us_tradematrix_i_groups_0939241!$B$19</c:f>
              <c:strCache>
                <c:ptCount val="1"/>
                <c:pt idx="0">
                  <c:v>          Serbia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us_tradematrix_i_groups_0939241!$C$19:$X$19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1.719046969E6</c:v>
                </c:pt>
                <c:pt idx="14">
                  <c:v>1.135316185E6</c:v>
                </c:pt>
                <c:pt idx="15">
                  <c:v>1.202476189E6</c:v>
                </c:pt>
                <c:pt idx="16">
                  <c:v>1.48849195E6</c:v>
                </c:pt>
                <c:pt idx="17">
                  <c:v>1.385477723E6</c:v>
                </c:pt>
                <c:pt idx="18">
                  <c:v>1.509567668E6</c:v>
                </c:pt>
                <c:pt idx="19">
                  <c:v>1.561097177E6</c:v>
                </c:pt>
                <c:pt idx="20">
                  <c:v>1.540212151E6</c:v>
                </c:pt>
                <c:pt idx="21">
                  <c:v>1.603040574E6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us_tradematrix_i_groups_0939241!$B$20</c:f>
              <c:strCache>
                <c:ptCount val="1"/>
                <c:pt idx="0">
                  <c:v>          Slovakia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us_tradematrix_i_groups_0939241!$C$20:$X$20</c:f>
              <c:numCache>
                <c:formatCode>General</c:formatCode>
                <c:ptCount val="22"/>
                <c:pt idx="0">
                  <c:v>57673.236</c:v>
                </c:pt>
                <c:pt idx="1">
                  <c:v>77754.472</c:v>
                </c:pt>
                <c:pt idx="2">
                  <c:v>114998.968</c:v>
                </c:pt>
                <c:pt idx="3">
                  <c:v>151437.68</c:v>
                </c:pt>
                <c:pt idx="4">
                  <c:v>142076.893</c:v>
                </c:pt>
                <c:pt idx="5">
                  <c:v>176561.323</c:v>
                </c:pt>
                <c:pt idx="6">
                  <c:v>232489.763</c:v>
                </c:pt>
                <c:pt idx="7">
                  <c:v>346541.026</c:v>
                </c:pt>
                <c:pt idx="8">
                  <c:v>558743.105</c:v>
                </c:pt>
                <c:pt idx="9">
                  <c:v>797079.46</c:v>
                </c:pt>
                <c:pt idx="10">
                  <c:v>1.114141201E6</c:v>
                </c:pt>
                <c:pt idx="11">
                  <c:v>1.670198024E6</c:v>
                </c:pt>
                <c:pt idx="12">
                  <c:v>3.041885375E6</c:v>
                </c:pt>
                <c:pt idx="13">
                  <c:v>4.17321396E6</c:v>
                </c:pt>
                <c:pt idx="14">
                  <c:v>3.122115151E6</c:v>
                </c:pt>
                <c:pt idx="15">
                  <c:v>4.003378337E6</c:v>
                </c:pt>
                <c:pt idx="16">
                  <c:v>4.643540733E6</c:v>
                </c:pt>
                <c:pt idx="17">
                  <c:v>4.855332211E6</c:v>
                </c:pt>
                <c:pt idx="18">
                  <c:v>6.072253191E6</c:v>
                </c:pt>
                <c:pt idx="19">
                  <c:v>6.676017001E6</c:v>
                </c:pt>
                <c:pt idx="20">
                  <c:v>6.432928204E6</c:v>
                </c:pt>
                <c:pt idx="21">
                  <c:v>6.348683197E6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us_tradematrix_i_groups_0939241!$B$21</c:f>
              <c:strCache>
                <c:ptCount val="1"/>
                <c:pt idx="0">
                  <c:v>          Slovenia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us_tradematrix_i_groups_0939241!$C$21:$X$21</c:f>
              <c:numCache>
                <c:formatCode>General</c:formatCode>
                <c:ptCount val="22"/>
                <c:pt idx="0">
                  <c:v>52891.208</c:v>
                </c:pt>
                <c:pt idx="1">
                  <c:v>49531.304</c:v>
                </c:pt>
                <c:pt idx="2">
                  <c:v>81997.824</c:v>
                </c:pt>
                <c:pt idx="3">
                  <c:v>114488.992</c:v>
                </c:pt>
                <c:pt idx="4">
                  <c:v>135191.715</c:v>
                </c:pt>
                <c:pt idx="5">
                  <c:v>136168.964</c:v>
                </c:pt>
                <c:pt idx="6">
                  <c:v>158389.148</c:v>
                </c:pt>
                <c:pt idx="7">
                  <c:v>225511.308</c:v>
                </c:pt>
                <c:pt idx="8">
                  <c:v>330300.429</c:v>
                </c:pt>
                <c:pt idx="9">
                  <c:v>478261.592</c:v>
                </c:pt>
                <c:pt idx="10">
                  <c:v>588042.2879999987</c:v>
                </c:pt>
                <c:pt idx="11">
                  <c:v>726763.308</c:v>
                </c:pt>
                <c:pt idx="12">
                  <c:v>1.093371596E6</c:v>
                </c:pt>
                <c:pt idx="13">
                  <c:v>1.45753046E6</c:v>
                </c:pt>
                <c:pt idx="14">
                  <c:v>1.192534675E6</c:v>
                </c:pt>
                <c:pt idx="15">
                  <c:v>1.476091346E6</c:v>
                </c:pt>
                <c:pt idx="16">
                  <c:v>1.601294289E6</c:v>
                </c:pt>
                <c:pt idx="17">
                  <c:v>1.546508572E6</c:v>
                </c:pt>
                <c:pt idx="18">
                  <c:v>1.463270447E6</c:v>
                </c:pt>
                <c:pt idx="19">
                  <c:v>1.725120602E6</c:v>
                </c:pt>
                <c:pt idx="20">
                  <c:v>1.669105182E6</c:v>
                </c:pt>
                <c:pt idx="21">
                  <c:v>1.461113857E6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us_tradematrix_i_groups_0939241!$B$22</c:f>
              <c:strCache>
                <c:ptCount val="1"/>
                <c:pt idx="0">
                  <c:v>          TFYR of Macedonia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us_tradematrix_i_groups_0939241!$C$6:$X$6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us_tradematrix_i_groups_0939241!$C$22:$X$22</c:f>
              <c:numCache>
                <c:formatCode>General</c:formatCode>
                <c:ptCount val="22"/>
                <c:pt idx="0">
                  <c:v>4691.895</c:v>
                </c:pt>
                <c:pt idx="1">
                  <c:v>3482.918</c:v>
                </c:pt>
                <c:pt idx="2">
                  <c:v>5692.14</c:v>
                </c:pt>
                <c:pt idx="3">
                  <c:v>6996.947</c:v>
                </c:pt>
                <c:pt idx="4">
                  <c:v>10858.645</c:v>
                </c:pt>
                <c:pt idx="5">
                  <c:v>13458.103</c:v>
                </c:pt>
                <c:pt idx="6">
                  <c:v>18733.945</c:v>
                </c:pt>
                <c:pt idx="7">
                  <c:v>24470.211</c:v>
                </c:pt>
                <c:pt idx="8">
                  <c:v>48278.982</c:v>
                </c:pt>
                <c:pt idx="9">
                  <c:v>81914.759</c:v>
                </c:pt>
                <c:pt idx="10">
                  <c:v>115027.24</c:v>
                </c:pt>
                <c:pt idx="11">
                  <c:v>139388.667</c:v>
                </c:pt>
                <c:pt idx="12">
                  <c:v>242721.461</c:v>
                </c:pt>
                <c:pt idx="13">
                  <c:v>314773.568</c:v>
                </c:pt>
                <c:pt idx="14">
                  <c:v>289409.3</c:v>
                </c:pt>
                <c:pt idx="15">
                  <c:v>288781.531</c:v>
                </c:pt>
                <c:pt idx="16">
                  <c:v>354895.74</c:v>
                </c:pt>
                <c:pt idx="17">
                  <c:v>374926.504</c:v>
                </c:pt>
                <c:pt idx="18">
                  <c:v>379657.406</c:v>
                </c:pt>
                <c:pt idx="19">
                  <c:v>433028.696</c:v>
                </c:pt>
                <c:pt idx="20">
                  <c:v>390497.3479999998</c:v>
                </c:pt>
                <c:pt idx="21">
                  <c:v>421227.047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3003488"/>
        <c:axId val="-2053011312"/>
      </c:lineChart>
      <c:catAx>
        <c:axId val="-20530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3011312"/>
        <c:crosses val="autoZero"/>
        <c:auto val="1"/>
        <c:lblAlgn val="ctr"/>
        <c:lblOffset val="100"/>
        <c:noMultiLvlLbl val="0"/>
      </c:catAx>
      <c:valAx>
        <c:axId val="-20530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30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07719816272966"/>
          <c:y val="0.108665462173864"/>
          <c:w val="0.890561351706037"/>
          <c:h val="0.788396930255549"/>
        </c:manualLayout>
      </c:layout>
      <c:lineChart>
        <c:grouping val="standard"/>
        <c:varyColors val="0"/>
        <c:ser>
          <c:idx val="0"/>
          <c:order val="0"/>
          <c:tx>
            <c:strRef>
              <c:f>List1!$C$32</c:f>
              <c:strCache>
                <c:ptCount val="1"/>
                <c:pt idx="0">
                  <c:v>CEE16</c:v>
                </c:pt>
              </c:strCache>
            </c:strRef>
          </c:tx>
          <c:marker>
            <c:symbol val="none"/>
          </c:marker>
          <c:cat>
            <c:numRef>
              <c:f>List1!$D$31:$O$31</c:f>
              <c:numCache>
                <c:formatCode>General</c:formatCode>
                <c:ptCount val="12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</c:numCache>
            </c:numRef>
          </c:cat>
          <c:val>
            <c:numRef>
              <c:f>List1!$D$32:$O$32</c:f>
              <c:numCache>
                <c:formatCode>General</c:formatCode>
                <c:ptCount val="12"/>
                <c:pt idx="0">
                  <c:v>47.68</c:v>
                </c:pt>
                <c:pt idx="1">
                  <c:v>70.98</c:v>
                </c:pt>
                <c:pt idx="2">
                  <c:v>239.84</c:v>
                </c:pt>
                <c:pt idx="3">
                  <c:v>301.0</c:v>
                </c:pt>
                <c:pt idx="4">
                  <c:v>315.72</c:v>
                </c:pt>
                <c:pt idx="5">
                  <c:v>410.6</c:v>
                </c:pt>
                <c:pt idx="6">
                  <c:v>852.58</c:v>
                </c:pt>
                <c:pt idx="7">
                  <c:v>1008.77</c:v>
                </c:pt>
                <c:pt idx="8">
                  <c:v>1333.99</c:v>
                </c:pt>
                <c:pt idx="9">
                  <c:v>1435.75</c:v>
                </c:pt>
                <c:pt idx="10">
                  <c:v>1696.51</c:v>
                </c:pt>
                <c:pt idx="11">
                  <c:v>1976.75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9233840"/>
        <c:axId val="1189236624"/>
      </c:lineChart>
      <c:catAx>
        <c:axId val="118923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9236624"/>
        <c:crosses val="autoZero"/>
        <c:auto val="1"/>
        <c:lblAlgn val="ctr"/>
        <c:lblOffset val="100"/>
        <c:noMultiLvlLbl val="0"/>
      </c:catAx>
      <c:valAx>
        <c:axId val="118923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9233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List1!$C$36</c:f>
              <c:strCache>
                <c:ptCount val="1"/>
                <c:pt idx="0">
                  <c:v>EU (without CEE)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List1!$D$35:$L$35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List1!$D$36:$L$36</c:f>
              <c:numCache>
                <c:formatCode>General</c:formatCode>
                <c:ptCount val="9"/>
                <c:pt idx="0">
                  <c:v>2641.0</c:v>
                </c:pt>
                <c:pt idx="1">
                  <c:v>2858.28</c:v>
                </c:pt>
                <c:pt idx="2">
                  <c:v>5867.4</c:v>
                </c:pt>
                <c:pt idx="3">
                  <c:v>11652.42</c:v>
                </c:pt>
                <c:pt idx="4">
                  <c:v>19282.23</c:v>
                </c:pt>
                <c:pt idx="5">
                  <c:v>30204.01</c:v>
                </c:pt>
                <c:pt idx="6">
                  <c:v>38661.25</c:v>
                </c:pt>
                <c:pt idx="7">
                  <c:v>52513.49</c:v>
                </c:pt>
                <c:pt idx="8">
                  <c:v>62483.25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List1!$C$37</c:f>
              <c:strCache>
                <c:ptCount val="1"/>
                <c:pt idx="0">
                  <c:v>CEE16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List1!$D$35:$L$35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List1!$D$37:$L$37</c:f>
              <c:numCache>
                <c:formatCode>General</c:formatCode>
                <c:ptCount val="9"/>
                <c:pt idx="0">
                  <c:v>301.0</c:v>
                </c:pt>
                <c:pt idx="1">
                  <c:v>315.72</c:v>
                </c:pt>
                <c:pt idx="2">
                  <c:v>410.6</c:v>
                </c:pt>
                <c:pt idx="3">
                  <c:v>852.58</c:v>
                </c:pt>
                <c:pt idx="4">
                  <c:v>1008.77</c:v>
                </c:pt>
                <c:pt idx="5">
                  <c:v>1333.99</c:v>
                </c:pt>
                <c:pt idx="6">
                  <c:v>1435.75</c:v>
                </c:pt>
                <c:pt idx="7">
                  <c:v>1696.51</c:v>
                </c:pt>
                <c:pt idx="8">
                  <c:v>1976.75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List1!$C$38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List1!$D$35:$L$35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List1!$D$38:$L$38</c:f>
              <c:numCache>
                <c:formatCode>General</c:formatCode>
                <c:ptCount val="9"/>
                <c:pt idx="0">
                  <c:v>24701.0</c:v>
                </c:pt>
                <c:pt idx="1">
                  <c:v>32240.0</c:v>
                </c:pt>
                <c:pt idx="2">
                  <c:v>30596.0</c:v>
                </c:pt>
                <c:pt idx="3">
                  <c:v>43876.0</c:v>
                </c:pt>
                <c:pt idx="4">
                  <c:v>55172.0</c:v>
                </c:pt>
                <c:pt idx="5">
                  <c:v>68212.0</c:v>
                </c:pt>
                <c:pt idx="6">
                  <c:v>86096.0</c:v>
                </c:pt>
                <c:pt idx="7">
                  <c:v>106111.0</c:v>
                </c:pt>
                <c:pt idx="8">
                  <c:v>126318.0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List1!$C$39</c:f>
              <c:strCache>
                <c:ptCount val="1"/>
                <c:pt idx="0">
                  <c:v>Africa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List1!$D$35:$L$35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List1!$D$39:$L$39</c:f>
              <c:numCache>
                <c:formatCode>General</c:formatCode>
                <c:ptCount val="9"/>
                <c:pt idx="0">
                  <c:v>4462.0</c:v>
                </c:pt>
                <c:pt idx="1">
                  <c:v>7804.0</c:v>
                </c:pt>
                <c:pt idx="2">
                  <c:v>9332.0</c:v>
                </c:pt>
                <c:pt idx="3">
                  <c:v>13042.0</c:v>
                </c:pt>
                <c:pt idx="4">
                  <c:v>16244.0</c:v>
                </c:pt>
                <c:pt idx="5">
                  <c:v>21730.0</c:v>
                </c:pt>
                <c:pt idx="6">
                  <c:v>26186.0</c:v>
                </c:pt>
                <c:pt idx="7">
                  <c:v>32350.0</c:v>
                </c:pt>
                <c:pt idx="8">
                  <c:v>34694.0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List1!$C$40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List1!$D$35:$L$35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List1!$D$40:$L$40</c:f>
              <c:numCache>
                <c:formatCode>General</c:formatCode>
                <c:ptCount val="9"/>
                <c:pt idx="0">
                  <c:v>3241.0</c:v>
                </c:pt>
                <c:pt idx="1">
                  <c:v>3660.0</c:v>
                </c:pt>
                <c:pt idx="2">
                  <c:v>5184.0</c:v>
                </c:pt>
                <c:pt idx="3">
                  <c:v>7829.0</c:v>
                </c:pt>
                <c:pt idx="4">
                  <c:v>13472.0</c:v>
                </c:pt>
                <c:pt idx="5">
                  <c:v>25503.0</c:v>
                </c:pt>
                <c:pt idx="6">
                  <c:v>28610.0</c:v>
                </c:pt>
                <c:pt idx="7">
                  <c:v>47972.0</c:v>
                </c:pt>
                <c:pt idx="8">
                  <c:v>52179.0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2036181632"/>
        <c:axId val="-2035537392"/>
      </c:lineChart>
      <c:catAx>
        <c:axId val="-203618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537392"/>
        <c:crosses val="autoZero"/>
        <c:auto val="1"/>
        <c:lblAlgn val="ctr"/>
        <c:lblOffset val="100"/>
        <c:noMultiLvlLbl val="0"/>
      </c:catAx>
      <c:valAx>
        <c:axId val="-203553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1816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Sheet1!$H$2:$H$24</c:f>
              <c:strCache>
                <c:ptCount val="23"/>
                <c:pt idx="0">
                  <c:v>Belgium</c:v>
                </c:pt>
                <c:pt idx="1">
                  <c:v>CR</c:v>
                </c:pt>
                <c:pt idx="2">
                  <c:v>CZ/Taiwan</c:v>
                </c:pt>
                <c:pt idx="3">
                  <c:v>China</c:v>
                </c:pt>
                <c:pt idx="4">
                  <c:v>Finland</c:v>
                </c:pt>
                <c:pt idx="5">
                  <c:v>France</c:v>
                </c:pt>
                <c:pt idx="6">
                  <c:v>India</c:v>
                </c:pt>
                <c:pt idx="7">
                  <c:v>Italy</c:v>
                </c:pt>
                <c:pt idx="8">
                  <c:v>Japan</c:v>
                </c:pt>
                <c:pt idx="9">
                  <c:v>Korea</c:v>
                </c:pt>
                <c:pt idx="10">
                  <c:v>Luxemburg</c:v>
                </c:pt>
                <c:pt idx="11">
                  <c:v>Mexico</c:v>
                </c:pt>
                <c:pt idx="12">
                  <c:v>Germany</c:v>
                </c:pt>
                <c:pt idx="13">
                  <c:v>Netherlands</c:v>
                </c:pt>
                <c:pt idx="14">
                  <c:v>Poland</c:v>
                </c:pt>
                <c:pt idx="15">
                  <c:v>Austria</c:v>
                </c:pt>
                <c:pt idx="16">
                  <c:v>Russia</c:v>
                </c:pt>
                <c:pt idx="17">
                  <c:v>USA</c:v>
                </c:pt>
                <c:pt idx="18">
                  <c:v>Spain</c:v>
                </c:pt>
                <c:pt idx="19">
                  <c:v>Sweden</c:v>
                </c:pt>
                <c:pt idx="20">
                  <c:v>Switzerland</c:v>
                </c:pt>
                <c:pt idx="21">
                  <c:v>Taiwan</c:v>
                </c:pt>
                <c:pt idx="22">
                  <c:v>UK</c:v>
                </c:pt>
              </c:strCache>
            </c:strRef>
          </c:cat>
          <c:val>
            <c:numRef>
              <c:f>Sheet1!$I$2:$I$24</c:f>
              <c:numCache>
                <c:formatCode>General</c:formatCode>
                <c:ptCount val="23"/>
                <c:pt idx="0">
                  <c:v>126.2</c:v>
                </c:pt>
                <c:pt idx="1">
                  <c:v>1054.47</c:v>
                </c:pt>
                <c:pt idx="2">
                  <c:v>983.28</c:v>
                </c:pt>
                <c:pt idx="3">
                  <c:v>3146.17</c:v>
                </c:pt>
                <c:pt idx="4">
                  <c:v>805.0</c:v>
                </c:pt>
                <c:pt idx="5">
                  <c:v>1442.78</c:v>
                </c:pt>
                <c:pt idx="6">
                  <c:v>225.0</c:v>
                </c:pt>
                <c:pt idx="7">
                  <c:v>191.86</c:v>
                </c:pt>
                <c:pt idx="8">
                  <c:v>906.67</c:v>
                </c:pt>
                <c:pt idx="9">
                  <c:v>1424.46</c:v>
                </c:pt>
                <c:pt idx="10">
                  <c:v>592.2</c:v>
                </c:pt>
                <c:pt idx="11">
                  <c:v>780.41</c:v>
                </c:pt>
                <c:pt idx="12">
                  <c:v>9330.799999999988</c:v>
                </c:pt>
                <c:pt idx="13">
                  <c:v>16090.79</c:v>
                </c:pt>
                <c:pt idx="14">
                  <c:v>642.0</c:v>
                </c:pt>
                <c:pt idx="15">
                  <c:v>8091.72</c:v>
                </c:pt>
                <c:pt idx="16">
                  <c:v>1.0</c:v>
                </c:pt>
                <c:pt idx="17">
                  <c:v>4351.81</c:v>
                </c:pt>
                <c:pt idx="18">
                  <c:v>1639.36</c:v>
                </c:pt>
                <c:pt idx="19">
                  <c:v>80.2</c:v>
                </c:pt>
                <c:pt idx="20">
                  <c:v>2591.79</c:v>
                </c:pt>
                <c:pt idx="21">
                  <c:v>818.18</c:v>
                </c:pt>
                <c:pt idx="22">
                  <c:v>67.15000000000001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05120525578474"/>
          <c:y val="0.820898965078112"/>
          <c:w val="0.946583256847495"/>
          <c:h val="0.160877800297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5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11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1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01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0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9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6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1AAC-A991-D740-9ADC-FC85692C1391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A4A0-A3C5-7649-A52D-8AE0D8E5D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5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China</a:t>
            </a:r>
            <a:r>
              <a:rPr lang="cs-CZ" dirty="0" smtClean="0"/>
              <a:t>-CEE relations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Q</a:t>
            </a:r>
            <a:r>
              <a:rPr lang="cs-CZ" dirty="0" smtClean="0"/>
              <a:t>. Turcsanyi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01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16+1 results: Hot Politics, </a:t>
            </a:r>
            <a:r>
              <a:rPr lang="en-US" smtClean="0"/>
              <a:t>Cold Economics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Improved and stabilized </a:t>
            </a:r>
            <a:r>
              <a:rPr lang="en-US" b="1" dirty="0" smtClean="0"/>
              <a:t>diplomatic relations</a:t>
            </a:r>
          </a:p>
          <a:p>
            <a:r>
              <a:rPr lang="en-US" dirty="0" smtClean="0"/>
              <a:t>Improved </a:t>
            </a:r>
            <a:r>
              <a:rPr lang="en-US" b="1" dirty="0" smtClean="0"/>
              <a:t>people-to-people</a:t>
            </a:r>
            <a:r>
              <a:rPr lang="en-US" dirty="0" smtClean="0"/>
              <a:t> relations</a:t>
            </a:r>
          </a:p>
          <a:p>
            <a:r>
              <a:rPr lang="en-US" b="1" dirty="0" smtClean="0"/>
              <a:t>Trade </a:t>
            </a:r>
            <a:r>
              <a:rPr lang="en-US" dirty="0" smtClean="0"/>
              <a:t>has grown, but not CEE exports to China and not too much (less than in the case of Western Europe and less than in the comparable period before the 16+1 was established)</a:t>
            </a:r>
          </a:p>
          <a:p>
            <a:r>
              <a:rPr lang="en-US" b="1" dirty="0" smtClean="0"/>
              <a:t>Chinese investments in the CEE </a:t>
            </a:r>
            <a:r>
              <a:rPr lang="en-US" dirty="0" smtClean="0"/>
              <a:t>have largely not kicked-off (very few Greenfield FDI, few acquisitions, infrastructural projects successful only in non-EU members)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675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7448" y="0"/>
            <a:ext cx="10009112" cy="7317432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/>
              <a:t>Implementation of the Measures of the Belgrade Guidelines for Cooperation between China and Central and Eastern European Countries</a:t>
            </a:r>
            <a:endParaRPr lang="en-US" dirty="0" smtClean="0"/>
          </a:p>
          <a:p>
            <a:r>
              <a:rPr lang="en-US" dirty="0" smtClean="0"/>
              <a:t>1. In January 2015, the customs clearance facilitation cooperation mechanism for the China-Europe Land-Sea Express Line among the Chinese, Hungarian, Serbian, Macedonian and Greek Customs was officially established.</a:t>
            </a:r>
          </a:p>
          <a:p>
            <a:r>
              <a:rPr lang="en-US" dirty="0" smtClean="0"/>
              <a:t>2. From February to October 2015, the Chinese Art Festival was held in Lithuania, Estonia and Latvia.</a:t>
            </a:r>
          </a:p>
          <a:p>
            <a:r>
              <a:rPr lang="en-US" dirty="0" smtClean="0"/>
              <a:t>3. In March 2015, the launch ceremony of the Year of Promotion of China-CEEC Tourism Cooperation was held in Budapest, Hungary.</a:t>
            </a:r>
          </a:p>
          <a:p>
            <a:r>
              <a:rPr lang="en-US" dirty="0" smtClean="0"/>
              <a:t>4. In March 2015, the 1st working group meeting under the Framework Agreement on Cooperation in Facilitating Customs Clearance Among the Chinese, Hungarian, Serbian and Macedonian Customs was held in Shanghai, China.</a:t>
            </a:r>
          </a:p>
          <a:p>
            <a:r>
              <a:rPr lang="en-US" dirty="0" smtClean="0"/>
              <a:t>5. In April 2015, the Chinese Ministry of Foreign Affairs appointed the Special Representative for China-CEEC Cooperation.</a:t>
            </a:r>
          </a:p>
          <a:p>
            <a:r>
              <a:rPr lang="en-US" dirty="0" smtClean="0"/>
              <a:t>6. In April 2015, the 1st meeting of the China-CEEC Business Council was held in Katowice, Poland.</a:t>
            </a:r>
          </a:p>
          <a:p>
            <a:r>
              <a:rPr lang="en-US" dirty="0" smtClean="0"/>
              <a:t>7. In April 2015, the Riga High Level Conference on Transport and Logistics and the 3rd ASEM Transport Ministers' Meeting was held in Riga, Latvia.</a:t>
            </a:r>
          </a:p>
          <a:p>
            <a:r>
              <a:rPr lang="en-US" dirty="0" smtClean="0"/>
              <a:t>8. In May 2015, the 1st Customs Control Techniques Workshop for the China-Europe Land-Sea Express Line among the Chinese, Hungarian, Serbian and Macedonian Customs was held in Shanghai, China.</a:t>
            </a:r>
          </a:p>
          <a:p>
            <a:r>
              <a:rPr lang="en-US" dirty="0" smtClean="0"/>
              <a:t>9. In May 2015, the 33rd Meeting of the Central Bank Governors' Club of the Central Asia, Black Sea Region and Balkan Countries was held in Shanghai, China.</a:t>
            </a:r>
          </a:p>
          <a:p>
            <a:r>
              <a:rPr lang="en-US" dirty="0" smtClean="0"/>
              <a:t>10. In May 2015, the 1st Meeting of China-CEEC Association of Provincial Governors was held in </a:t>
            </a:r>
            <a:r>
              <a:rPr lang="en-US" dirty="0" err="1" smtClean="0"/>
              <a:t>Hebei</a:t>
            </a:r>
            <a:r>
              <a:rPr lang="en-US" dirty="0" smtClean="0"/>
              <a:t> Province, China.</a:t>
            </a:r>
          </a:p>
          <a:p>
            <a:r>
              <a:rPr lang="en-US" dirty="0" smtClean="0"/>
              <a:t>11. In May 2015, the Beijing-Budapest regular flight was launched.</a:t>
            </a:r>
          </a:p>
          <a:p>
            <a:r>
              <a:rPr lang="en-US" dirty="0" smtClean="0"/>
              <a:t>12. In May 2015, heads of customs of China, Hungary, Serbia and Macedonia met in Xi'an, China, and signed the Cooperation Action Plan for 2015-2016.</a:t>
            </a:r>
          </a:p>
          <a:p>
            <a:r>
              <a:rPr lang="en-US" dirty="0" smtClean="0"/>
              <a:t>13. In May 2015, China and Hungary signed an </a:t>
            </a:r>
            <a:r>
              <a:rPr lang="en-US" dirty="0" err="1" smtClean="0"/>
              <a:t>MoU</a:t>
            </a:r>
            <a:r>
              <a:rPr lang="en-US" dirty="0" smtClean="0"/>
              <a:t> on nuclear energy cooperation.</a:t>
            </a:r>
          </a:p>
          <a:p>
            <a:r>
              <a:rPr lang="en-US" dirty="0" smtClean="0"/>
              <a:t>14. From May to June 2015, the Chinese Ministry of Culture organized Chinese performing arts organizations to purchase programs from Hungary, Serbia and Romania.</a:t>
            </a:r>
          </a:p>
          <a:p>
            <a:r>
              <a:rPr lang="en-US" dirty="0" smtClean="0"/>
              <a:t>15. In June 2015, a delegation of CEEC journalists visited Zhejiang Province, Henan Province and Beijing, China.</a:t>
            </a:r>
          </a:p>
          <a:p>
            <a:r>
              <a:rPr lang="en-US" dirty="0" smtClean="0"/>
              <a:t>16. In June 2015, the 1st China-CEEC Investment and Trade Expo was held in Ningbo, China.</a:t>
            </a:r>
          </a:p>
          <a:p>
            <a:r>
              <a:rPr lang="en-US" dirty="0" smtClean="0"/>
              <a:t>17. In June 2015, the launch ceremony of the China-CEEC Association on Promoting Agricultural Cooperation and the 1st Meeting of Ministers of Agriculture was held in Sofia, Bulgaria.</a:t>
            </a:r>
          </a:p>
          <a:p>
            <a:r>
              <a:rPr lang="en-US" dirty="0" smtClean="0"/>
              <a:t>18. In June 2015, the 1st China-CEEC Health Ministers' Forum was held in Prague, the Czech Republic.</a:t>
            </a:r>
          </a:p>
          <a:p>
            <a:r>
              <a:rPr lang="en-US" dirty="0" smtClean="0"/>
              <a:t>19. In June 2015, the 1st TCM center in the Czech Republic was established.</a:t>
            </a:r>
          </a:p>
          <a:p>
            <a:r>
              <a:rPr lang="en-US" dirty="0" smtClean="0"/>
              <a:t>20. In June 2015, the cartoon series Panda and the Little Mole co-produced by China and the Czech Republic was premiered in the Czech Republic.</a:t>
            </a:r>
          </a:p>
          <a:p>
            <a:r>
              <a:rPr lang="en-US" dirty="0" smtClean="0"/>
              <a:t>21. In July 2015, the 5th China-CEEC National Coordinators' Meeting was held in Beijing, China.</a:t>
            </a:r>
          </a:p>
          <a:p>
            <a:r>
              <a:rPr lang="en-US" dirty="0" smtClean="0"/>
              <a:t>22. In July 2015, a delegation of senior CEEC officials visited Sichuan Province, Yunnan Province and Beijing, China.</a:t>
            </a:r>
          </a:p>
          <a:p>
            <a:r>
              <a:rPr lang="en-US" dirty="0" smtClean="0"/>
              <a:t>23. From July to August 2015, the 1st China-CEEC Summer Dance Camp was organized in Shaanxi Province, China.</a:t>
            </a:r>
          </a:p>
          <a:p>
            <a:r>
              <a:rPr lang="en-US" dirty="0" smtClean="0"/>
              <a:t>24. In August 2015, Bank of China Prague Branch was opened.</a:t>
            </a:r>
          </a:p>
          <a:p>
            <a:r>
              <a:rPr lang="en-US" dirty="0" smtClean="0"/>
              <a:t>25. From August to September 2015, the 2nd China-CEEC High-Level Conference on Tourism Cooperation was held in Bled, Slovenia.</a:t>
            </a:r>
          </a:p>
          <a:p>
            <a:r>
              <a:rPr lang="en-US" dirty="0" smtClean="0"/>
              <a:t>26. In September 2015, the 10th China-CEEC </a:t>
            </a:r>
            <a:r>
              <a:rPr lang="en-US" dirty="0" err="1" smtClean="0"/>
              <a:t>Agrotrade</a:t>
            </a:r>
            <a:r>
              <a:rPr lang="en-US" dirty="0" smtClean="0"/>
              <a:t> and Economic Cooperation Forum was held in Budapest, Hungary.</a:t>
            </a:r>
          </a:p>
          <a:p>
            <a:r>
              <a:rPr lang="en-US" dirty="0" smtClean="0"/>
              <a:t>27. In September 2015,the 3rd China-CEEC Education Policy Dialogue and the 2nd working consultation of the China-CEEC Higher Education Institutes Consortium were held in Warsaw, Poland.</a:t>
            </a:r>
          </a:p>
          <a:p>
            <a:r>
              <a:rPr lang="en-US" dirty="0" smtClean="0"/>
              <a:t>28. In September 2015, the Beijing-Prague direct flight was launched.</a:t>
            </a:r>
          </a:p>
          <a:p>
            <a:r>
              <a:rPr lang="en-US" dirty="0" smtClean="0"/>
              <a:t>29. In September 2015, the 2nd China-CEEC Seminar on Innovation, Technology Cooperation and International Technology Transfer was held in Bratislava, Slovakia.</a:t>
            </a:r>
          </a:p>
          <a:p>
            <a:r>
              <a:rPr lang="en-US" dirty="0" smtClean="0"/>
              <a:t>30. In October 2015, an exhibition area dedicated to CEECs was created at the 11th China International Small and Medium Enterprises Fair in Guangzhou, China.</a:t>
            </a:r>
          </a:p>
          <a:p>
            <a:r>
              <a:rPr lang="en-US" dirty="0" smtClean="0"/>
              <a:t>31. In October 2015, the Workshop on Customs Clearance Procedures of Transit Goods and Risk Management among the Chinese, Hungarian, Serbian and Macedonian Customs was held in Skopje, Macedonia.</a:t>
            </a:r>
          </a:p>
          <a:p>
            <a:r>
              <a:rPr lang="en-US" dirty="0" smtClean="0"/>
              <a:t>32. In October 2015, a delegation of artistic directors of CEEC jazz festivals visited China.</a:t>
            </a:r>
          </a:p>
          <a:p>
            <a:r>
              <a:rPr lang="en-US" dirty="0" smtClean="0"/>
              <a:t>33. In October 2015, the Seminar on Radio and Television Program Production for Central and Eastern European Countries was held in Shanghai and Hunan Province, China.</a:t>
            </a:r>
          </a:p>
          <a:p>
            <a:r>
              <a:rPr lang="en-US" dirty="0" smtClean="0"/>
              <a:t>34. In October 2015, the 6th China-CEEC National Coordinators' Meeting was held in Warsaw, Poland.</a:t>
            </a:r>
          </a:p>
          <a:p>
            <a:r>
              <a:rPr lang="en-US" dirty="0" smtClean="0"/>
              <a:t>35. In October 2015, the 2nd China-CEEC Young Political Leaders' Forum was held in China.</a:t>
            </a:r>
          </a:p>
          <a:p>
            <a:r>
              <a:rPr lang="en-US" dirty="0" smtClean="0"/>
              <a:t>36. In November 2015, the 2nd China-CEEC Cultural Cooperation Forum was held in Sofia, Bulgaria.</a:t>
            </a:r>
          </a:p>
          <a:p>
            <a:r>
              <a:rPr lang="en-US" dirty="0" smtClean="0"/>
              <a:t>37. In November 2015, the China Investment Forum was held in Prague, the Czech Republic.</a:t>
            </a:r>
          </a:p>
          <a:p>
            <a:r>
              <a:rPr lang="en-US" dirty="0" smtClean="0"/>
              <a:t>38. In November 2015, China and Slovenia signed an </a:t>
            </a:r>
            <a:r>
              <a:rPr lang="en-US" dirty="0" err="1" smtClean="0"/>
              <a:t>MoU</a:t>
            </a:r>
            <a:r>
              <a:rPr lang="en-US" dirty="0" smtClean="0"/>
              <a:t> on the establishment of the China-CEEC coordination mechanism for forestry cooperation.</a:t>
            </a:r>
          </a:p>
          <a:p>
            <a:r>
              <a:rPr lang="en-US" dirty="0" smtClean="0"/>
              <a:t>39. The 3rd China-CEEC High-Level Symposium of Think Tanks will be held in Beijing, China, in December 2015.</a:t>
            </a:r>
          </a:p>
          <a:p>
            <a:r>
              <a:rPr lang="en-US" dirty="0" smtClean="0"/>
              <a:t>40. China and Romania will sign a new agreement on avoidance of double taxation as appropriate; China signed cooperation agreements on education with the Czech Republic, Estonia, Lithuania and Romania respectively; China signed cooperation agreements on quality inspection with Lithuania, Macedonia, Poland, Romania, Serbia and Slovenia respectively; China signed documents on cultural exchanges and cooperation with Bulgaria, Croatia, Latvia and Poland respectively; China signed with Romania an </a:t>
            </a:r>
            <a:r>
              <a:rPr lang="en-US" dirty="0" err="1" smtClean="0"/>
              <a:t>MoU</a:t>
            </a:r>
            <a:r>
              <a:rPr lang="en-US" dirty="0" smtClean="0"/>
              <a:t> regarding the relevant nuclear power project.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3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81200" y="116633"/>
          <a:ext cx="8507288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44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76350" y="565150"/>
          <a:ext cx="9639300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31950" y="501650"/>
          <a:ext cx="8928100" cy="58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87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China’s shares in EU countries exports (</a:t>
            </a:r>
            <a:r>
              <a:rPr lang="en-US" dirty="0" err="1" smtClean="0"/>
              <a:t>Semerak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74754" name="AutoShape 2" descr="Změna role Číny ve vývozech zemí iniciativy 16+1 a Německa v letech 2013-2015. Země jsou seřazeny podle relativní změny v podílu Číny. Zdroj dat: COMTRA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756" name="AutoShape 4" descr="Změna role Číny ve vývozech zemí iniciativy 16+1 a Německa v letech 2013-2015. Země jsou seřazeny podle relativní změny v podílu Číny. Zdroj dat: COMTRA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758" name="AutoShape 6" descr="Změna role Číny ve vývozech zemí iniciativy 16+1 a Německa v letech 2013-2015. Země jsou seřazeny podle relativní změny v podílu Číny. Zdroj dat: COMTRA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760" name="AutoShape 8" descr="Změna role Číny ve vývozech zemí iniciativy 16+1 a Německa v letech 2013-2015. Země jsou seřazeny podle relativní změny v podílu Číny. Zdroj dat: COMTRA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4761" name="Picture 9" descr="C:\Users\Ricky\Desktop\CHINA-EU and CEE\Slide5.G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37224"/>
            <a:ext cx="9144000" cy="5720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00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 of China in Czech exports (%) (</a:t>
            </a:r>
            <a:r>
              <a:rPr lang="en-US" dirty="0" err="1" smtClean="0"/>
              <a:t>Semerak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Graf 1 - Podíl Číny na českých exportech zboží (%). Zdroj dat: ČS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130" y="1268761"/>
            <a:ext cx="879887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51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total FDI stock in CEE16 (MOFCOM)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Graf 3"/>
          <p:cNvGraphicFramePr/>
          <p:nvPr>
            <p:extLst/>
          </p:nvPr>
        </p:nvGraphicFramePr>
        <p:xfrm>
          <a:off x="152400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09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OFDI: comparison (MOFCOM)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1524001" y="1268760"/>
          <a:ext cx="91439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../../../../Dropbox/Screenshots/Screenshot%202017-05-15%2001.36.25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29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export </a:t>
            </a:r>
            <a:r>
              <a:rPr lang="cs-CZ" dirty="0" err="1" smtClean="0"/>
              <a:t>partners</a:t>
            </a:r>
            <a:endParaRPr lang="cs-C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6" y="1844824"/>
            <a:ext cx="9149997" cy="4320480"/>
          </a:xfrm>
        </p:spPr>
      </p:pic>
    </p:spTree>
    <p:extLst>
      <p:ext uri="{BB962C8B-B14F-4D97-AF65-F5344CB8AC3E}">
        <p14:creationId xmlns:p14="http://schemas.microsoft.com/office/powerpoint/2010/main" val="89626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../../../Downloads/MPOC_03_Update_COFDI_Figures/MPOC_03_Update_COFDI_Figure%2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42" y="1"/>
            <a:ext cx="91468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69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"/>
            <a:ext cx="6494905" cy="79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69" y="932147"/>
            <a:ext cx="7665501" cy="52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8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620688"/>
            <a:ext cx="9097963" cy="56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271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818" y="0"/>
            <a:ext cx="66583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84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8407645C-414C-AC4E-A038-984B99264496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703512" y="908720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4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FDI in CEE (AEI/Heritage Foundation)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2855640" y="1556793"/>
          <a:ext cx="5976664" cy="4798695"/>
        </p:xfrm>
        <a:graphic>
          <a:graphicData uri="http://schemas.openxmlformats.org/drawingml/2006/table">
            <a:tbl>
              <a:tblPr/>
              <a:tblGrid>
                <a:gridCol w="3719742"/>
                <a:gridCol w="2256922"/>
              </a:tblGrid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Bosnia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Czech</a:t>
                      </a:r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Republic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Latvia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Macedonia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9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39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Examples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Chinese</a:t>
            </a:r>
            <a:r>
              <a:rPr lang="cs-CZ" altLang="en-US" dirty="0" smtClean="0"/>
              <a:t> FDI in V4</a:t>
            </a:r>
            <a:endParaRPr lang="cs-CZ" alt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en-US" dirty="0" smtClean="0"/>
              <a:t>CZ: </a:t>
            </a:r>
            <a:r>
              <a:rPr lang="sk-SK" altLang="en-US" dirty="0"/>
              <a:t>J&amp;T, </a:t>
            </a:r>
            <a:r>
              <a:rPr lang="sk-SK" altLang="en-US" dirty="0" err="1"/>
              <a:t>Lobkowicz</a:t>
            </a:r>
            <a:r>
              <a:rPr lang="sk-SK" altLang="en-US" dirty="0"/>
              <a:t>, Slávia, </a:t>
            </a:r>
            <a:r>
              <a:rPr lang="sk-SK" altLang="en-US" dirty="0" err="1"/>
              <a:t>Travel</a:t>
            </a:r>
            <a:r>
              <a:rPr lang="sk-SK" altLang="en-US" dirty="0"/>
              <a:t> Service</a:t>
            </a:r>
          </a:p>
          <a:p>
            <a:r>
              <a:rPr lang="sk-SK" altLang="en-US" dirty="0"/>
              <a:t>SR: </a:t>
            </a:r>
            <a:r>
              <a:rPr lang="sk-SK" altLang="en-US" dirty="0" err="1"/>
              <a:t>U.S.Steel</a:t>
            </a:r>
            <a:r>
              <a:rPr lang="sk-SK" altLang="en-US" dirty="0"/>
              <a:t>?</a:t>
            </a:r>
          </a:p>
          <a:p>
            <a:r>
              <a:rPr lang="sk-SK" altLang="en-US" dirty="0"/>
              <a:t>HU: </a:t>
            </a:r>
            <a:r>
              <a:rPr lang="sk-SK" altLang="en-US" dirty="0" err="1"/>
              <a:t>BorsodChem</a:t>
            </a:r>
            <a:r>
              <a:rPr lang="sk-SK" altLang="en-US" dirty="0"/>
              <a:t>, železnica </a:t>
            </a:r>
            <a:r>
              <a:rPr lang="sk-SK" altLang="en-US" dirty="0" err="1"/>
              <a:t>Bud-Beo</a:t>
            </a:r>
            <a:r>
              <a:rPr lang="sk-SK" altLang="en-US" dirty="0"/>
              <a:t>?</a:t>
            </a:r>
          </a:p>
          <a:p>
            <a:r>
              <a:rPr lang="sk-SK" altLang="en-US" dirty="0"/>
              <a:t>PL: prekladisko, </a:t>
            </a:r>
          </a:p>
          <a:p>
            <a:endParaRPr lang="cs-CZ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7E80F5B9-B666-424D-8415-C60C94020732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Hot politics and cold economics: possible explanations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CEE is not an interesting and stable investment environment</a:t>
            </a:r>
          </a:p>
          <a:p>
            <a:r>
              <a:rPr lang="en-US" dirty="0" smtClean="0"/>
              <a:t>CEE does not have competitive products for Chinese market</a:t>
            </a:r>
          </a:p>
          <a:p>
            <a:r>
              <a:rPr lang="en-US" dirty="0" smtClean="0"/>
              <a:t>China’s economy is slowing down and it does not have enough opportunities</a:t>
            </a:r>
          </a:p>
          <a:p>
            <a:r>
              <a:rPr lang="en-US" dirty="0"/>
              <a:t>Chinese market is protected against exports from </a:t>
            </a:r>
            <a:r>
              <a:rPr lang="en-US" dirty="0" smtClean="0"/>
              <a:t>CEE</a:t>
            </a:r>
          </a:p>
          <a:p>
            <a:r>
              <a:rPr lang="en-US" dirty="0" smtClean="0"/>
              <a:t>China has been always interested in politics first of all – not interested in having CEE imports and FDI in CEE</a:t>
            </a:r>
          </a:p>
          <a:p>
            <a:r>
              <a:rPr lang="en-US" dirty="0" smtClean="0"/>
              <a:t>There is a structural gap between Chinese offer/capabilities and CEE interest/needs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495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doing business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Obrázkové výsledky pre: ease of doing business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196753"/>
            <a:ext cx="11761683" cy="619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3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PhD\sucasna vychodna azia\mapy\barkan-fig1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7424"/>
            <a:ext cx="1289432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import </a:t>
            </a:r>
            <a:r>
              <a:rPr lang="cs-CZ" dirty="0" err="1" smtClean="0"/>
              <a:t>partners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86" y="2060848"/>
            <a:ext cx="9187985" cy="4797152"/>
          </a:xfrm>
        </p:spPr>
      </p:pic>
    </p:spTree>
    <p:extLst>
      <p:ext uri="{BB962C8B-B14F-4D97-AF65-F5344CB8AC3E}">
        <p14:creationId xmlns:p14="http://schemas.microsoft.com/office/powerpoint/2010/main" val="1013369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The 2013 Failed States Index - Interactive Map and Rankings - Foreign Polic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7" y="-947053"/>
            <a:ext cx="13455702" cy="83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Attractiveness of CEE investment environment (Liu </a:t>
            </a:r>
            <a:r>
              <a:rPr lang="en-US" dirty="0" err="1" smtClean="0"/>
              <a:t>Zuokui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56792"/>
            <a:ext cx="911011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Czech exports to East Asian economies (</a:t>
            </a:r>
            <a:r>
              <a:rPr lang="en-US" dirty="0" err="1" smtClean="0"/>
              <a:t>Semerak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3730" name="Picture 2" descr="Graf 2 - Porovnání průměrného růstu cílového trhu a růstu českých exportů v letech 2013/15. Velikost bubliny zachycuje relativní velikost hodnoty exportu v roce 2015. Zdroj dat: ČSÚ, Světová banka/W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348" y="1484784"/>
            <a:ext cx="9168652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Chinese foreign policy under Xi Jinping is oriented predominantly towards political goals (vs. economic)</a:t>
            </a:r>
          </a:p>
          <a:p>
            <a:r>
              <a:rPr lang="en-GB" dirty="0" smtClean="0"/>
              <a:t>Chinese external national interests are closely linked with the Chinese domestic politics (international success = domestic stability)</a:t>
            </a:r>
          </a:p>
          <a:p>
            <a:r>
              <a:rPr lang="en-GB" dirty="0" smtClean="0"/>
              <a:t>China is interested in soft power with “Chinese characteristics” (what Chinese people think others think of them)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393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Explanations: conclusion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(= CEE exports to China)</a:t>
            </a:r>
          </a:p>
          <a:p>
            <a:pPr lvl="1"/>
            <a:r>
              <a:rPr lang="en-US" dirty="0" smtClean="0"/>
              <a:t>Regulation, administrative measures, protection </a:t>
            </a:r>
            <a:r>
              <a:rPr lang="en-US" dirty="0" smtClean="0">
                <a:sym typeface="Wingdings" pitchFamily="2" charset="2"/>
              </a:rPr>
              <a:t> potential problems in future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Questionable capability (and motivation) of the CEE companies</a:t>
            </a:r>
            <a:endParaRPr lang="en-US" dirty="0" smtClean="0"/>
          </a:p>
          <a:p>
            <a:r>
              <a:rPr lang="en-US" dirty="0" smtClean="0"/>
              <a:t>FDI</a:t>
            </a:r>
          </a:p>
          <a:p>
            <a:pPr lvl="1"/>
            <a:r>
              <a:rPr lang="en-US" dirty="0" smtClean="0"/>
              <a:t>Structural gap (what is supplied is not demanded – infrastructure/natural resources and acquisitions, what is demanded is not supplied – hi-tech </a:t>
            </a:r>
            <a:r>
              <a:rPr lang="en-US" dirty="0" err="1" smtClean="0"/>
              <a:t>greenfield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Complex environment vs. lack of experience and knowledge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829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China-CEE hot politics, cold economics: explanations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38290" y="1600200"/>
            <a:ext cx="912971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In line with the theory of Chinese foreign policy:</a:t>
            </a:r>
          </a:p>
          <a:p>
            <a:pPr lvl="1"/>
            <a:r>
              <a:rPr lang="en-US" dirty="0" smtClean="0"/>
              <a:t>Focus on politics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inning of international allies</a:t>
            </a:r>
          </a:p>
          <a:p>
            <a:pPr lvl="1"/>
            <a:r>
              <a:rPr lang="en-US" dirty="0" smtClean="0"/>
              <a:t>Rhetoric vs. substance</a:t>
            </a:r>
          </a:p>
          <a:p>
            <a:pPr lvl="1"/>
            <a:r>
              <a:rPr lang="en-US" dirty="0"/>
              <a:t>Host </a:t>
            </a:r>
            <a:r>
              <a:rPr lang="en-US" dirty="0" smtClean="0"/>
              <a:t>diplomacy</a:t>
            </a:r>
          </a:p>
          <a:p>
            <a:pPr lvl="1"/>
            <a:r>
              <a:rPr lang="en-US" dirty="0" smtClean="0"/>
              <a:t>Economy as a means</a:t>
            </a:r>
            <a:endParaRPr lang="en-US" dirty="0"/>
          </a:p>
          <a:p>
            <a:pPr lvl="1"/>
            <a:r>
              <a:rPr lang="en-US" dirty="0" smtClean="0"/>
              <a:t>Soft power with Chinese characteristic</a:t>
            </a:r>
          </a:p>
          <a:p>
            <a:pPr lvl="1"/>
            <a:r>
              <a:rPr lang="en-US" dirty="0" smtClean="0"/>
              <a:t>Pro-active approach</a:t>
            </a:r>
          </a:p>
          <a:p>
            <a:r>
              <a:rPr lang="en-US" u="sng" dirty="0"/>
              <a:t>Additional factors:</a:t>
            </a:r>
          </a:p>
          <a:p>
            <a:pPr lvl="1"/>
            <a:r>
              <a:rPr lang="en-US" dirty="0"/>
              <a:t>Structural gap between Chinese offer/capabilities and CEE interest/needs</a:t>
            </a:r>
          </a:p>
          <a:p>
            <a:pPr lvl="1"/>
            <a:r>
              <a:rPr lang="en-US" dirty="0"/>
              <a:t>Lack of mutual understanding</a:t>
            </a:r>
          </a:p>
          <a:p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China’s CEE 16+1 diplomacy: Politics by (the promise of) economic means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1240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Politics</a:t>
            </a:r>
            <a:r>
              <a:rPr lang="cs-CZ" dirty="0" smtClean="0"/>
              <a:t> by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: </a:t>
            </a:r>
            <a:r>
              <a:rPr lang="cs-CZ" dirty="0" err="1" smtClean="0"/>
              <a:t>additional</a:t>
            </a:r>
            <a:r>
              <a:rPr lang="cs-CZ" dirty="0" smtClean="0"/>
              <a:t> evidence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 </a:t>
            </a:r>
            <a:r>
              <a:rPr lang="cs-CZ" dirty="0" err="1" smtClean="0"/>
              <a:t>prospects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major </a:t>
            </a:r>
            <a:r>
              <a:rPr lang="cs-CZ" dirty="0" err="1" smtClean="0"/>
              <a:t>change</a:t>
            </a:r>
            <a:r>
              <a:rPr lang="cs-CZ" dirty="0" smtClean="0"/>
              <a:t> (</a:t>
            </a:r>
            <a:r>
              <a:rPr lang="cs-CZ" dirty="0" err="1" smtClean="0"/>
              <a:t>trade</a:t>
            </a:r>
            <a:r>
              <a:rPr lang="cs-CZ" dirty="0" smtClean="0"/>
              <a:t> and </a:t>
            </a:r>
            <a:r>
              <a:rPr lang="cs-CZ" dirty="0" err="1" smtClean="0"/>
              <a:t>investments</a:t>
            </a:r>
            <a:r>
              <a:rPr lang="cs-CZ" dirty="0" smtClean="0"/>
              <a:t>) </a:t>
            </a:r>
            <a:r>
              <a:rPr lang="mr-IN" dirty="0" smtClean="0"/>
              <a:t>–</a:t>
            </a:r>
            <a:r>
              <a:rPr lang="cs-CZ" dirty="0" smtClean="0"/>
              <a:t> “</a:t>
            </a:r>
            <a:r>
              <a:rPr lang="cs-CZ" dirty="0" err="1" smtClean="0"/>
              <a:t>structural</a:t>
            </a:r>
            <a:r>
              <a:rPr lang="cs-CZ" dirty="0" smtClean="0"/>
              <a:t> gap“</a:t>
            </a:r>
          </a:p>
          <a:p>
            <a:r>
              <a:rPr lang="cs-CZ" dirty="0" smtClean="0"/>
              <a:t>16+1 </a:t>
            </a:r>
            <a:r>
              <a:rPr lang="cs-CZ" dirty="0" err="1" smtClean="0"/>
              <a:t>diplomatically</a:t>
            </a:r>
            <a:r>
              <a:rPr lang="cs-CZ" dirty="0" smtClean="0"/>
              <a:t> more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platforms</a:t>
            </a:r>
            <a:r>
              <a:rPr lang="cs-CZ" dirty="0" smtClean="0"/>
              <a:t> in Latin America and </a:t>
            </a:r>
            <a:r>
              <a:rPr lang="cs-CZ" dirty="0" err="1" smtClean="0"/>
              <a:t>Africa</a:t>
            </a:r>
            <a:endParaRPr lang="cs-CZ" dirty="0" smtClean="0"/>
          </a:p>
          <a:p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anecdote</a:t>
            </a:r>
            <a:r>
              <a:rPr lang="cs-CZ" dirty="0" smtClean="0"/>
              <a:t>: </a:t>
            </a:r>
            <a:r>
              <a:rPr lang="cs-CZ" dirty="0" err="1" smtClean="0"/>
              <a:t>Liu</a:t>
            </a:r>
            <a:r>
              <a:rPr lang="cs-CZ" dirty="0" smtClean="0"/>
              <a:t> </a:t>
            </a:r>
            <a:r>
              <a:rPr lang="cs-CZ" dirty="0" err="1" smtClean="0"/>
              <a:t>Yunshan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</a:t>
            </a:r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delegation</a:t>
            </a:r>
            <a:r>
              <a:rPr lang="cs-CZ" dirty="0" smtClean="0"/>
              <a:t> in Prague </a:t>
            </a:r>
            <a:r>
              <a:rPr lang="cs-CZ" dirty="0" err="1" smtClean="0"/>
              <a:t>for</a:t>
            </a:r>
            <a:r>
              <a:rPr lang="cs-CZ" dirty="0" smtClean="0"/>
              <a:t> 2017 </a:t>
            </a:r>
            <a:r>
              <a:rPr lang="cs-CZ" dirty="0" err="1" smtClean="0"/>
              <a:t>China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Forum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47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take-aways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China’s CEE 16+1 diplomacy suggests, in line, with the literature that: </a:t>
            </a:r>
          </a:p>
          <a:p>
            <a:pPr lvl="1"/>
            <a:r>
              <a:rPr lang="en-GB" dirty="0" smtClean="0"/>
              <a:t>Chinese foreign policy under Xi Jinping is becoming more active and is oriented predominantly towards political goals (vs. economic)</a:t>
            </a:r>
          </a:p>
          <a:p>
            <a:pPr lvl="1"/>
            <a:r>
              <a:rPr lang="en-GB" dirty="0" smtClean="0"/>
              <a:t>Chinese external national interests are closely linked with the Chinese domestic politics (international success = legitimacy at home = domestic stability)</a:t>
            </a:r>
          </a:p>
          <a:p>
            <a:pPr lvl="1"/>
            <a:r>
              <a:rPr lang="en-GB" dirty="0" smtClean="0"/>
              <a:t>China is interested in soft power with “Chinese characteristics” (what Chinese people think others think of them)</a:t>
            </a:r>
          </a:p>
          <a:p>
            <a:pPr lvl="1"/>
            <a:r>
              <a:rPr lang="en-GB" dirty="0" smtClean="0"/>
              <a:t>May show how to understand Belt and Road Initiative as well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11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964" y="2133601"/>
            <a:ext cx="6664325" cy="3992563"/>
          </a:xfrm>
        </p:spPr>
      </p:pic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101086BB-681D-084D-A2E3-D45616A66056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9" y="2133601"/>
            <a:ext cx="5324475" cy="3992563"/>
          </a:xfrm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BCCA7294-1BCF-AE45-928B-16DC9DCA91E9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Europe and East Asia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Relations depended on political system</a:t>
            </a:r>
          </a:p>
          <a:p>
            <a:pPr lvl="1"/>
            <a:r>
              <a:rPr lang="en-US" dirty="0" smtClean="0"/>
              <a:t>1918-1939: first diplomatic contacts with China and Japan</a:t>
            </a:r>
          </a:p>
          <a:p>
            <a:pPr lvl="1"/>
            <a:r>
              <a:rPr lang="en-US" dirty="0" smtClean="0"/>
              <a:t>1945-1989: good relations with communist countries, low level of relations with capitalist countries</a:t>
            </a:r>
          </a:p>
          <a:p>
            <a:pPr lvl="1"/>
            <a:r>
              <a:rPr lang="en-US" dirty="0" smtClean="0"/>
              <a:t>1990 – 2007: vice versa</a:t>
            </a:r>
          </a:p>
          <a:p>
            <a:pPr lvl="1"/>
            <a:r>
              <a:rPr lang="en-US" dirty="0" smtClean="0"/>
              <a:t>2008 - presence: new era</a:t>
            </a:r>
          </a:p>
          <a:p>
            <a:r>
              <a:rPr lang="en-US" dirty="0" smtClean="0"/>
              <a:t>Brief sum up:</a:t>
            </a:r>
          </a:p>
          <a:p>
            <a:pPr lvl="1"/>
            <a:r>
              <a:rPr lang="en-US" dirty="0" smtClean="0"/>
              <a:t>China: late start, today 16+1 platform</a:t>
            </a:r>
          </a:p>
          <a:p>
            <a:pPr lvl="1"/>
            <a:r>
              <a:rPr lang="en-US" dirty="0" smtClean="0"/>
              <a:t>Japan: investments, trade, V4+1 platform</a:t>
            </a:r>
          </a:p>
          <a:p>
            <a:pPr lvl="1"/>
            <a:r>
              <a:rPr lang="en-US" dirty="0" smtClean="0"/>
              <a:t>South Korea: investments, trade, political support</a:t>
            </a:r>
          </a:p>
          <a:p>
            <a:pPr lvl="1"/>
            <a:r>
              <a:rPr lang="en-US" dirty="0" smtClean="0"/>
              <a:t>Taiwan: investments, trade, political support</a:t>
            </a:r>
          </a:p>
          <a:p>
            <a:pPr lvl="1"/>
            <a:r>
              <a:rPr lang="en-US" dirty="0" smtClean="0"/>
              <a:t>North Korea: cold</a:t>
            </a:r>
          </a:p>
          <a:p>
            <a:pPr lvl="1"/>
            <a:r>
              <a:rPr lang="en-US" dirty="0" smtClean="0"/>
              <a:t>Russia: important economic partner, problematic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032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1675" y="2133601"/>
            <a:ext cx="6438900" cy="3992563"/>
          </a:xfrm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94925516-82A3-A04E-8CBF-34661BC5FB0D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0839" y="2133601"/>
            <a:ext cx="7140575" cy="3992563"/>
          </a:xfrm>
        </p:spPr>
      </p:pic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EEC5E0BB-D263-1847-B09A-EC7CB5354E1B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5320BBC5-A0B5-7747-AFF2-5BF8CAF790E7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en-US" sz="1400">
              <a:solidFill>
                <a:schemeClr val="bg1"/>
              </a:solidFill>
            </a:endParaRPr>
          </a:p>
        </p:txBody>
      </p:sp>
      <p:pic>
        <p:nvPicPr>
          <p:cNvPr id="3789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3573463"/>
            <a:ext cx="6350000" cy="2933700"/>
          </a:xfrm>
        </p:spPr>
      </p:pic>
    </p:spTree>
    <p:extLst>
      <p:ext uri="{BB962C8B-B14F-4D97-AF65-F5344CB8AC3E}">
        <p14:creationId xmlns:p14="http://schemas.microsoft.com/office/powerpoint/2010/main" val="752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relations with 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1990s-2000s: lack of interest on both sides</a:t>
            </a:r>
          </a:p>
          <a:p>
            <a:r>
              <a:rPr lang="en-US" dirty="0" smtClean="0"/>
              <a:t>After 2008 crisis: China started to invest in Europe, CEE felt lack of FDI </a:t>
            </a:r>
            <a:r>
              <a:rPr lang="en-US" dirty="0" smtClean="0">
                <a:sym typeface="Wingdings" pitchFamily="2" charset="2"/>
              </a:rPr>
              <a:t> development of relations</a:t>
            </a:r>
          </a:p>
          <a:p>
            <a:r>
              <a:rPr lang="en-US" dirty="0" smtClean="0">
                <a:sym typeface="Wingdings" pitchFamily="2" charset="2"/>
              </a:rPr>
              <a:t>2011: First 16+1 meeting in Budapest</a:t>
            </a:r>
          </a:p>
          <a:p>
            <a:r>
              <a:rPr lang="en-US" dirty="0" smtClean="0">
                <a:sym typeface="Wingdings" pitchFamily="2" charset="2"/>
              </a:rPr>
              <a:t>2012: First 16+1 heads of government summit in Warsaw, </a:t>
            </a:r>
            <a:r>
              <a:rPr lang="en-US" dirty="0" err="1" smtClean="0">
                <a:sym typeface="Wingdings" pitchFamily="2" charset="2"/>
              </a:rPr>
              <a:t>Wen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Jiaobao</a:t>
            </a:r>
            <a:r>
              <a:rPr lang="en-US" dirty="0" smtClean="0">
                <a:sym typeface="Wingdings" pitchFamily="2" charset="2"/>
              </a:rPr>
              <a:t>  12 point proposal</a:t>
            </a:r>
          </a:p>
          <a:p>
            <a:r>
              <a:rPr lang="en-US" dirty="0" smtClean="0">
                <a:sym typeface="Wingdings" pitchFamily="2" charset="2"/>
              </a:rPr>
              <a:t>2013: First mutually agreed guidelines (Bucharest)</a:t>
            </a:r>
          </a:p>
          <a:p>
            <a:r>
              <a:rPr lang="en-US" dirty="0" smtClean="0">
                <a:sym typeface="Wingdings" pitchFamily="2" charset="2"/>
              </a:rPr>
              <a:t>2015: 16+1 formally aligned with Belt and Road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49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16+1: perspectives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75520" y="1600201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CEE</a:t>
            </a:r>
          </a:p>
          <a:p>
            <a:pPr lvl="1"/>
            <a:r>
              <a:rPr lang="en-US" dirty="0" smtClean="0"/>
              <a:t>Economy!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Chinese FDI and CEE exports to China</a:t>
            </a:r>
          </a:p>
          <a:p>
            <a:r>
              <a:rPr lang="en-US" dirty="0"/>
              <a:t>EU: Economy OK</a:t>
            </a:r>
          </a:p>
          <a:p>
            <a:endParaRPr lang="en-US" dirty="0" smtClean="0"/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Economic goals by political means?</a:t>
            </a:r>
          </a:p>
          <a:p>
            <a:pPr lvl="1"/>
            <a:r>
              <a:rPr lang="en-US" dirty="0" smtClean="0"/>
              <a:t>Political goals by economic means?</a:t>
            </a:r>
            <a:endParaRPr lang="sk-SK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China-CEE “Pragmatic” cooperation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72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strana </a:t>
            </a:r>
            <a:fld id="{19B681D7-8023-1949-BFEA-78B738A8AD08}" type="slidenum">
              <a:rPr lang="cs-CZ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16</a:t>
            </a:r>
            <a:r>
              <a:rPr lang="sk-SK" altLang="en-US" dirty="0" smtClean="0"/>
              <a:t>+1 </a:t>
            </a:r>
            <a:r>
              <a:rPr lang="sk-SK" altLang="en-US" dirty="0" err="1" smtClean="0"/>
              <a:t>platform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2011: </a:t>
            </a:r>
            <a:r>
              <a:rPr lang="en-US" altLang="en-US" dirty="0" err="1" smtClean="0"/>
              <a:t>Budape</a:t>
            </a:r>
            <a:r>
              <a:rPr lang="sk-SK" altLang="en-US" dirty="0" err="1" smtClean="0"/>
              <a:t>st</a:t>
            </a:r>
            <a:endParaRPr lang="en-US" altLang="en-US" dirty="0"/>
          </a:p>
          <a:p>
            <a:pPr eaLnBrk="1" hangingPunct="1"/>
            <a:r>
              <a:rPr lang="en-US" altLang="en-US" dirty="0"/>
              <a:t>2012: </a:t>
            </a:r>
            <a:r>
              <a:rPr lang="en-US" altLang="en-US" dirty="0" err="1"/>
              <a:t>Varšava</a:t>
            </a:r>
            <a:endParaRPr lang="en-US" altLang="en-US" dirty="0"/>
          </a:p>
          <a:p>
            <a:pPr eaLnBrk="1" hangingPunct="1"/>
            <a:r>
              <a:rPr lang="en-US" altLang="en-US" dirty="0"/>
              <a:t>2013: </a:t>
            </a:r>
            <a:r>
              <a:rPr lang="en-US" altLang="en-US" dirty="0" err="1" smtClean="0"/>
              <a:t>Bukurest</a:t>
            </a:r>
            <a:endParaRPr lang="en-US" altLang="en-US" dirty="0"/>
          </a:p>
          <a:p>
            <a:pPr eaLnBrk="1" hangingPunct="1"/>
            <a:r>
              <a:rPr lang="en-US" altLang="en-US" dirty="0"/>
              <a:t>2014: </a:t>
            </a:r>
            <a:r>
              <a:rPr lang="en-US" altLang="en-US" dirty="0" err="1"/>
              <a:t>Belehrad</a:t>
            </a:r>
            <a:endParaRPr lang="en-US" altLang="en-US" dirty="0"/>
          </a:p>
          <a:p>
            <a:pPr eaLnBrk="1" hangingPunct="1"/>
            <a:r>
              <a:rPr lang="en-US" altLang="en-US" dirty="0"/>
              <a:t>2015: Suzhou</a:t>
            </a:r>
          </a:p>
          <a:p>
            <a:pPr eaLnBrk="1" hangingPunct="1"/>
            <a:r>
              <a:rPr lang="en-US" altLang="en-US" dirty="0"/>
              <a:t>2016: Riga</a:t>
            </a:r>
          </a:p>
          <a:p>
            <a:pPr eaLnBrk="1" hangingPunct="1"/>
            <a:r>
              <a:rPr lang="en-US" altLang="en-US" dirty="0"/>
              <a:t>2017: </a:t>
            </a:r>
            <a:r>
              <a:rPr lang="en-US" altLang="en-US" dirty="0" err="1" smtClean="0"/>
              <a:t>Budape</a:t>
            </a:r>
            <a:r>
              <a:rPr lang="sk-SK" altLang="en-US" dirty="0" err="1" smtClean="0"/>
              <a:t>st</a:t>
            </a:r>
            <a:endParaRPr lang="sk-SK" altLang="en-US" dirty="0" smtClean="0"/>
          </a:p>
          <a:p>
            <a:pPr eaLnBrk="1" hangingPunct="1"/>
            <a:r>
              <a:rPr lang="sk-SK" altLang="en-US" dirty="0" smtClean="0"/>
              <a:t>2018: Sofia</a:t>
            </a:r>
            <a:endParaRPr lang="en-US" alt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11451" y="260351"/>
            <a:ext cx="3313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chemeClr val="bg1"/>
                </a:solidFill>
              </a:rPr>
              <a:t>Kapitola 1</a:t>
            </a:r>
          </a:p>
        </p:txBody>
      </p:sp>
    </p:spTree>
    <p:extLst>
      <p:ext uri="{BB962C8B-B14F-4D97-AF65-F5344CB8AC3E}">
        <p14:creationId xmlns:p14="http://schemas.microsoft.com/office/powerpoint/2010/main" val="2751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16+1 vs. BRI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16+1</a:t>
            </a:r>
          </a:p>
          <a:p>
            <a:pPr lvl="1"/>
            <a:r>
              <a:rPr lang="en-US" dirty="0" smtClean="0"/>
              <a:t>Older (2011/2012)</a:t>
            </a:r>
          </a:p>
          <a:p>
            <a:pPr lvl="1"/>
            <a:r>
              <a:rPr lang="en-US" dirty="0" smtClean="0"/>
              <a:t>Mechanism for cooperation</a:t>
            </a:r>
          </a:p>
          <a:p>
            <a:pPr lvl="1"/>
            <a:r>
              <a:rPr lang="en-US" dirty="0" smtClean="0"/>
              <a:t>Aligned formally with BRI in Suzhou 2015</a:t>
            </a:r>
          </a:p>
          <a:p>
            <a:pPr lvl="1"/>
            <a:r>
              <a:rPr lang="en-US" dirty="0" smtClean="0"/>
              <a:t>Most of the CEE part of the developed world</a:t>
            </a:r>
          </a:p>
          <a:p>
            <a:r>
              <a:rPr lang="en-US" dirty="0" smtClean="0"/>
              <a:t>BRI</a:t>
            </a:r>
          </a:p>
          <a:p>
            <a:pPr lvl="1"/>
            <a:r>
              <a:rPr lang="en-US" dirty="0" smtClean="0"/>
              <a:t>Initiative for long term goals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Most of the BRI part of the developing world</a:t>
            </a:r>
          </a:p>
          <a:p>
            <a:r>
              <a:rPr lang="en-US" dirty="0" smtClean="0"/>
              <a:t>For BRI to succeed, it must adapt to differences </a:t>
            </a:r>
            <a:r>
              <a:rPr lang="en-US" dirty="0" smtClean="0">
                <a:sym typeface="Wingdings" pitchFamily="2" charset="2"/>
              </a:rPr>
              <a:t> specially tailored approach to CEE (the only developed part of the BRI)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6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36712"/>
          </a:xfrm>
        </p:spPr>
        <p:txBody>
          <a:bodyPr/>
          <a:lstStyle/>
          <a:p>
            <a:r>
              <a:rPr lang="en-US" dirty="0" smtClean="0"/>
              <a:t>Goals of 16+1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Establishment of the </a:t>
            </a:r>
            <a:r>
              <a:rPr lang="en-GB" b="1" dirty="0" smtClean="0"/>
              <a:t>secretariat</a:t>
            </a:r>
            <a:r>
              <a:rPr lang="en-GB" dirty="0" smtClean="0"/>
              <a:t> at the Chinese Ministry of Foreign Affairs cooperating the relations with the CEEC,</a:t>
            </a:r>
            <a:endParaRPr lang="sk-SK" dirty="0" smtClean="0"/>
          </a:p>
          <a:p>
            <a:pPr lvl="0"/>
            <a:r>
              <a:rPr lang="en-GB" dirty="0" smtClean="0"/>
              <a:t>Opening of a </a:t>
            </a:r>
            <a:r>
              <a:rPr lang="en-GB" b="1" dirty="0" smtClean="0"/>
              <a:t>10 billion USD special credit line </a:t>
            </a:r>
            <a:r>
              <a:rPr lang="en-GB" dirty="0" smtClean="0"/>
              <a:t>to CEE countries for projects aimed especially at the development of infrastructure, high-tech industry and green economy,</a:t>
            </a:r>
            <a:endParaRPr lang="sk-SK" dirty="0" smtClean="0"/>
          </a:p>
          <a:p>
            <a:pPr lvl="0"/>
            <a:r>
              <a:rPr lang="en-GB" dirty="0" smtClean="0"/>
              <a:t>Setting up a </a:t>
            </a:r>
            <a:r>
              <a:rPr lang="en-GB" b="1" dirty="0" smtClean="0"/>
              <a:t>joint investment fund </a:t>
            </a:r>
            <a:r>
              <a:rPr lang="en-GB" dirty="0" smtClean="0"/>
              <a:t>with the goal of raising 500 million USD in the first stage,</a:t>
            </a:r>
            <a:endParaRPr lang="sk-SK" dirty="0" smtClean="0"/>
          </a:p>
          <a:p>
            <a:pPr lvl="0"/>
            <a:r>
              <a:rPr lang="en-GB" dirty="0" smtClean="0"/>
              <a:t>Sending trade and investment promotion missions to CEEC and </a:t>
            </a:r>
            <a:r>
              <a:rPr lang="en-GB" b="1" dirty="0" smtClean="0"/>
              <a:t>reach 100 billion USD in common trade by 2015</a:t>
            </a:r>
            <a:r>
              <a:rPr lang="en-GB" dirty="0" smtClean="0"/>
              <a:t>,</a:t>
            </a:r>
            <a:endParaRPr lang="sk-SK" dirty="0" smtClean="0"/>
          </a:p>
          <a:p>
            <a:pPr lvl="0"/>
            <a:r>
              <a:rPr lang="en-GB" dirty="0" smtClean="0"/>
              <a:t>Establishing one </a:t>
            </a:r>
            <a:r>
              <a:rPr lang="en-GB" b="1" dirty="0" smtClean="0"/>
              <a:t>economic and technological zone </a:t>
            </a:r>
            <a:r>
              <a:rPr lang="en-GB" dirty="0" smtClean="0"/>
              <a:t>in each country in the next five years,</a:t>
            </a:r>
            <a:endParaRPr lang="sk-SK" dirty="0" smtClean="0"/>
          </a:p>
          <a:p>
            <a:pPr lvl="0"/>
            <a:r>
              <a:rPr lang="en-GB" dirty="0" smtClean="0"/>
              <a:t>Exploring </a:t>
            </a:r>
            <a:r>
              <a:rPr lang="en-GB" b="1" dirty="0" smtClean="0"/>
              <a:t>financial cooperation </a:t>
            </a:r>
            <a:r>
              <a:rPr lang="en-GB" dirty="0" smtClean="0"/>
              <a:t>such as currency swap, local currency settlement for cross-border trade, and establishment of bank branches in each other’s countries,</a:t>
            </a:r>
            <a:endParaRPr lang="sk-SK" dirty="0" smtClean="0"/>
          </a:p>
          <a:p>
            <a:pPr lvl="0"/>
            <a:r>
              <a:rPr lang="en-GB" dirty="0" smtClean="0"/>
              <a:t>Establishing an </a:t>
            </a:r>
            <a:r>
              <a:rPr lang="en-GB" b="1" dirty="0" smtClean="0"/>
              <a:t>expert advisory committee </a:t>
            </a:r>
            <a:r>
              <a:rPr lang="en-GB" dirty="0" smtClean="0"/>
              <a:t>on the construction of transportation network to explore the building of regional highway or railway demonstration networks through joint venture, joint contracting and other means,</a:t>
            </a:r>
            <a:endParaRPr lang="sk-SK" dirty="0" smtClean="0"/>
          </a:p>
          <a:p>
            <a:pPr lvl="0"/>
            <a:r>
              <a:rPr lang="en-GB" dirty="0" smtClean="0"/>
              <a:t>Holding a </a:t>
            </a:r>
            <a:r>
              <a:rPr lang="en-GB" b="1" dirty="0" smtClean="0"/>
              <a:t>forum on cultural cooperation </a:t>
            </a:r>
            <a:r>
              <a:rPr lang="en-GB" dirty="0" smtClean="0"/>
              <a:t>and hold regular high-level and expert meetings on culture, cultural festivals and theme activities,</a:t>
            </a:r>
            <a:endParaRPr lang="sk-SK" dirty="0" smtClean="0"/>
          </a:p>
          <a:p>
            <a:pPr lvl="0"/>
            <a:r>
              <a:rPr lang="en-GB" dirty="0" smtClean="0"/>
              <a:t>Providing 5 thousand </a:t>
            </a:r>
            <a:r>
              <a:rPr lang="en-GB" b="1" dirty="0" smtClean="0"/>
              <a:t>scholarships to the CEEC students </a:t>
            </a:r>
            <a:r>
              <a:rPr lang="en-GB" dirty="0" smtClean="0"/>
              <a:t>and host an education policy dialogue with central and eastern European countries next year,</a:t>
            </a:r>
            <a:endParaRPr lang="sk-SK" dirty="0" smtClean="0"/>
          </a:p>
          <a:p>
            <a:pPr lvl="0"/>
            <a:r>
              <a:rPr lang="en-GB" dirty="0" smtClean="0"/>
              <a:t>Establish a </a:t>
            </a:r>
            <a:r>
              <a:rPr lang="en-GB" b="1" dirty="0" smtClean="0"/>
              <a:t>tourism promotion alliance</a:t>
            </a:r>
            <a:r>
              <a:rPr lang="en-GB" dirty="0" smtClean="0"/>
              <a:t>, explore the possibility of opening more direct flights between China and the CEEC, co-organize a tourism products promotion during the China International Tourism Mart in Shanghai 2012,</a:t>
            </a:r>
            <a:endParaRPr lang="sk-SK" dirty="0" smtClean="0"/>
          </a:p>
          <a:p>
            <a:pPr lvl="0"/>
            <a:r>
              <a:rPr lang="en-GB" dirty="0" smtClean="0"/>
              <a:t>Establish a </a:t>
            </a:r>
            <a:r>
              <a:rPr lang="en-GB" b="1" dirty="0" smtClean="0"/>
              <a:t>research fund </a:t>
            </a:r>
            <a:r>
              <a:rPr lang="en-GB" dirty="0" smtClean="0"/>
              <a:t>on relations between China and CEEC to which China will contribute 2 million RMB every year,</a:t>
            </a:r>
            <a:endParaRPr lang="sk-SK" dirty="0" smtClean="0"/>
          </a:p>
          <a:p>
            <a:pPr lvl="0"/>
            <a:r>
              <a:rPr lang="en-GB" dirty="0" smtClean="0"/>
              <a:t>Hosting the first </a:t>
            </a:r>
            <a:r>
              <a:rPr lang="en-GB" b="1" dirty="0" smtClean="0"/>
              <a:t>young political leaders forum </a:t>
            </a:r>
            <a:r>
              <a:rPr lang="en-GB" dirty="0" smtClean="0"/>
              <a:t>of China-CEEC in 2013,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788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2288</Words>
  <Application>Microsoft Macintosh PowerPoint</Application>
  <PresentationFormat>Widescreen</PresentationFormat>
  <Paragraphs>203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Calibri Light</vt:lpstr>
      <vt:lpstr>Mangal</vt:lpstr>
      <vt:lpstr>Wingdings</vt:lpstr>
      <vt:lpstr>Arial</vt:lpstr>
      <vt:lpstr>Office Theme</vt:lpstr>
      <vt:lpstr>China-CEE relations</vt:lpstr>
      <vt:lpstr>Chinese export partners</vt:lpstr>
      <vt:lpstr>Chinese import partners</vt:lpstr>
      <vt:lpstr>Central Europe and East Asia</vt:lpstr>
      <vt:lpstr>Chinese relations with CE</vt:lpstr>
      <vt:lpstr>Goals of 16+1: perspectives</vt:lpstr>
      <vt:lpstr>16+1 platform</vt:lpstr>
      <vt:lpstr>16+1 vs. BRI</vt:lpstr>
      <vt:lpstr>Goals of 16+1</vt:lpstr>
      <vt:lpstr>16+1 results: Hot Politics, Cold Economics</vt:lpstr>
      <vt:lpstr>PowerPoint Presentation</vt:lpstr>
      <vt:lpstr>PowerPoint Presentation</vt:lpstr>
      <vt:lpstr>PowerPoint Presentation</vt:lpstr>
      <vt:lpstr>PowerPoint Presentation</vt:lpstr>
      <vt:lpstr>China’s shares in EU countries exports (Semerak)</vt:lpstr>
      <vt:lpstr>Share of China in Czech exports (%) (Semerak)</vt:lpstr>
      <vt:lpstr>Chinese total FDI stock in CEE16 (MOFCOM)</vt:lpstr>
      <vt:lpstr>Chinese OFDI: comparison (MOFCOM)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Chinese FDI in CEE (AEI/Heritage Foundation)</vt:lpstr>
      <vt:lpstr>Examples of Chinese FDI in V4</vt:lpstr>
      <vt:lpstr>Hot politics and cold economics: possible explanations</vt:lpstr>
      <vt:lpstr>Ease of doing business</vt:lpstr>
      <vt:lpstr>PowerPoint Presentation</vt:lpstr>
      <vt:lpstr>PowerPoint Presentation</vt:lpstr>
      <vt:lpstr>Attractiveness of CEE investment environment (Liu Zuokui)</vt:lpstr>
      <vt:lpstr>Czech exports to East Asian economies (Semerak)</vt:lpstr>
      <vt:lpstr>Chinese foreign policy goals</vt:lpstr>
      <vt:lpstr>Explanations: conclusion</vt:lpstr>
      <vt:lpstr>China-CEE hot politics, cold economics: explanations</vt:lpstr>
      <vt:lpstr>Politics by economic means: additional evidence</vt:lpstr>
      <vt:lpstr>Theoretical take-aways for the study of Chinese foreign policy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China-CEE relations</dc:title>
  <dc:creator>Richard Turcsányi</dc:creator>
  <cp:lastModifiedBy>Richard Turcsányi</cp:lastModifiedBy>
  <cp:revision>7</cp:revision>
  <dcterms:created xsi:type="dcterms:W3CDTF">2018-11-05T11:57:31Z</dcterms:created>
  <dcterms:modified xsi:type="dcterms:W3CDTF">2018-11-05T12:27:47Z</dcterms:modified>
</cp:coreProperties>
</file>