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Fridrichová" userId="5313c93cff9a5755" providerId="LiveId" clId="{B0639EEF-B217-48BE-9AE0-2F74671B8BBE}"/>
    <pc:docChg chg="modSld">
      <pc:chgData name="Kateřina Fridrichová" userId="5313c93cff9a5755" providerId="LiveId" clId="{B0639EEF-B217-48BE-9AE0-2F74671B8BBE}" dt="2017-11-23T19:43:54.002" v="35" actId="20577"/>
      <pc:docMkLst>
        <pc:docMk/>
      </pc:docMkLst>
      <pc:sldChg chg="modNotesTx">
        <pc:chgData name="Kateřina Fridrichová" userId="5313c93cff9a5755" providerId="LiveId" clId="{B0639EEF-B217-48BE-9AE0-2F74671B8BBE}" dt="2017-11-23T19:43:54.002" v="35" actId="20577"/>
        <pc:sldMkLst>
          <pc:docMk/>
          <pc:sldMk cId="3237378872" sldId="2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134DB-29F0-41A5-BBB2-195D9B59181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79D3501-05A4-47AA-B456-025E657316BB}">
      <dgm:prSet phldrT="[Text]"/>
      <dgm:spPr/>
      <dgm:t>
        <a:bodyPr/>
        <a:lstStyle/>
        <a:p>
          <a:r>
            <a:rPr lang="cs-CZ" dirty="0"/>
            <a:t>Empirické srovnávací metody</a:t>
          </a:r>
        </a:p>
      </dgm:t>
    </dgm:pt>
    <dgm:pt modelId="{73ACE565-50B7-44F6-8DB6-BAF4A156559C}" type="parTrans" cxnId="{8496ACBF-2B41-4AA6-AC57-2CE86A493F2D}">
      <dgm:prSet/>
      <dgm:spPr/>
      <dgm:t>
        <a:bodyPr/>
        <a:lstStyle/>
        <a:p>
          <a:endParaRPr lang="cs-CZ"/>
        </a:p>
      </dgm:t>
    </dgm:pt>
    <dgm:pt modelId="{6F359469-3175-4E76-9898-CE5733272223}" type="sibTrans" cxnId="{8496ACBF-2B41-4AA6-AC57-2CE86A493F2D}">
      <dgm:prSet/>
      <dgm:spPr/>
      <dgm:t>
        <a:bodyPr/>
        <a:lstStyle/>
        <a:p>
          <a:endParaRPr lang="cs-CZ"/>
        </a:p>
      </dgm:t>
    </dgm:pt>
    <dgm:pt modelId="{0F39642F-892D-4E9B-ADF0-8AFC1AE658DF}">
      <dgm:prSet phldrT="[Text]"/>
      <dgm:spPr/>
      <dgm:t>
        <a:bodyPr/>
        <a:lstStyle/>
        <a:p>
          <a:r>
            <a:rPr lang="cs-CZ" dirty="0"/>
            <a:t>Množinové metody</a:t>
          </a:r>
        </a:p>
      </dgm:t>
    </dgm:pt>
    <dgm:pt modelId="{1359FAE4-DADD-4466-AE40-D6926ADD7BA9}" type="parTrans" cxnId="{F98838CF-25A3-4743-BE47-4CEF2E3EDA8E}">
      <dgm:prSet/>
      <dgm:spPr/>
      <dgm:t>
        <a:bodyPr/>
        <a:lstStyle/>
        <a:p>
          <a:endParaRPr lang="cs-CZ"/>
        </a:p>
      </dgm:t>
    </dgm:pt>
    <dgm:pt modelId="{2639B81D-AFBA-4919-A0A0-1B91CE97980C}" type="sibTrans" cxnId="{F98838CF-25A3-4743-BE47-4CEF2E3EDA8E}">
      <dgm:prSet/>
      <dgm:spPr/>
      <dgm:t>
        <a:bodyPr/>
        <a:lstStyle/>
        <a:p>
          <a:endParaRPr lang="cs-CZ"/>
        </a:p>
      </dgm:t>
    </dgm:pt>
    <dgm:pt modelId="{AE9EBAA8-EB7F-470C-B8FE-54AB30A2D8DB}">
      <dgm:prSet phldrT="[Text]"/>
      <dgm:spPr/>
      <dgm:t>
        <a:bodyPr/>
        <a:lstStyle/>
        <a:p>
          <a:r>
            <a:rPr lang="cs-CZ" dirty="0"/>
            <a:t>QCA (pevné množiny – </a:t>
          </a:r>
          <a:r>
            <a:rPr lang="cs-CZ" dirty="0" err="1"/>
            <a:t>csQCA</a:t>
          </a:r>
          <a:r>
            <a:rPr lang="cs-CZ" dirty="0"/>
            <a:t>, mlhavé množiny –</a:t>
          </a:r>
          <a:r>
            <a:rPr lang="cs-CZ" dirty="0" err="1"/>
            <a:t>fsQCA</a:t>
          </a:r>
          <a:r>
            <a:rPr lang="cs-CZ" dirty="0"/>
            <a:t>, </a:t>
          </a:r>
          <a:r>
            <a:rPr lang="cs-CZ" dirty="0" err="1"/>
            <a:t>mvQCA</a:t>
          </a:r>
          <a:r>
            <a:rPr lang="cs-CZ" dirty="0"/>
            <a:t>, temporální, </a:t>
          </a:r>
          <a:r>
            <a:rPr lang="cs-CZ" dirty="0" err="1"/>
            <a:t>two</a:t>
          </a:r>
          <a:r>
            <a:rPr lang="cs-CZ" dirty="0"/>
            <a:t>-step)</a:t>
          </a:r>
          <a:endParaRPr lang="en-US" dirty="0" err="1"/>
        </a:p>
      </dgm:t>
    </dgm:pt>
    <dgm:pt modelId="{D22BDE6F-0D1A-45AF-8651-378F19C56748}" type="parTrans" cxnId="{8116958F-9897-403B-ABFD-70E3161943C3}">
      <dgm:prSet/>
      <dgm:spPr/>
      <dgm:t>
        <a:bodyPr/>
        <a:lstStyle/>
        <a:p>
          <a:endParaRPr lang="cs-CZ"/>
        </a:p>
      </dgm:t>
    </dgm:pt>
    <dgm:pt modelId="{539D163F-157B-4334-BDF6-98C95ADEDCD8}" type="sibTrans" cxnId="{8116958F-9897-403B-ABFD-70E3161943C3}">
      <dgm:prSet/>
      <dgm:spPr/>
      <dgm:t>
        <a:bodyPr/>
        <a:lstStyle/>
        <a:p>
          <a:endParaRPr lang="cs-CZ"/>
        </a:p>
      </dgm:t>
    </dgm:pt>
    <dgm:pt modelId="{0A049CCB-60FA-421B-B2C6-DF64EE1CAA45}">
      <dgm:prSet phldrT="[Text]"/>
      <dgm:spPr/>
      <dgm:t>
        <a:bodyPr/>
        <a:lstStyle/>
        <a:p>
          <a:r>
            <a:rPr lang="cs-CZ" dirty="0" err="1"/>
            <a:t>Millovy</a:t>
          </a:r>
          <a:r>
            <a:rPr lang="cs-CZ" dirty="0"/>
            <a:t> metody</a:t>
          </a:r>
        </a:p>
        <a:p>
          <a:r>
            <a:rPr lang="cs-CZ" dirty="0"/>
            <a:t>Typologie</a:t>
          </a:r>
        </a:p>
      </dgm:t>
    </dgm:pt>
    <dgm:pt modelId="{EFB7DFA3-1742-4EE4-B9C0-1D1B31E12573}" type="parTrans" cxnId="{AF0B6ADE-1C43-48B9-BC99-2820AEA75A78}">
      <dgm:prSet/>
      <dgm:spPr/>
      <dgm:t>
        <a:bodyPr/>
        <a:lstStyle/>
        <a:p>
          <a:endParaRPr lang="cs-CZ"/>
        </a:p>
      </dgm:t>
    </dgm:pt>
    <dgm:pt modelId="{7C0B306D-3824-47C9-866A-8A04883FA501}" type="sibTrans" cxnId="{AF0B6ADE-1C43-48B9-BC99-2820AEA75A78}">
      <dgm:prSet/>
      <dgm:spPr/>
      <dgm:t>
        <a:bodyPr/>
        <a:lstStyle/>
        <a:p>
          <a:endParaRPr lang="cs-CZ"/>
        </a:p>
      </dgm:t>
    </dgm:pt>
    <dgm:pt modelId="{6AF68ECC-5FFE-4B0E-98E8-46804C231AF9}">
      <dgm:prSet phldrT="[Text]"/>
      <dgm:spPr/>
      <dgm:t>
        <a:bodyPr/>
        <a:lstStyle/>
        <a:p>
          <a:r>
            <a:rPr lang="cs-CZ" dirty="0"/>
            <a:t>Nemnožinové metody (založené na korelaci, statistické)</a:t>
          </a:r>
        </a:p>
      </dgm:t>
    </dgm:pt>
    <dgm:pt modelId="{E3BAE97B-FF6C-4AE0-AEDF-AA2A2BB53DFB}" type="parTrans" cxnId="{3E0BBB79-4563-4FAF-BD80-8DEA08CCB3CD}">
      <dgm:prSet/>
      <dgm:spPr/>
      <dgm:t>
        <a:bodyPr/>
        <a:lstStyle/>
        <a:p>
          <a:endParaRPr lang="cs-CZ"/>
        </a:p>
      </dgm:t>
    </dgm:pt>
    <dgm:pt modelId="{FCA60586-DDA8-452C-B1D1-4685905E84BA}" type="sibTrans" cxnId="{3E0BBB79-4563-4FAF-BD80-8DEA08CCB3CD}">
      <dgm:prSet/>
      <dgm:spPr/>
      <dgm:t>
        <a:bodyPr/>
        <a:lstStyle/>
        <a:p>
          <a:endParaRPr lang="cs-CZ"/>
        </a:p>
      </dgm:t>
    </dgm:pt>
    <dgm:pt modelId="{EC9E38BD-070B-4CEB-9E0F-6C4565F4FCB3}" type="pres">
      <dgm:prSet presAssocID="{222134DB-29F0-41A5-BBB2-195D9B5918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32E8274-6A7E-43B4-8ECF-E909AB842368}" type="pres">
      <dgm:prSet presAssocID="{179D3501-05A4-47AA-B456-025E657316BB}" presName="root1" presStyleCnt="0"/>
      <dgm:spPr/>
    </dgm:pt>
    <dgm:pt modelId="{6F914859-FC58-4E7B-B0CB-8F8B7058E5C1}" type="pres">
      <dgm:prSet presAssocID="{179D3501-05A4-47AA-B456-025E657316B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61FB72-3103-44EF-8AFD-B310DF4B2FB4}" type="pres">
      <dgm:prSet presAssocID="{179D3501-05A4-47AA-B456-025E657316BB}" presName="level2hierChild" presStyleCnt="0"/>
      <dgm:spPr/>
    </dgm:pt>
    <dgm:pt modelId="{DF148B74-D61E-4BED-8ED9-8AB166D23AD6}" type="pres">
      <dgm:prSet presAssocID="{1359FAE4-DADD-4466-AE40-D6926ADD7BA9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29800F90-FC04-49FE-BF25-03A81340B6E8}" type="pres">
      <dgm:prSet presAssocID="{1359FAE4-DADD-4466-AE40-D6926ADD7BA9}" presName="connTx" presStyleLbl="parChTrans1D2" presStyleIdx="0" presStyleCnt="2"/>
      <dgm:spPr/>
      <dgm:t>
        <a:bodyPr/>
        <a:lstStyle/>
        <a:p>
          <a:endParaRPr lang="cs-CZ"/>
        </a:p>
      </dgm:t>
    </dgm:pt>
    <dgm:pt modelId="{852F7744-81DF-4809-9047-9ADD02044B00}" type="pres">
      <dgm:prSet presAssocID="{0F39642F-892D-4E9B-ADF0-8AFC1AE658DF}" presName="root2" presStyleCnt="0"/>
      <dgm:spPr/>
    </dgm:pt>
    <dgm:pt modelId="{070CC5A1-0F3D-481D-85AF-85D4FC0C4B09}" type="pres">
      <dgm:prSet presAssocID="{0F39642F-892D-4E9B-ADF0-8AFC1AE658D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22ACEA-6097-425D-B981-B682F92C1A6F}" type="pres">
      <dgm:prSet presAssocID="{0F39642F-892D-4E9B-ADF0-8AFC1AE658DF}" presName="level3hierChild" presStyleCnt="0"/>
      <dgm:spPr/>
    </dgm:pt>
    <dgm:pt modelId="{387CE97C-F6A8-4D7C-BFAF-EE2BF44EB134}" type="pres">
      <dgm:prSet presAssocID="{D22BDE6F-0D1A-45AF-8651-378F19C56748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064C9DFC-065A-405B-AB13-891190352611}" type="pres">
      <dgm:prSet presAssocID="{D22BDE6F-0D1A-45AF-8651-378F19C56748}" presName="connTx" presStyleLbl="parChTrans1D3" presStyleIdx="0" presStyleCnt="2"/>
      <dgm:spPr/>
      <dgm:t>
        <a:bodyPr/>
        <a:lstStyle/>
        <a:p>
          <a:endParaRPr lang="cs-CZ"/>
        </a:p>
      </dgm:t>
    </dgm:pt>
    <dgm:pt modelId="{C81B0F43-9736-414A-B84A-FC841A5D695B}" type="pres">
      <dgm:prSet presAssocID="{AE9EBAA8-EB7F-470C-B8FE-54AB30A2D8DB}" presName="root2" presStyleCnt="0"/>
      <dgm:spPr/>
    </dgm:pt>
    <dgm:pt modelId="{A8B846CD-977B-4971-9003-FFA2CE80ABFB}" type="pres">
      <dgm:prSet presAssocID="{AE9EBAA8-EB7F-470C-B8FE-54AB30A2D8D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FEE887F-8303-4FF2-9EF9-2D4EF8BA9648}" type="pres">
      <dgm:prSet presAssocID="{AE9EBAA8-EB7F-470C-B8FE-54AB30A2D8DB}" presName="level3hierChild" presStyleCnt="0"/>
      <dgm:spPr/>
    </dgm:pt>
    <dgm:pt modelId="{B4F69048-605E-402F-B9E3-6A4FFF5E7739}" type="pres">
      <dgm:prSet presAssocID="{EFB7DFA3-1742-4EE4-B9C0-1D1B31E12573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E88A8ACD-A18E-4C7C-A56B-B786C29AA167}" type="pres">
      <dgm:prSet presAssocID="{EFB7DFA3-1742-4EE4-B9C0-1D1B31E12573}" presName="connTx" presStyleLbl="parChTrans1D3" presStyleIdx="1" presStyleCnt="2"/>
      <dgm:spPr/>
      <dgm:t>
        <a:bodyPr/>
        <a:lstStyle/>
        <a:p>
          <a:endParaRPr lang="cs-CZ"/>
        </a:p>
      </dgm:t>
    </dgm:pt>
    <dgm:pt modelId="{600C0670-23CB-4A73-B3B5-C13132A6BE4D}" type="pres">
      <dgm:prSet presAssocID="{0A049CCB-60FA-421B-B2C6-DF64EE1CAA45}" presName="root2" presStyleCnt="0"/>
      <dgm:spPr/>
    </dgm:pt>
    <dgm:pt modelId="{2D392439-0C41-4EA3-A761-CD0D7913E707}" type="pres">
      <dgm:prSet presAssocID="{0A049CCB-60FA-421B-B2C6-DF64EE1CAA4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EB5F38-5ED1-467A-9BD2-13DFB5B3B662}" type="pres">
      <dgm:prSet presAssocID="{0A049CCB-60FA-421B-B2C6-DF64EE1CAA45}" presName="level3hierChild" presStyleCnt="0"/>
      <dgm:spPr/>
    </dgm:pt>
    <dgm:pt modelId="{0836A50F-39A2-47D9-B9F6-135F78BB4080}" type="pres">
      <dgm:prSet presAssocID="{E3BAE97B-FF6C-4AE0-AEDF-AA2A2BB53DFB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58FA503A-4C6C-4049-8D2E-C191530288F8}" type="pres">
      <dgm:prSet presAssocID="{E3BAE97B-FF6C-4AE0-AEDF-AA2A2BB53DFB}" presName="connTx" presStyleLbl="parChTrans1D2" presStyleIdx="1" presStyleCnt="2"/>
      <dgm:spPr/>
      <dgm:t>
        <a:bodyPr/>
        <a:lstStyle/>
        <a:p>
          <a:endParaRPr lang="cs-CZ"/>
        </a:p>
      </dgm:t>
    </dgm:pt>
    <dgm:pt modelId="{3D903888-6A2C-43DE-ADE4-FA2312D0E8DB}" type="pres">
      <dgm:prSet presAssocID="{6AF68ECC-5FFE-4B0E-98E8-46804C231AF9}" presName="root2" presStyleCnt="0"/>
      <dgm:spPr/>
    </dgm:pt>
    <dgm:pt modelId="{412DF24B-AC70-4014-BE18-0689E3239C41}" type="pres">
      <dgm:prSet presAssocID="{6AF68ECC-5FFE-4B0E-98E8-46804C231A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FFCC3F-7184-4FF6-8B68-0E497021F5BB}" type="pres">
      <dgm:prSet presAssocID="{6AF68ECC-5FFE-4B0E-98E8-46804C231AF9}" presName="level3hierChild" presStyleCnt="0"/>
      <dgm:spPr/>
    </dgm:pt>
  </dgm:ptLst>
  <dgm:cxnLst>
    <dgm:cxn modelId="{89A1C61F-4B6D-460A-AD0A-F1EB54CEF8D2}" type="presOf" srcId="{EFB7DFA3-1742-4EE4-B9C0-1D1B31E12573}" destId="{E88A8ACD-A18E-4C7C-A56B-B786C29AA167}" srcOrd="1" destOrd="0" presId="urn:microsoft.com/office/officeart/2005/8/layout/hierarchy2"/>
    <dgm:cxn modelId="{5CFB2E53-0D84-42CE-BBAA-A2803E262BC0}" type="presOf" srcId="{E3BAE97B-FF6C-4AE0-AEDF-AA2A2BB53DFB}" destId="{58FA503A-4C6C-4049-8D2E-C191530288F8}" srcOrd="1" destOrd="0" presId="urn:microsoft.com/office/officeart/2005/8/layout/hierarchy2"/>
    <dgm:cxn modelId="{CCBF2F96-B46C-4972-BE24-4B37C9445ABF}" type="presOf" srcId="{1359FAE4-DADD-4466-AE40-D6926ADD7BA9}" destId="{DF148B74-D61E-4BED-8ED9-8AB166D23AD6}" srcOrd="0" destOrd="0" presId="urn:microsoft.com/office/officeart/2005/8/layout/hierarchy2"/>
    <dgm:cxn modelId="{3A1DD182-8A1F-4134-8400-8DCF0D89FF20}" type="presOf" srcId="{EFB7DFA3-1742-4EE4-B9C0-1D1B31E12573}" destId="{B4F69048-605E-402F-B9E3-6A4FFF5E7739}" srcOrd="0" destOrd="0" presId="urn:microsoft.com/office/officeart/2005/8/layout/hierarchy2"/>
    <dgm:cxn modelId="{B7E95A4E-6909-4C83-9A64-43CFCBBBBE45}" type="presOf" srcId="{0F39642F-892D-4E9B-ADF0-8AFC1AE658DF}" destId="{070CC5A1-0F3D-481D-85AF-85D4FC0C4B09}" srcOrd="0" destOrd="0" presId="urn:microsoft.com/office/officeart/2005/8/layout/hierarchy2"/>
    <dgm:cxn modelId="{BC319C29-3953-42ED-AFB3-BEE50EE88B17}" type="presOf" srcId="{6AF68ECC-5FFE-4B0E-98E8-46804C231AF9}" destId="{412DF24B-AC70-4014-BE18-0689E3239C41}" srcOrd="0" destOrd="0" presId="urn:microsoft.com/office/officeart/2005/8/layout/hierarchy2"/>
    <dgm:cxn modelId="{930DF5A5-72EE-4A69-8572-7074447A81A6}" type="presOf" srcId="{E3BAE97B-FF6C-4AE0-AEDF-AA2A2BB53DFB}" destId="{0836A50F-39A2-47D9-B9F6-135F78BB4080}" srcOrd="0" destOrd="0" presId="urn:microsoft.com/office/officeart/2005/8/layout/hierarchy2"/>
    <dgm:cxn modelId="{8116958F-9897-403B-ABFD-70E3161943C3}" srcId="{0F39642F-892D-4E9B-ADF0-8AFC1AE658DF}" destId="{AE9EBAA8-EB7F-470C-B8FE-54AB30A2D8DB}" srcOrd="0" destOrd="0" parTransId="{D22BDE6F-0D1A-45AF-8651-378F19C56748}" sibTransId="{539D163F-157B-4334-BDF6-98C95ADEDCD8}"/>
    <dgm:cxn modelId="{197102F5-FF7B-41F3-B0EB-6E8EA6D73835}" type="presOf" srcId="{D22BDE6F-0D1A-45AF-8651-378F19C56748}" destId="{387CE97C-F6A8-4D7C-BFAF-EE2BF44EB134}" srcOrd="0" destOrd="0" presId="urn:microsoft.com/office/officeart/2005/8/layout/hierarchy2"/>
    <dgm:cxn modelId="{C8D000E6-9E4C-41C8-9C55-CBF026F61BEF}" type="presOf" srcId="{222134DB-29F0-41A5-BBB2-195D9B59181B}" destId="{EC9E38BD-070B-4CEB-9E0F-6C4565F4FCB3}" srcOrd="0" destOrd="0" presId="urn:microsoft.com/office/officeart/2005/8/layout/hierarchy2"/>
    <dgm:cxn modelId="{5DF1309C-4B7F-437B-B8D1-896CDD540291}" type="presOf" srcId="{AE9EBAA8-EB7F-470C-B8FE-54AB30A2D8DB}" destId="{A8B846CD-977B-4971-9003-FFA2CE80ABFB}" srcOrd="0" destOrd="0" presId="urn:microsoft.com/office/officeart/2005/8/layout/hierarchy2"/>
    <dgm:cxn modelId="{F98838CF-25A3-4743-BE47-4CEF2E3EDA8E}" srcId="{179D3501-05A4-47AA-B456-025E657316BB}" destId="{0F39642F-892D-4E9B-ADF0-8AFC1AE658DF}" srcOrd="0" destOrd="0" parTransId="{1359FAE4-DADD-4466-AE40-D6926ADD7BA9}" sibTransId="{2639B81D-AFBA-4919-A0A0-1B91CE97980C}"/>
    <dgm:cxn modelId="{3E0BBB79-4563-4FAF-BD80-8DEA08CCB3CD}" srcId="{179D3501-05A4-47AA-B456-025E657316BB}" destId="{6AF68ECC-5FFE-4B0E-98E8-46804C231AF9}" srcOrd="1" destOrd="0" parTransId="{E3BAE97B-FF6C-4AE0-AEDF-AA2A2BB53DFB}" sibTransId="{FCA60586-DDA8-452C-B1D1-4685905E84BA}"/>
    <dgm:cxn modelId="{AF0B6ADE-1C43-48B9-BC99-2820AEA75A78}" srcId="{0F39642F-892D-4E9B-ADF0-8AFC1AE658DF}" destId="{0A049CCB-60FA-421B-B2C6-DF64EE1CAA45}" srcOrd="1" destOrd="0" parTransId="{EFB7DFA3-1742-4EE4-B9C0-1D1B31E12573}" sibTransId="{7C0B306D-3824-47C9-866A-8A04883FA501}"/>
    <dgm:cxn modelId="{6048EACD-EB59-4848-9837-922E43ED4CA4}" type="presOf" srcId="{D22BDE6F-0D1A-45AF-8651-378F19C56748}" destId="{064C9DFC-065A-405B-AB13-891190352611}" srcOrd="1" destOrd="0" presId="urn:microsoft.com/office/officeart/2005/8/layout/hierarchy2"/>
    <dgm:cxn modelId="{DFADECB3-DD43-4401-9FBD-6778537C517F}" type="presOf" srcId="{0A049CCB-60FA-421B-B2C6-DF64EE1CAA45}" destId="{2D392439-0C41-4EA3-A761-CD0D7913E707}" srcOrd="0" destOrd="0" presId="urn:microsoft.com/office/officeart/2005/8/layout/hierarchy2"/>
    <dgm:cxn modelId="{EF86D64C-FF65-43D7-A65F-BAD85F278B0B}" type="presOf" srcId="{1359FAE4-DADD-4466-AE40-D6926ADD7BA9}" destId="{29800F90-FC04-49FE-BF25-03A81340B6E8}" srcOrd="1" destOrd="0" presId="urn:microsoft.com/office/officeart/2005/8/layout/hierarchy2"/>
    <dgm:cxn modelId="{8496ACBF-2B41-4AA6-AC57-2CE86A493F2D}" srcId="{222134DB-29F0-41A5-BBB2-195D9B59181B}" destId="{179D3501-05A4-47AA-B456-025E657316BB}" srcOrd="0" destOrd="0" parTransId="{73ACE565-50B7-44F6-8DB6-BAF4A156559C}" sibTransId="{6F359469-3175-4E76-9898-CE5733272223}"/>
    <dgm:cxn modelId="{D2D3E85C-CA98-4949-BD85-54F2B631E0F7}" type="presOf" srcId="{179D3501-05A4-47AA-B456-025E657316BB}" destId="{6F914859-FC58-4E7B-B0CB-8F8B7058E5C1}" srcOrd="0" destOrd="0" presId="urn:microsoft.com/office/officeart/2005/8/layout/hierarchy2"/>
    <dgm:cxn modelId="{71227BEC-0C09-4289-9668-4E1ED4257B4C}" type="presParOf" srcId="{EC9E38BD-070B-4CEB-9E0F-6C4565F4FCB3}" destId="{332E8274-6A7E-43B4-8ECF-E909AB842368}" srcOrd="0" destOrd="0" presId="urn:microsoft.com/office/officeart/2005/8/layout/hierarchy2"/>
    <dgm:cxn modelId="{E64B2970-8BDD-46DA-B992-7BEC43DA8209}" type="presParOf" srcId="{332E8274-6A7E-43B4-8ECF-E909AB842368}" destId="{6F914859-FC58-4E7B-B0CB-8F8B7058E5C1}" srcOrd="0" destOrd="0" presId="urn:microsoft.com/office/officeart/2005/8/layout/hierarchy2"/>
    <dgm:cxn modelId="{0D372F46-A9B5-4083-8859-1F0110238FA4}" type="presParOf" srcId="{332E8274-6A7E-43B4-8ECF-E909AB842368}" destId="{B261FB72-3103-44EF-8AFD-B310DF4B2FB4}" srcOrd="1" destOrd="0" presId="urn:microsoft.com/office/officeart/2005/8/layout/hierarchy2"/>
    <dgm:cxn modelId="{6BC4FE0A-ED8B-4C32-B00F-7DFC35F21AAA}" type="presParOf" srcId="{B261FB72-3103-44EF-8AFD-B310DF4B2FB4}" destId="{DF148B74-D61E-4BED-8ED9-8AB166D23AD6}" srcOrd="0" destOrd="0" presId="urn:microsoft.com/office/officeart/2005/8/layout/hierarchy2"/>
    <dgm:cxn modelId="{A44D7317-005F-4861-8F06-2BA1D98E6F6E}" type="presParOf" srcId="{DF148B74-D61E-4BED-8ED9-8AB166D23AD6}" destId="{29800F90-FC04-49FE-BF25-03A81340B6E8}" srcOrd="0" destOrd="0" presId="urn:microsoft.com/office/officeart/2005/8/layout/hierarchy2"/>
    <dgm:cxn modelId="{DCC8AF35-597D-47A5-928F-702EA03117C3}" type="presParOf" srcId="{B261FB72-3103-44EF-8AFD-B310DF4B2FB4}" destId="{852F7744-81DF-4809-9047-9ADD02044B00}" srcOrd="1" destOrd="0" presId="urn:microsoft.com/office/officeart/2005/8/layout/hierarchy2"/>
    <dgm:cxn modelId="{6F2F08C2-847C-4D5A-A256-CF2EAE1AB845}" type="presParOf" srcId="{852F7744-81DF-4809-9047-9ADD02044B00}" destId="{070CC5A1-0F3D-481D-85AF-85D4FC0C4B09}" srcOrd="0" destOrd="0" presId="urn:microsoft.com/office/officeart/2005/8/layout/hierarchy2"/>
    <dgm:cxn modelId="{EC064ED7-48DB-4DD9-8116-04055C624223}" type="presParOf" srcId="{852F7744-81DF-4809-9047-9ADD02044B00}" destId="{8622ACEA-6097-425D-B981-B682F92C1A6F}" srcOrd="1" destOrd="0" presId="urn:microsoft.com/office/officeart/2005/8/layout/hierarchy2"/>
    <dgm:cxn modelId="{D4940D79-C9AB-4A6A-A6B3-C84CB1A4A791}" type="presParOf" srcId="{8622ACEA-6097-425D-B981-B682F92C1A6F}" destId="{387CE97C-F6A8-4D7C-BFAF-EE2BF44EB134}" srcOrd="0" destOrd="0" presId="urn:microsoft.com/office/officeart/2005/8/layout/hierarchy2"/>
    <dgm:cxn modelId="{84186C1E-DC06-4F19-8307-29348FFECAEF}" type="presParOf" srcId="{387CE97C-F6A8-4D7C-BFAF-EE2BF44EB134}" destId="{064C9DFC-065A-405B-AB13-891190352611}" srcOrd="0" destOrd="0" presId="urn:microsoft.com/office/officeart/2005/8/layout/hierarchy2"/>
    <dgm:cxn modelId="{8A6E163F-B114-4F17-B6AD-A83869BE1A91}" type="presParOf" srcId="{8622ACEA-6097-425D-B981-B682F92C1A6F}" destId="{C81B0F43-9736-414A-B84A-FC841A5D695B}" srcOrd="1" destOrd="0" presId="urn:microsoft.com/office/officeart/2005/8/layout/hierarchy2"/>
    <dgm:cxn modelId="{AF3B1A76-4FE5-4ADF-A38B-5960B5C4EEF3}" type="presParOf" srcId="{C81B0F43-9736-414A-B84A-FC841A5D695B}" destId="{A8B846CD-977B-4971-9003-FFA2CE80ABFB}" srcOrd="0" destOrd="0" presId="urn:microsoft.com/office/officeart/2005/8/layout/hierarchy2"/>
    <dgm:cxn modelId="{65F79DDD-B4CC-4B84-91D9-CAF4614C371F}" type="presParOf" srcId="{C81B0F43-9736-414A-B84A-FC841A5D695B}" destId="{AFEE887F-8303-4FF2-9EF9-2D4EF8BA9648}" srcOrd="1" destOrd="0" presId="urn:microsoft.com/office/officeart/2005/8/layout/hierarchy2"/>
    <dgm:cxn modelId="{5DBD259D-C383-4C74-BD37-D4CB3812B381}" type="presParOf" srcId="{8622ACEA-6097-425D-B981-B682F92C1A6F}" destId="{B4F69048-605E-402F-B9E3-6A4FFF5E7739}" srcOrd="2" destOrd="0" presId="urn:microsoft.com/office/officeart/2005/8/layout/hierarchy2"/>
    <dgm:cxn modelId="{4F0980C8-4641-4CD5-A3D9-60E035BCF0F2}" type="presParOf" srcId="{B4F69048-605E-402F-B9E3-6A4FFF5E7739}" destId="{E88A8ACD-A18E-4C7C-A56B-B786C29AA167}" srcOrd="0" destOrd="0" presId="urn:microsoft.com/office/officeart/2005/8/layout/hierarchy2"/>
    <dgm:cxn modelId="{96B92B7F-F49C-4593-A4EC-185F35125D9C}" type="presParOf" srcId="{8622ACEA-6097-425D-B981-B682F92C1A6F}" destId="{600C0670-23CB-4A73-B3B5-C13132A6BE4D}" srcOrd="3" destOrd="0" presId="urn:microsoft.com/office/officeart/2005/8/layout/hierarchy2"/>
    <dgm:cxn modelId="{4F6EDA24-9441-44D8-BEE3-F03E6AAE366A}" type="presParOf" srcId="{600C0670-23CB-4A73-B3B5-C13132A6BE4D}" destId="{2D392439-0C41-4EA3-A761-CD0D7913E707}" srcOrd="0" destOrd="0" presId="urn:microsoft.com/office/officeart/2005/8/layout/hierarchy2"/>
    <dgm:cxn modelId="{1EAB7150-563E-4FB0-A775-DD30CDD5D574}" type="presParOf" srcId="{600C0670-23CB-4A73-B3B5-C13132A6BE4D}" destId="{58EB5F38-5ED1-467A-9BD2-13DFB5B3B662}" srcOrd="1" destOrd="0" presId="urn:microsoft.com/office/officeart/2005/8/layout/hierarchy2"/>
    <dgm:cxn modelId="{E54AED64-6E28-4189-8CC1-69CBCC71F62C}" type="presParOf" srcId="{B261FB72-3103-44EF-8AFD-B310DF4B2FB4}" destId="{0836A50F-39A2-47D9-B9F6-135F78BB4080}" srcOrd="2" destOrd="0" presId="urn:microsoft.com/office/officeart/2005/8/layout/hierarchy2"/>
    <dgm:cxn modelId="{9836E91E-36D2-4885-A36C-BBED934F6FE0}" type="presParOf" srcId="{0836A50F-39A2-47D9-B9F6-135F78BB4080}" destId="{58FA503A-4C6C-4049-8D2E-C191530288F8}" srcOrd="0" destOrd="0" presId="urn:microsoft.com/office/officeart/2005/8/layout/hierarchy2"/>
    <dgm:cxn modelId="{7193E1B4-4F05-478C-91B2-489274A5A049}" type="presParOf" srcId="{B261FB72-3103-44EF-8AFD-B310DF4B2FB4}" destId="{3D903888-6A2C-43DE-ADE4-FA2312D0E8DB}" srcOrd="3" destOrd="0" presId="urn:microsoft.com/office/officeart/2005/8/layout/hierarchy2"/>
    <dgm:cxn modelId="{B6CD16F8-C545-49D7-9A29-D90A6CD12AF4}" type="presParOf" srcId="{3D903888-6A2C-43DE-ADE4-FA2312D0E8DB}" destId="{412DF24B-AC70-4014-BE18-0689E3239C41}" srcOrd="0" destOrd="0" presId="urn:microsoft.com/office/officeart/2005/8/layout/hierarchy2"/>
    <dgm:cxn modelId="{30DD5744-64EE-4C55-81FA-2D85D8A5D523}" type="presParOf" srcId="{3D903888-6A2C-43DE-ADE4-FA2312D0E8DB}" destId="{87FFCC3F-7184-4FF6-8B68-0E497021F5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14859-FC58-4E7B-B0CB-8F8B7058E5C1}">
      <dsp:nvSpPr>
        <dsp:cNvPr id="0" name=""/>
        <dsp:cNvSpPr/>
      </dsp:nvSpPr>
      <dsp:spPr>
        <a:xfrm>
          <a:off x="2783" y="1522401"/>
          <a:ext cx="2525166" cy="1262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Empirické srovnávací metody</a:t>
          </a:r>
        </a:p>
      </dsp:txBody>
      <dsp:txXfrm>
        <a:off x="39763" y="1559381"/>
        <a:ext cx="2451206" cy="1188623"/>
      </dsp:txXfrm>
    </dsp:sp>
    <dsp:sp modelId="{DF148B74-D61E-4BED-8ED9-8AB166D23AD6}">
      <dsp:nvSpPr>
        <dsp:cNvPr id="0" name=""/>
        <dsp:cNvSpPr/>
      </dsp:nvSpPr>
      <dsp:spPr>
        <a:xfrm rot="19457599">
          <a:off x="2411032" y="1758971"/>
          <a:ext cx="1243900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1243900" y="3172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01885" y="1759602"/>
        <a:ext cx="62195" cy="62195"/>
      </dsp:txXfrm>
    </dsp:sp>
    <dsp:sp modelId="{070CC5A1-0F3D-481D-85AF-85D4FC0C4B09}">
      <dsp:nvSpPr>
        <dsp:cNvPr id="0" name=""/>
        <dsp:cNvSpPr/>
      </dsp:nvSpPr>
      <dsp:spPr>
        <a:xfrm>
          <a:off x="3538016" y="796415"/>
          <a:ext cx="2525166" cy="1262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Množinové metody</a:t>
          </a:r>
        </a:p>
      </dsp:txBody>
      <dsp:txXfrm>
        <a:off x="3574996" y="833395"/>
        <a:ext cx="2451206" cy="1188623"/>
      </dsp:txXfrm>
    </dsp:sp>
    <dsp:sp modelId="{387CE97C-F6A8-4D7C-BFAF-EE2BF44EB134}">
      <dsp:nvSpPr>
        <dsp:cNvPr id="0" name=""/>
        <dsp:cNvSpPr/>
      </dsp:nvSpPr>
      <dsp:spPr>
        <a:xfrm rot="19457599">
          <a:off x="5946266" y="1032986"/>
          <a:ext cx="1243900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1243900" y="31728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537119" y="1033617"/>
        <a:ext cx="62195" cy="62195"/>
      </dsp:txXfrm>
    </dsp:sp>
    <dsp:sp modelId="{A8B846CD-977B-4971-9003-FFA2CE80ABFB}">
      <dsp:nvSpPr>
        <dsp:cNvPr id="0" name=""/>
        <dsp:cNvSpPr/>
      </dsp:nvSpPr>
      <dsp:spPr>
        <a:xfrm>
          <a:off x="7073250" y="70430"/>
          <a:ext cx="2525166" cy="1262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QCA (pevné množiny – </a:t>
          </a:r>
          <a:r>
            <a:rPr lang="cs-CZ" sz="1900" kern="1200" dirty="0" err="1"/>
            <a:t>csQCA</a:t>
          </a:r>
          <a:r>
            <a:rPr lang="cs-CZ" sz="1900" kern="1200" dirty="0"/>
            <a:t>, mlhavé množiny –</a:t>
          </a:r>
          <a:r>
            <a:rPr lang="cs-CZ" sz="1900" kern="1200" dirty="0" err="1"/>
            <a:t>fsQCA</a:t>
          </a:r>
          <a:r>
            <a:rPr lang="cs-CZ" sz="1900" kern="1200" dirty="0"/>
            <a:t>, </a:t>
          </a:r>
          <a:r>
            <a:rPr lang="cs-CZ" sz="1900" kern="1200" dirty="0" err="1"/>
            <a:t>mvQCA</a:t>
          </a:r>
          <a:r>
            <a:rPr lang="cs-CZ" sz="1900" kern="1200" dirty="0"/>
            <a:t>, temporální, </a:t>
          </a:r>
          <a:r>
            <a:rPr lang="cs-CZ" sz="1900" kern="1200" dirty="0" err="1"/>
            <a:t>two</a:t>
          </a:r>
          <a:r>
            <a:rPr lang="cs-CZ" sz="1900" kern="1200" dirty="0"/>
            <a:t>-step)</a:t>
          </a:r>
          <a:endParaRPr lang="en-US" sz="1900" kern="1200" dirty="0" err="1"/>
        </a:p>
      </dsp:txBody>
      <dsp:txXfrm>
        <a:off x="7110230" y="107410"/>
        <a:ext cx="2451206" cy="1188623"/>
      </dsp:txXfrm>
    </dsp:sp>
    <dsp:sp modelId="{B4F69048-605E-402F-B9E3-6A4FFF5E7739}">
      <dsp:nvSpPr>
        <dsp:cNvPr id="0" name=""/>
        <dsp:cNvSpPr/>
      </dsp:nvSpPr>
      <dsp:spPr>
        <a:xfrm rot="2142401">
          <a:off x="5946266" y="1758971"/>
          <a:ext cx="1243900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1243900" y="31728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537119" y="1759602"/>
        <a:ext cx="62195" cy="62195"/>
      </dsp:txXfrm>
    </dsp:sp>
    <dsp:sp modelId="{2D392439-0C41-4EA3-A761-CD0D7913E707}">
      <dsp:nvSpPr>
        <dsp:cNvPr id="0" name=""/>
        <dsp:cNvSpPr/>
      </dsp:nvSpPr>
      <dsp:spPr>
        <a:xfrm>
          <a:off x="7073250" y="1522401"/>
          <a:ext cx="2525166" cy="1262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/>
            <a:t>Millovy</a:t>
          </a:r>
          <a:r>
            <a:rPr lang="cs-CZ" sz="1900" kern="1200" dirty="0"/>
            <a:t> metody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Typologie</a:t>
          </a:r>
        </a:p>
      </dsp:txBody>
      <dsp:txXfrm>
        <a:off x="7110230" y="1559381"/>
        <a:ext cx="2451206" cy="1188623"/>
      </dsp:txXfrm>
    </dsp:sp>
    <dsp:sp modelId="{0836A50F-39A2-47D9-B9F6-135F78BB4080}">
      <dsp:nvSpPr>
        <dsp:cNvPr id="0" name=""/>
        <dsp:cNvSpPr/>
      </dsp:nvSpPr>
      <dsp:spPr>
        <a:xfrm rot="2142401">
          <a:off x="2411032" y="2484956"/>
          <a:ext cx="1243900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1243900" y="31728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01885" y="2485587"/>
        <a:ext cx="62195" cy="62195"/>
      </dsp:txXfrm>
    </dsp:sp>
    <dsp:sp modelId="{412DF24B-AC70-4014-BE18-0689E3239C41}">
      <dsp:nvSpPr>
        <dsp:cNvPr id="0" name=""/>
        <dsp:cNvSpPr/>
      </dsp:nvSpPr>
      <dsp:spPr>
        <a:xfrm>
          <a:off x="3538016" y="2248386"/>
          <a:ext cx="2525166" cy="1262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Nemnožinové metody (založené na korelaci, statistické)</a:t>
          </a:r>
        </a:p>
      </dsp:txBody>
      <dsp:txXfrm>
        <a:off x="3574996" y="2285366"/>
        <a:ext cx="2451206" cy="1188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CEC4-AF69-4D72-A53B-FBC45AEC9298}" type="datetimeFigureOut">
              <a:rPr lang="cs-CZ" smtClean="0"/>
              <a:t>24.11.2017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2AC7-03CA-4912-A733-E7930AB3EF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00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Kvalitativní</a:t>
            </a:r>
            <a:r>
              <a:rPr lang="cs-CZ" baseline="0" dirty="0"/>
              <a:t> srovnávací analýza - jméno je trochu zavádějící, protože </a:t>
            </a:r>
            <a:r>
              <a:rPr lang="cs-CZ" baseline="0" dirty="0" err="1"/>
              <a:t>Ragin</a:t>
            </a:r>
            <a:r>
              <a:rPr lang="cs-CZ" baseline="0" dirty="0"/>
              <a:t> chtěl zachovat to nejlepší z kvalitativních metod, ale zároveň i z kvantitativních. QCA si zachovává kvalitativní důraz na kontext a na případ a jeho rysy. Nicméně se řadí mezi </a:t>
            </a:r>
            <a:r>
              <a:rPr lang="cs-CZ" baseline="0" dirty="0" err="1"/>
              <a:t>neo</a:t>
            </a:r>
            <a:r>
              <a:rPr lang="cs-CZ" baseline="0" dirty="0"/>
              <a:t>-pozitivistické přístupy. Co si pod tím </a:t>
            </a:r>
            <a:r>
              <a:rPr lang="cs-CZ" baseline="0"/>
              <a:t>pojmem představíte?</a:t>
            </a:r>
            <a:endParaRPr lang="cs-CZ" baseline="0" dirty="0"/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2AC7-03CA-4912-A733-E7930AB3EF5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64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Příčiny efektů (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) – začnou výsledkem Y a jdou</a:t>
            </a:r>
            <a:r>
              <a:rPr lang="cs-CZ" baseline="0" dirty="0"/>
              <a:t> zpětně po jeho příčinách</a:t>
            </a:r>
          </a:p>
          <a:p>
            <a:r>
              <a:rPr lang="cs-CZ" dirty="0"/>
              <a:t>Důsledek (efekt) příčin (</a:t>
            </a:r>
            <a:r>
              <a:rPr lang="cs-CZ" dirty="0" err="1"/>
              <a:t>effect-of-causes</a:t>
            </a:r>
            <a:r>
              <a:rPr lang="cs-CZ" dirty="0"/>
              <a:t>) – začnou</a:t>
            </a:r>
            <a:r>
              <a:rPr lang="cs-CZ" baseline="0" dirty="0"/>
              <a:t> potenciální příčinou X a ptají se po vlivu Y. Proto zlatým standardem je pokus a pokud provádíme pozorování, pak snaha je odhalit průměrný vliv nezávislé proměnné (</a:t>
            </a:r>
            <a:r>
              <a:rPr lang="cs-CZ" baseline="0" dirty="0" err="1"/>
              <a:t>net</a:t>
            </a:r>
            <a:r>
              <a:rPr lang="cs-CZ" baseline="0" dirty="0"/>
              <a:t> </a:t>
            </a:r>
            <a:r>
              <a:rPr lang="cs-CZ" baseline="0" dirty="0" err="1"/>
              <a:t>effect</a:t>
            </a:r>
            <a:r>
              <a:rPr lang="cs-CZ" baseline="0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2AC7-03CA-4912-A733-E7930AB3EF5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0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⊂ je podmnožinou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∪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sjednocení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∩ průnik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2AC7-03CA-4912-A733-E7930AB3EF5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3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Cokoliv se dá přeměnit na množiny, co se dá verbálně zpracovat</a:t>
            </a:r>
            <a:r>
              <a:rPr lang="cs-CZ" baseline="0" dirty="0"/>
              <a:t> do kategorií.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2AC7-03CA-4912-A733-E7930AB3EF5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05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Zeptat se studentů, co by mohly být přirozeně</a:t>
            </a:r>
            <a:r>
              <a:rPr lang="cs-CZ" baseline="0" dirty="0"/>
              <a:t> </a:t>
            </a:r>
            <a:r>
              <a:rPr lang="cs-CZ" baseline="0" dirty="0" err="1"/>
              <a:t>dichotomní</a:t>
            </a:r>
            <a:r>
              <a:rPr lang="cs-CZ" baseline="0" dirty="0"/>
              <a:t> hodnoty a co jsou mlhavé množiny.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2AC7-03CA-4912-A733-E7930AB3EF5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44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Followed</a:t>
            </a:r>
            <a:r>
              <a:rPr lang="cs-CZ" dirty="0"/>
              <a:t> by </a:t>
            </a:r>
            <a:r>
              <a:rPr lang="cs-CZ" dirty="0" err="1"/>
              <a:t>drawing</a:t>
            </a:r>
            <a:r>
              <a:rPr lang="cs-CZ" dirty="0"/>
              <a:t> </a:t>
            </a:r>
            <a:r>
              <a:rPr lang="cs-CZ" dirty="0" err="1"/>
              <a:t>Venn</a:t>
            </a:r>
            <a:r>
              <a:rPr lang="cs-CZ" dirty="0"/>
              <a:t> </a:t>
            </a:r>
            <a:r>
              <a:rPr lang="cs-CZ" dirty="0" err="1"/>
              <a:t>diagrams</a:t>
            </a:r>
            <a:r>
              <a:rPr lang="cs-CZ" dirty="0"/>
              <a:t> and 4x4 </a:t>
            </a:r>
            <a:r>
              <a:rPr lang="cs-CZ" dirty="0" err="1"/>
              <a:t>tables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B2AC7-03CA-4912-A733-E7930AB3EF5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3FB08-3108-4965-A8A8-D2953E073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/>
              <a:t>Kvalitativní srovnávací analýza (QCA)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CEA7E8-033E-4AD1-944F-6E23B1897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První blok – základní kameny a procedury</a:t>
            </a:r>
          </a:p>
        </p:txBody>
      </p:sp>
    </p:spTree>
    <p:extLst>
      <p:ext uri="{BB962C8B-B14F-4D97-AF65-F5344CB8AC3E}">
        <p14:creationId xmlns:p14="http://schemas.microsoft.com/office/powerpoint/2010/main" val="196778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bezpečnější?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250" y="2286000"/>
            <a:ext cx="56839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5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Pravděpodobnost</a:t>
            </a:r>
            <a:endParaRPr lang="cs-CZ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273" y="1600201"/>
            <a:ext cx="80034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2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Mlhavá množina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069" y="1600201"/>
            <a:ext cx="79138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8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Nezbytnost a dostatečnost	- cvičení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20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Nezbytnost a dostatečnost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038" y="2286000"/>
            <a:ext cx="565232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96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Tabulka pravdy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5881" y="217170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</a:t>
            </a:r>
            <a:r>
              <a:rPr lang="cs-CZ" dirty="0" smtClean="0"/>
              <a:t>pravdy -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1245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Booleanská</a:t>
            </a:r>
            <a:r>
              <a:rPr lang="cs-CZ" dirty="0" smtClean="0"/>
              <a:t> minimalizace -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07052"/>
          </a:xfrm>
        </p:spPr>
        <p:txBody>
          <a:bodyPr numCol="2"/>
          <a:lstStyle/>
          <a:p>
            <a:pPr marL="0" indent="0">
              <a:buNone/>
            </a:pPr>
            <a:r>
              <a:rPr lang="cs-CZ" dirty="0" smtClean="0"/>
              <a:t>Komutativní</a:t>
            </a:r>
          </a:p>
          <a:p>
            <a:pPr marL="0" indent="0">
              <a:buNone/>
            </a:pPr>
            <a:r>
              <a:rPr lang="cs-CZ" dirty="0" smtClean="0"/>
              <a:t>A + B = B + A</a:t>
            </a:r>
          </a:p>
          <a:p>
            <a:pPr marL="0" indent="0">
              <a:buNone/>
            </a:pPr>
            <a:r>
              <a:rPr lang="cs-CZ" dirty="0" smtClean="0"/>
              <a:t>AB = BA</a:t>
            </a:r>
          </a:p>
          <a:p>
            <a:pPr marL="0" indent="0">
              <a:buNone/>
            </a:pPr>
            <a:r>
              <a:rPr lang="cs-CZ" dirty="0" smtClean="0"/>
              <a:t>Asociativní</a:t>
            </a:r>
          </a:p>
          <a:p>
            <a:pPr marL="0" indent="0">
              <a:buNone/>
            </a:pPr>
            <a:r>
              <a:rPr lang="cs-CZ" dirty="0" smtClean="0"/>
              <a:t>A + (B + C) = A + B + C</a:t>
            </a:r>
          </a:p>
          <a:p>
            <a:pPr marL="0" indent="0">
              <a:buNone/>
            </a:pPr>
            <a:r>
              <a:rPr lang="cs-CZ" dirty="0" smtClean="0"/>
              <a:t>A*(B*C) = ABC</a:t>
            </a:r>
          </a:p>
          <a:p>
            <a:pPr marL="0" indent="0">
              <a:buNone/>
            </a:pPr>
            <a:r>
              <a:rPr lang="cs-CZ" dirty="0" smtClean="0"/>
              <a:t>Distributivní</a:t>
            </a:r>
          </a:p>
          <a:p>
            <a:pPr marL="0" indent="0">
              <a:buNone/>
            </a:pPr>
            <a:r>
              <a:rPr lang="cs-CZ" dirty="0" smtClean="0"/>
              <a:t>A*(B + C) = AB + AC</a:t>
            </a:r>
          </a:p>
          <a:p>
            <a:pPr marL="0" indent="0">
              <a:buNone/>
            </a:pPr>
            <a:r>
              <a:rPr lang="cs-CZ" dirty="0" smtClean="0"/>
              <a:t>A + B * C = (A +B)*(A+C)</a:t>
            </a:r>
          </a:p>
          <a:p>
            <a:pPr marL="0" indent="0">
              <a:buNone/>
            </a:pPr>
            <a:r>
              <a:rPr lang="cs-CZ" dirty="0" smtClean="0"/>
              <a:t>De Morganovo pravidlo</a:t>
            </a:r>
          </a:p>
          <a:p>
            <a:pPr marL="0" indent="0">
              <a:buNone/>
            </a:pPr>
            <a:r>
              <a:rPr lang="cs-CZ" dirty="0"/>
              <a:t>~</a:t>
            </a:r>
            <a:r>
              <a:rPr lang="cs-CZ" dirty="0" smtClean="0"/>
              <a:t>(A + B) = ~A</a:t>
            </a:r>
            <a:r>
              <a:rPr lang="cs-CZ" dirty="0"/>
              <a:t> </a:t>
            </a:r>
            <a:r>
              <a:rPr lang="cs-CZ" dirty="0" smtClean="0"/>
              <a:t>~B</a:t>
            </a:r>
          </a:p>
          <a:p>
            <a:pPr marL="0" indent="0">
              <a:buNone/>
            </a:pPr>
            <a:r>
              <a:rPr lang="cs-CZ" dirty="0" smtClean="0"/>
              <a:t>~(AB) = ~A+ ~B</a:t>
            </a:r>
          </a:p>
          <a:p>
            <a:pPr marL="0" indent="0">
              <a:buNone/>
            </a:pPr>
            <a:r>
              <a:rPr lang="cs-CZ" dirty="0" smtClean="0"/>
              <a:t>Vyloučený třetí</a:t>
            </a:r>
          </a:p>
          <a:p>
            <a:pPr marL="0" indent="0">
              <a:buNone/>
            </a:pPr>
            <a:r>
              <a:rPr lang="cs-CZ" dirty="0" smtClean="0"/>
              <a:t>A + ~A = 1 (univerzální množina)</a:t>
            </a:r>
          </a:p>
          <a:p>
            <a:pPr marL="0" indent="0">
              <a:buNone/>
            </a:pPr>
            <a:r>
              <a:rPr lang="cs-CZ" dirty="0" smtClean="0"/>
              <a:t>Logický rozpor</a:t>
            </a:r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 </a:t>
            </a:r>
            <a:r>
              <a:rPr lang="cs-CZ" dirty="0" smtClean="0"/>
              <a:t>~A = 0 (prázdná množina)</a:t>
            </a:r>
          </a:p>
        </p:txBody>
      </p:sp>
    </p:spTree>
    <p:extLst>
      <p:ext uri="{BB962C8B-B14F-4D97-AF65-F5344CB8AC3E}">
        <p14:creationId xmlns:p14="http://schemas.microsoft.com/office/powerpoint/2010/main" val="33869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při složitých operacích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843" y="2286000"/>
            <a:ext cx="577271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00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Booleanská</a:t>
            </a:r>
            <a:r>
              <a:rPr lang="cs-CZ" dirty="0" smtClean="0"/>
              <a:t> minimalizace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212" y="2790825"/>
            <a:ext cx="74199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E047D-F27A-4B3D-9810-8AC4D8B4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učení pro QCA blok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A5C40B-F27D-418D-A035-F5AC19DE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 skončení QCA bloku budete schopni:</a:t>
            </a:r>
          </a:p>
          <a:p>
            <a:pPr marL="0" indent="0">
              <a:buNone/>
            </a:pPr>
            <a:r>
              <a:rPr lang="cs-CZ" dirty="0"/>
              <a:t>Provádět základní kroky pro použití QCA.</a:t>
            </a:r>
          </a:p>
          <a:p>
            <a:pPr marL="0" indent="0">
              <a:buNone/>
            </a:pPr>
            <a:r>
              <a:rPr lang="cs-CZ" dirty="0"/>
              <a:t>Interpretovat výzkum provedený za pomoci kvalitativní srovnávací analýzy.</a:t>
            </a:r>
          </a:p>
          <a:p>
            <a:pPr marL="0" indent="0">
              <a:buNone/>
            </a:pPr>
            <a:r>
              <a:rPr lang="cs-CZ" dirty="0"/>
              <a:t>Formulovat výzkumnou otázku pro výzkum používající QCA a obhájit její použití.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50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 s operátory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483" y="2286000"/>
            <a:ext cx="52514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D7798-A329-4B2B-9FF9-DA0547C0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učení pro dnešní hodinu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780A87-7FAF-4CBD-A5E4-A5320B385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 dnešku budete:</a:t>
            </a:r>
          </a:p>
          <a:p>
            <a:r>
              <a:rPr lang="cs-CZ" dirty="0"/>
              <a:t>chápat základní stavební kameny QCA – operace s množinami, nezbytnost a dostatečnost, tabulku pravdy a logickou minimalizaci</a:t>
            </a:r>
            <a:endParaRPr lang="en-US" dirty="0"/>
          </a:p>
          <a:p>
            <a:r>
              <a:rPr lang="cs-CZ" dirty="0"/>
              <a:t>vzít </a:t>
            </a:r>
            <a:r>
              <a:rPr lang="cs-CZ" dirty="0" err="1"/>
              <a:t>dataset</a:t>
            </a:r>
            <a:r>
              <a:rPr lang="cs-CZ" dirty="0"/>
              <a:t>, identifikovat množiny, které obsahuje, vizualizovat jako tabulku pravdy a minimalizovat ji</a:t>
            </a:r>
            <a:endParaRPr lang="en-US" dirty="0"/>
          </a:p>
          <a:p>
            <a:r>
              <a:rPr lang="cs-CZ" dirty="0"/>
              <a:t>formulovat výzkumnou otázku na základě jazyka nezbytnosti a dostatečnosti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16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D850E-1AD6-4BDE-967A-704A333C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srovnávací analýza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92F3895-46BC-40DA-A118-8437B54CE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21037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37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Zaměřuje se na příčiny následků… (za jakých podmínek nastává y…) x následek (efekt) příčin (vliv x na y)</a:t>
            </a:r>
          </a:p>
          <a:p>
            <a:r>
              <a:rPr lang="cs-CZ" dirty="0"/>
              <a:t>Příčinnost je brána jako komplexní – kombinace více podmínek je automatickým předpokladem a předností QCA</a:t>
            </a:r>
          </a:p>
          <a:p>
            <a:pPr lvl="1"/>
            <a:r>
              <a:rPr lang="cs-CZ" dirty="0" err="1"/>
              <a:t>Ekvifinalita</a:t>
            </a:r>
            <a:endParaRPr lang="cs-CZ" dirty="0"/>
          </a:p>
          <a:p>
            <a:pPr lvl="1"/>
            <a:r>
              <a:rPr lang="cs-CZ" dirty="0" err="1"/>
              <a:t>Multifinalita</a:t>
            </a:r>
            <a:endParaRPr lang="cs-CZ" dirty="0"/>
          </a:p>
          <a:p>
            <a:pPr lvl="1"/>
            <a:r>
              <a:rPr lang="cs-CZ" dirty="0"/>
              <a:t>Kauzální asymetrie</a:t>
            </a:r>
          </a:p>
          <a:p>
            <a:pPr lvl="1"/>
            <a:r>
              <a:rPr lang="cs-CZ" dirty="0"/>
              <a:t>Konjukturální kauzalita (kombinace příčin)</a:t>
            </a:r>
          </a:p>
          <a:p>
            <a:r>
              <a:rPr lang="cs-CZ" dirty="0"/>
              <a:t>Matematický základ není statistika, ale teorie množin</a:t>
            </a:r>
          </a:p>
          <a:p>
            <a:pPr lvl="1"/>
            <a:r>
              <a:rPr lang="cs-CZ" dirty="0"/>
              <a:t>Výsledky jsou formulovány v jazyce nezbytnosti a dostatečnosti.</a:t>
            </a:r>
          </a:p>
          <a:p>
            <a:r>
              <a:rPr lang="cs-CZ" dirty="0"/>
              <a:t>Formalizovaná procedura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0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Kauzální komplexita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044" y="1983783"/>
            <a:ext cx="6334312" cy="39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množiny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483" y="2171700"/>
            <a:ext cx="725796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3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Množiny v reálném světě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9127"/>
              </p:ext>
            </p:extLst>
          </p:nvPr>
        </p:nvGraphicFramePr>
        <p:xfrm>
          <a:off x="2014780" y="2171700"/>
          <a:ext cx="72009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43920647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371428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64609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Přirozené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Sociální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9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magnetické</a:t>
                      </a:r>
                      <a:r>
                        <a:rPr lang="cs-CZ" baseline="0" dirty="0"/>
                        <a:t> pole, elektrický náboj, vlnová délka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demokracie, sociální skupina, sociální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Povaha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ontologicky nezávislé na lidské zkušenosti,</a:t>
                      </a:r>
                      <a:r>
                        <a:rPr lang="cs-CZ" baseline="0" dirty="0"/>
                        <a:t> esenciální podstata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lidská mysl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1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Proměnlivost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vysoce stabilní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málo</a:t>
                      </a:r>
                      <a:r>
                        <a:rPr lang="cs-CZ" baseline="0" dirty="0"/>
                        <a:t> stabilní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96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 vaří při 100°C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společenský status se mění napříč</a:t>
                      </a:r>
                      <a:r>
                        <a:rPr lang="cs-CZ" baseline="0" dirty="0"/>
                        <a:t> kulturám, demokracie vypadala před sto lety jinak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75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49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množin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73" y="1993756"/>
            <a:ext cx="4099343" cy="4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0761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1101</TotalTime>
  <Words>574</Words>
  <Application>Microsoft Office PowerPoint</Application>
  <PresentationFormat>Širokoúhlá obrazovka</PresentationFormat>
  <Paragraphs>88</Paragraphs>
  <Slides>20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Calibri</vt:lpstr>
      <vt:lpstr>Franklin Gothic Book</vt:lpstr>
      <vt:lpstr>Crop</vt:lpstr>
      <vt:lpstr>Kvalitativní srovnávací analýza (QCA)</vt:lpstr>
      <vt:lpstr>Výsledky učení pro QCA blok</vt:lpstr>
      <vt:lpstr>Výsledky učení pro dnešní hodinu</vt:lpstr>
      <vt:lpstr>Kvalitativní srovnávací analýza</vt:lpstr>
      <vt:lpstr>Základní předpoklady</vt:lpstr>
      <vt:lpstr>Kauzální komplexita</vt:lpstr>
      <vt:lpstr>Cvičení množiny</vt:lpstr>
      <vt:lpstr>Množiny v reálném světě</vt:lpstr>
      <vt:lpstr>Typy množin</vt:lpstr>
      <vt:lpstr>Co je bezpečnější?</vt:lpstr>
      <vt:lpstr>Pravděpodobnost</vt:lpstr>
      <vt:lpstr>Mlhavá množina</vt:lpstr>
      <vt:lpstr>Nezbytnost a dostatečnost - cvičení</vt:lpstr>
      <vt:lpstr>Nezbytnost a dostatečnost</vt:lpstr>
      <vt:lpstr>Tabulka pravdy</vt:lpstr>
      <vt:lpstr>Tabulka pravdy - cvičení</vt:lpstr>
      <vt:lpstr>Booleanská minimalizace - pravidla</vt:lpstr>
      <vt:lpstr>Operace při složitých operacích</vt:lpstr>
      <vt:lpstr>Booleanská minimalizace</vt:lpstr>
      <vt:lpstr>Cvičení s operátory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srovnávací analýza (QCA)</dc:title>
  <dc:creator>Kateřina Fridrichová</dc:creator>
  <cp:lastModifiedBy>Kateřina Fridrichová</cp:lastModifiedBy>
  <cp:revision>24</cp:revision>
  <dcterms:created xsi:type="dcterms:W3CDTF">2017-11-22T09:22:58Z</dcterms:created>
  <dcterms:modified xsi:type="dcterms:W3CDTF">2017-11-24T08:45:49Z</dcterms:modified>
</cp:coreProperties>
</file>