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F32AA-2089-4E20-928C-966B7BFE7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4FB93E-321C-4A04-A191-D59A284F4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035E7E-069A-4F2E-8DE0-50D3E591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0B86A2-F761-4F6B-A8EE-FA1C6906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29664D-4BBC-4F10-85A8-0A1E1F7B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20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4CF50-0127-47FA-81EE-224910256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0CB941-04E1-4E78-9549-F1F7698F5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65909F-9356-47DD-9630-BF073F60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B11923-FA3F-40A6-8730-BA13D614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B3F9A7-181E-4232-AC9B-92C26F65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1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BCB9CB-FCE5-4288-9A02-62B56F272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CEFEB2-E3D1-4188-BE50-E84DADB3C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381BEE-5517-418F-9232-F8A14C81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54D97A-ABF8-47F4-A762-8306BD52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F48A4A-708A-4D6C-A6D0-522CC192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74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F5F89-69B2-4940-9B65-CC769E95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DD5DE-A895-41E5-ADF8-DCAC6B85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31FA1A-BEBF-449B-9B71-C553F4BAB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12F98C-62B6-4A44-A797-646C948A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4F8C8D-9C66-40AA-B6A1-39FB9B59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94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44C5F-DDEB-40BC-A255-B6304AFC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DFF6607-1BB2-4289-BF94-80A597F62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B4019-49BA-4DB7-9E6C-381ED855D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4DAB3E-7824-4772-B122-A532FED3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BE83B7-ADD2-413D-A459-2FA5DE52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46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F6F1B-F2BA-40A4-B8C5-C430F3C0E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686768-2594-4B57-8FB6-0235C3668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D9DB37-EFEF-4415-8AC7-C331487A0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2E199C-134B-4AFE-9BB1-54F998C4E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3828C7-505B-4B78-84C5-9D61D6D8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1BD89B-FF48-4643-A2C4-7E15FB41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3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254A0-E9EB-4BC8-9ACD-039A0875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B83C31-8C72-4E74-8575-60D80AE73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FDA637-9C88-4679-B017-997FFC064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70C101F-5D0C-4993-B683-F6A09F1AF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1F21A0C-3F17-43DA-842E-F16A40DAE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A1F168D-74C9-4550-BA07-9DCD7A6C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D013C0-3885-424C-AB13-7F3AB76E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FBDE1B-7964-443D-A5AB-C1DCE597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51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7A172-ECE3-473C-AC1B-6630CDF2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67818E-CC80-4A8D-AF4D-9860B2D0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ADE075-9FD1-4067-A30C-6D126EA0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382B19-D548-4341-BD40-04D923F82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17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C779A4-F9B5-4789-9E9A-986DF39E3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0B80A0-5E26-4392-8038-CEA4B624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FC47BD-F4AD-4075-A041-60A1686C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3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38B7B-8F8F-462A-9B43-8043BCF8E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8BD758-596B-4F0C-B9BC-F17FE563D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50EBDF-C2A2-472F-B560-155D9EC59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623C49-37C8-49EB-B863-869B38D8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554D75-AE0B-4A0F-8032-D51D1D7AA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1B9AF1-7713-414B-B4F2-9D514B0D2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4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FC0D6-2208-4116-BD90-18C410A05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3B1514-4226-4DFE-8BAF-3939B4601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C182F50-779E-45A7-8422-F9A30FBEE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B28EFF-8290-4D8C-A565-D82D7AF6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5B4309-295A-4607-AB21-4043CF41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130558-914C-402E-846B-E39D8F82A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9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B9135BD-A35B-48CC-ABFC-72C62166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1354F42-DBC5-4E9E-AF7C-5E4431A1D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39C45B-433E-4CB4-8E35-5E9194153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58EEA-317F-4339-9D3C-DB0A15950023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219F9B-6CC6-4644-829B-6E5FA84C7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7E3781-52D3-4D4B-9910-D9944FD17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8EA4E-18F6-41D6-A2D3-3BB218E8DD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7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766A5-3336-4CF4-B9DB-E95A6B342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Humans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economy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AD6627-33AE-470B-8C0D-CDF1D4AA6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6762"/>
          </a:xfrm>
        </p:spPr>
        <p:txBody>
          <a:bodyPr>
            <a:normAutofit/>
          </a:bodyPr>
          <a:lstStyle/>
          <a:p>
            <a:r>
              <a:rPr lang="en-US" sz="3200" dirty="0"/>
              <a:t>Vladan Hodulak</a:t>
            </a:r>
          </a:p>
          <a:p>
            <a:endParaRPr lang="en-US" dirty="0"/>
          </a:p>
          <a:p>
            <a:r>
              <a:rPr lang="en-US" sz="1700" dirty="0"/>
              <a:t>This </a:t>
            </a:r>
            <a:r>
              <a:rPr lang="en-US" sz="1700" dirty="0" err="1"/>
              <a:t>powerpoint</a:t>
            </a:r>
            <a:r>
              <a:rPr lang="en-US" sz="1700" dirty="0"/>
              <a:t> serves as a study material for the students of the course Introduction to economics (MEB435) at FSS MU in Fall 201</a:t>
            </a:r>
            <a:r>
              <a:rPr lang="cs-CZ" sz="1700" dirty="0"/>
              <a:t>8</a:t>
            </a:r>
            <a:r>
              <a:rPr lang="en-US" sz="1700" dirty="0"/>
              <a:t>. Using this presentation for other purposes without consent of the author is prohibited.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C174E-A1EC-45AC-9F61-F844C11B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coordination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BAB5C4-B22D-4781-A860-C0BFC5DE3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Economic system – a way of or</a:t>
            </a:r>
            <a:r>
              <a:rPr lang="cs-CZ" dirty="0"/>
              <a:t>g</a:t>
            </a:r>
            <a:r>
              <a:rPr lang="en-US" dirty="0" err="1"/>
              <a:t>anizing</a:t>
            </a:r>
            <a:r>
              <a:rPr lang="en-US" dirty="0"/>
              <a:t> the human labor needed in every society to produce the goods and services that support life</a:t>
            </a:r>
            <a:r>
              <a:rPr lang="cs-CZ" dirty="0"/>
              <a:t> (and </a:t>
            </a:r>
            <a:r>
              <a:rPr lang="cs-CZ" dirty="0" err="1"/>
              <a:t>distribution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Three dimensional economics</a:t>
            </a:r>
          </a:p>
          <a:p>
            <a:pPr lvl="1"/>
            <a:r>
              <a:rPr lang="en-US" dirty="0"/>
              <a:t>Competition</a:t>
            </a:r>
          </a:p>
          <a:p>
            <a:pPr lvl="1"/>
            <a:r>
              <a:rPr lang="en-US" dirty="0"/>
              <a:t>Command</a:t>
            </a:r>
          </a:p>
          <a:p>
            <a:pPr lvl="1"/>
            <a:r>
              <a:rPr lang="en-US" dirty="0"/>
              <a:t>Change</a:t>
            </a:r>
          </a:p>
          <a:p>
            <a:r>
              <a:rPr lang="en-US" dirty="0"/>
              <a:t>Neoclassical economics and the three dimensions</a:t>
            </a:r>
          </a:p>
          <a:p>
            <a:pPr lvl="1"/>
            <a:r>
              <a:rPr lang="en-US" dirty="0"/>
              <a:t>Homo </a:t>
            </a:r>
            <a:r>
              <a:rPr lang="en-US" dirty="0" err="1"/>
              <a:t>ecomomicus</a:t>
            </a:r>
            <a:endParaRPr lang="en-US" dirty="0"/>
          </a:p>
          <a:p>
            <a:pPr lvl="1"/>
            <a:r>
              <a:rPr lang="en-US" dirty="0"/>
              <a:t>Complete contracting assumption</a:t>
            </a:r>
          </a:p>
          <a:p>
            <a:pPr lvl="1"/>
            <a:r>
              <a:rPr lang="en-US" dirty="0"/>
              <a:t>Irrelevance of increasing returns to scale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7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9301E-9530-466B-9137-EF7032CE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Economics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23A830-C92C-440C-96A9-C716B809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Political economy</a:t>
            </a:r>
          </a:p>
          <a:p>
            <a:pPr lvl="1"/>
            <a:r>
              <a:rPr lang="en-US" dirty="0"/>
              <a:t>Adam Smith: „branch of the science of a statesman or legislator.“</a:t>
            </a:r>
          </a:p>
          <a:p>
            <a:pPr lvl="1"/>
            <a:r>
              <a:rPr lang="en-US" dirty="0"/>
              <a:t>J. S. Mill: “</a:t>
            </a:r>
            <a:r>
              <a:rPr lang="cs-CZ" dirty="0"/>
              <a:t>a </a:t>
            </a:r>
            <a:r>
              <a:rPr lang="en-US" dirty="0"/>
              <a:t>science that teaches a nation how to become rich.“</a:t>
            </a:r>
          </a:p>
          <a:p>
            <a:r>
              <a:rPr lang="en-US" dirty="0"/>
              <a:t>Contemporary mainstream economics</a:t>
            </a:r>
          </a:p>
          <a:p>
            <a:pPr lvl="1"/>
            <a:r>
              <a:rPr lang="en-US" dirty="0"/>
              <a:t>Discipline redefined after „</a:t>
            </a:r>
            <a:r>
              <a:rPr lang="cs-CZ" dirty="0"/>
              <a:t>m</a:t>
            </a:r>
            <a:r>
              <a:rPr lang="en-US" dirty="0" err="1"/>
              <a:t>arginal</a:t>
            </a:r>
            <a:r>
              <a:rPr lang="cs-CZ" dirty="0" err="1"/>
              <a:t>ist</a:t>
            </a:r>
            <a:r>
              <a:rPr lang="en-US" dirty="0"/>
              <a:t> revolution“</a:t>
            </a:r>
          </a:p>
          <a:p>
            <a:pPr lvl="1"/>
            <a:r>
              <a:rPr lang="en-US" dirty="0"/>
              <a:t>Neoclassical economics and its variants (conservative × </a:t>
            </a:r>
            <a:r>
              <a:rPr lang="cs-CZ" dirty="0"/>
              <a:t>n</a:t>
            </a:r>
            <a:r>
              <a:rPr lang="en-US" dirty="0" err="1"/>
              <a:t>eo</a:t>
            </a:r>
            <a:r>
              <a:rPr lang="cs-CZ" dirty="0"/>
              <a:t>-K</a:t>
            </a:r>
            <a:r>
              <a:rPr lang="en-US" dirty="0" err="1"/>
              <a:t>eynesian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L. Robbins (1932): „Economics is the science which studies </a:t>
            </a:r>
            <a:r>
              <a:rPr lang="en-US" b="1" u="sng" dirty="0"/>
              <a:t>human behavior </a:t>
            </a:r>
            <a:r>
              <a:rPr lang="en-US" dirty="0"/>
              <a:t>as a relationship between </a:t>
            </a:r>
            <a:r>
              <a:rPr lang="en-US" b="1" u="sng" dirty="0"/>
              <a:t>ends</a:t>
            </a:r>
            <a:r>
              <a:rPr lang="en-US" dirty="0"/>
              <a:t> and </a:t>
            </a:r>
            <a:r>
              <a:rPr lang="en-US" b="1" u="sng" dirty="0"/>
              <a:t>scarce</a:t>
            </a:r>
            <a:r>
              <a:rPr lang="en-US" dirty="0"/>
              <a:t> means which have </a:t>
            </a:r>
            <a:r>
              <a:rPr lang="en-US" b="1" u="sng" dirty="0"/>
              <a:t>alternative uses</a:t>
            </a:r>
            <a:r>
              <a:rPr lang="en-US" dirty="0"/>
              <a:t>.“</a:t>
            </a:r>
          </a:p>
          <a:p>
            <a:pPr lvl="1"/>
            <a:r>
              <a:rPr lang="en-US" dirty="0"/>
              <a:t>A science about human decision-making under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en-US" dirty="0"/>
              <a:t>scarcity</a:t>
            </a:r>
          </a:p>
          <a:p>
            <a:pPr lvl="1"/>
            <a:r>
              <a:rPr lang="en-US" dirty="0"/>
              <a:t>Rational individuals, utility maximizers, market analysis, supply and demand, equilibrium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8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99AC0-4BDB-4ADC-81A8-36D1D489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Return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political</a:t>
            </a:r>
            <a:r>
              <a:rPr lang="cs-CZ" b="1" dirty="0"/>
              <a:t> </a:t>
            </a:r>
            <a:r>
              <a:rPr lang="cs-CZ" b="1" dirty="0" err="1"/>
              <a:t>economy</a:t>
            </a:r>
            <a:r>
              <a:rPr lang="cs-CZ" b="1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473018-1CC1-4972-B49D-84268B5D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Alternative schools of economics</a:t>
            </a:r>
          </a:p>
          <a:p>
            <a:pPr lvl="1"/>
            <a:r>
              <a:rPr lang="en-US" dirty="0"/>
              <a:t>Marxian economics</a:t>
            </a:r>
          </a:p>
          <a:p>
            <a:pPr lvl="1"/>
            <a:r>
              <a:rPr lang="en-US" dirty="0"/>
              <a:t>(post)Keynesian economics</a:t>
            </a:r>
          </a:p>
          <a:p>
            <a:pPr lvl="1"/>
            <a:r>
              <a:rPr lang="en-US" dirty="0"/>
              <a:t>Austrian economics</a:t>
            </a:r>
          </a:p>
          <a:p>
            <a:pPr lvl="1"/>
            <a:r>
              <a:rPr lang="en-US" dirty="0"/>
              <a:t>Institutional economics</a:t>
            </a:r>
          </a:p>
          <a:p>
            <a:r>
              <a:rPr lang="en-US" dirty="0"/>
              <a:t>Economics as the study of social creation and social distribution of society’s resources.</a:t>
            </a:r>
          </a:p>
          <a:p>
            <a:r>
              <a:rPr lang="en-US" dirty="0"/>
              <a:t>Political science and international relations</a:t>
            </a:r>
          </a:p>
          <a:p>
            <a:pPr lvl="1"/>
            <a:r>
              <a:rPr lang="en-US" dirty="0"/>
              <a:t>is the study of the ways in which political power is acquired and used in a country (among countries)</a:t>
            </a:r>
          </a:p>
          <a:p>
            <a:r>
              <a:rPr lang="en-US" dirty="0"/>
              <a:t>Development of political economy and the question of power</a:t>
            </a:r>
          </a:p>
        </p:txBody>
      </p:sp>
    </p:spTree>
    <p:extLst>
      <p:ext uri="{BB962C8B-B14F-4D97-AF65-F5344CB8AC3E}">
        <p14:creationId xmlns:p14="http://schemas.microsoft.com/office/powerpoint/2010/main" val="81347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BDE80-DED3-44E0-BF33-AAAA5BEF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Levels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b="1" dirty="0"/>
              <a:t> </a:t>
            </a:r>
            <a:r>
              <a:rPr lang="cs-CZ" b="1" dirty="0" err="1"/>
              <a:t>problem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68C9F-6FD2-4F9E-ACF6-AE66BB701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Neoclassical economics – focus on the individual</a:t>
            </a:r>
          </a:p>
          <a:p>
            <a:r>
              <a:rPr lang="en-US" dirty="0"/>
              <a:t>IR – focus on politically organized groups</a:t>
            </a:r>
          </a:p>
          <a:p>
            <a:r>
              <a:rPr lang="en-US" dirty="0"/>
              <a:t>Levels of analysis</a:t>
            </a:r>
          </a:p>
          <a:p>
            <a:pPr lvl="1"/>
            <a:r>
              <a:rPr lang="en-US" dirty="0"/>
              <a:t>International syst</a:t>
            </a:r>
            <a:r>
              <a:rPr lang="cs-CZ"/>
              <a:t>e</a:t>
            </a:r>
            <a:r>
              <a:rPr lang="en-US"/>
              <a:t>m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state</a:t>
            </a:r>
          </a:p>
          <a:p>
            <a:pPr lvl="1"/>
            <a:r>
              <a:rPr lang="en-US" dirty="0"/>
              <a:t>State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bureaucracy</a:t>
            </a:r>
          </a:p>
          <a:p>
            <a:pPr lvl="1"/>
            <a:r>
              <a:rPr lang="en-US" dirty="0"/>
              <a:t>Bureaucracy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individual</a:t>
            </a:r>
          </a:p>
          <a:p>
            <a:r>
              <a:rPr lang="en-US" dirty="0"/>
              <a:t>Agency × structure problem: is human behavior influenced by social structure? Ho</a:t>
            </a:r>
            <a:r>
              <a:rPr lang="cs-CZ" dirty="0"/>
              <a:t>w</a:t>
            </a:r>
            <a:r>
              <a:rPr lang="en-US" dirty="0"/>
              <a:t> and to what extend?</a:t>
            </a:r>
          </a:p>
          <a:p>
            <a:pPr lvl="1"/>
            <a:r>
              <a:rPr lang="en-US" dirty="0"/>
              <a:t>This question is irrelevant for neoclassical economics</a:t>
            </a:r>
          </a:p>
          <a:p>
            <a:pPr lvl="1"/>
            <a:r>
              <a:rPr lang="en-US" dirty="0"/>
              <a:t>But is obviously very important if one wants to intervene in the real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2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95BF1-45E4-4154-AEA2-1EC48246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Mankiw</a:t>
            </a:r>
            <a:r>
              <a:rPr lang="cs-CZ" b="1" dirty="0"/>
              <a:t> „</a:t>
            </a:r>
            <a:r>
              <a:rPr lang="cs-CZ" b="1" dirty="0" err="1"/>
              <a:t>Principles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r>
              <a:rPr lang="cs-CZ" b="1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F94F1C-E8C8-4522-AB48-CC6512999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popular economics textbook</a:t>
            </a:r>
          </a:p>
          <a:p>
            <a:r>
              <a:rPr lang="en-US" dirty="0"/>
              <a:t>Microeconomics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macroeconomics</a:t>
            </a:r>
          </a:p>
          <a:p>
            <a:r>
              <a:rPr lang="en-US" dirty="0"/>
              <a:t>How people make decisions</a:t>
            </a:r>
          </a:p>
          <a:p>
            <a:pPr lvl="1"/>
            <a:r>
              <a:rPr lang="en-US" dirty="0"/>
              <a:t>People face tradeoffs (scarcity)</a:t>
            </a:r>
          </a:p>
          <a:p>
            <a:pPr lvl="1"/>
            <a:r>
              <a:rPr lang="en-US" dirty="0"/>
              <a:t>The cost of something is what you give up to get it (opportunity costs)</a:t>
            </a:r>
          </a:p>
          <a:p>
            <a:pPr lvl="1"/>
            <a:r>
              <a:rPr lang="en-US" dirty="0"/>
              <a:t>Rational people think at the margin (</a:t>
            </a:r>
            <a:r>
              <a:rPr lang="en-US" dirty="0" err="1"/>
              <a:t>marginalism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People respond to incentives (prices, competition)</a:t>
            </a:r>
          </a:p>
        </p:txBody>
      </p:sp>
    </p:spTree>
    <p:extLst>
      <p:ext uri="{BB962C8B-B14F-4D97-AF65-F5344CB8AC3E}">
        <p14:creationId xmlns:p14="http://schemas.microsoft.com/office/powerpoint/2010/main" val="360059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88AE3-485B-42F2-B6BF-060193AA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Mankiw</a:t>
            </a:r>
            <a:r>
              <a:rPr lang="cs-CZ" b="1" dirty="0"/>
              <a:t> „</a:t>
            </a:r>
            <a:r>
              <a:rPr lang="cs-CZ" b="1" dirty="0" err="1"/>
              <a:t>Principles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r>
              <a:rPr lang="cs-CZ" b="1" dirty="0"/>
              <a:t>“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3B91F-8AE9-4610-AD5D-1455CB42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people interact</a:t>
            </a:r>
          </a:p>
          <a:p>
            <a:pPr lvl="1"/>
            <a:r>
              <a:rPr lang="en-US" dirty="0"/>
              <a:t>Trade can make everyone better off (specialization, division of labor)</a:t>
            </a:r>
          </a:p>
          <a:p>
            <a:pPr lvl="1"/>
            <a:r>
              <a:rPr lang="en-US" dirty="0"/>
              <a:t>Markets are usually a good way to organize economic activity (invisible hand)</a:t>
            </a:r>
          </a:p>
          <a:p>
            <a:pPr lvl="1"/>
            <a:r>
              <a:rPr lang="en-US" dirty="0"/>
              <a:t>Governments can sometimes improve market outcomes (market failure, public goods, externality)</a:t>
            </a:r>
          </a:p>
          <a:p>
            <a:r>
              <a:rPr lang="en-US" dirty="0"/>
              <a:t>How the economy as a whole works</a:t>
            </a:r>
          </a:p>
          <a:p>
            <a:pPr lvl="1"/>
            <a:r>
              <a:rPr lang="en-US" dirty="0"/>
              <a:t>A country’s standard of living depends on its ability to produce goods and services (productivity)</a:t>
            </a:r>
          </a:p>
          <a:p>
            <a:pPr lvl="1"/>
            <a:r>
              <a:rPr lang="en-US" dirty="0"/>
              <a:t>Prices rise when the government prints too much money (inflation)</a:t>
            </a:r>
          </a:p>
          <a:p>
            <a:pPr lvl="1"/>
            <a:r>
              <a:rPr lang="en-US" dirty="0"/>
              <a:t>Society faces a short-run trade-off between inflation and unemployment (business cycle)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5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ABB4D-B111-4107-A4B1-DA735985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People</a:t>
            </a:r>
            <a:r>
              <a:rPr lang="cs-CZ" b="1" dirty="0"/>
              <a:t> and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Economy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B8114-6C0E-4281-B1B6-D7D0E3ABE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Humans are the most important actor in social sciences – we need a theory of human economic behavior on the individual (micro) level</a:t>
            </a:r>
          </a:p>
          <a:p>
            <a:r>
              <a:rPr lang="en-US" dirty="0"/>
              <a:t>Fundamentals of human economic decision making</a:t>
            </a:r>
          </a:p>
          <a:p>
            <a:pPr lvl="1"/>
            <a:r>
              <a:rPr lang="en-US" dirty="0"/>
              <a:t>Preferences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Beliefs</a:t>
            </a:r>
            <a:endParaRPr lang="cs-CZ" dirty="0"/>
          </a:p>
          <a:p>
            <a:r>
              <a:rPr lang="en-US" dirty="0"/>
              <a:t>Origin of preferences and beliefs</a:t>
            </a:r>
          </a:p>
          <a:p>
            <a:pPr lvl="1"/>
            <a:r>
              <a:rPr lang="en-US" dirty="0"/>
              <a:t>Genes</a:t>
            </a:r>
          </a:p>
          <a:p>
            <a:pPr lvl="1"/>
            <a:r>
              <a:rPr lang="en-US" dirty="0"/>
              <a:t>Culture</a:t>
            </a:r>
          </a:p>
          <a:p>
            <a:r>
              <a:rPr lang="en-US" dirty="0"/>
              <a:t>Conscious decision</a:t>
            </a:r>
            <a:r>
              <a:rPr lang="cs-CZ" dirty="0"/>
              <a:t>-</a:t>
            </a:r>
            <a:r>
              <a:rPr lang="en-US" dirty="0"/>
              <a:t>making × habits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40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E9608-2DC9-41C1-AFDA-3ACCEB50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Neoclassical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98C356-EA8D-41B8-BA89-03B9E492E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important actor: rational individual, self-interested behavior (utility maximizers) -&gt; </a:t>
            </a:r>
            <a:r>
              <a:rPr lang="en-US" b="1" dirty="0"/>
              <a:t>homo </a:t>
            </a:r>
            <a:r>
              <a:rPr lang="en-US" b="1" dirty="0" err="1"/>
              <a:t>economicus</a:t>
            </a:r>
            <a:endParaRPr lang="en-US" dirty="0"/>
          </a:p>
          <a:p>
            <a:r>
              <a:rPr lang="en-US" dirty="0"/>
              <a:t>Preferences and beliefs </a:t>
            </a:r>
          </a:p>
          <a:p>
            <a:pPr lvl="1"/>
            <a:r>
              <a:rPr lang="en-US" dirty="0"/>
              <a:t>exogenous</a:t>
            </a:r>
          </a:p>
          <a:p>
            <a:pPr lvl="1"/>
            <a:r>
              <a:rPr lang="en-US" dirty="0"/>
              <a:t>Humans are </a:t>
            </a:r>
            <a:r>
              <a:rPr lang="cs-CZ" dirty="0"/>
              <a:t>„</a:t>
            </a:r>
            <a:r>
              <a:rPr lang="cs-CZ" dirty="0" err="1"/>
              <a:t>complete</a:t>
            </a:r>
            <a:r>
              <a:rPr lang="cs-CZ" dirty="0"/>
              <a:t>“ </a:t>
            </a:r>
            <a:r>
              <a:rPr lang="en-US" dirty="0"/>
              <a:t>before their enter into relationships with others</a:t>
            </a:r>
          </a:p>
          <a:p>
            <a:r>
              <a:rPr lang="en-US" dirty="0"/>
              <a:t>Influence of the society (culture, economic and political system) is unimportant or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en-US" dirty="0"/>
              <a:t>exogenous</a:t>
            </a:r>
          </a:p>
          <a:p>
            <a:r>
              <a:rPr lang="en-US" dirty="0"/>
              <a:t>Economics concerns itself with decision-making of rational actors under the conditions of scarcity (constrains, resources)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2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22E2D-431C-4089-833F-2336C7081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Behavioral</a:t>
            </a:r>
            <a:r>
              <a:rPr lang="cs-CZ" b="1" dirty="0"/>
              <a:t> </a:t>
            </a:r>
            <a:r>
              <a:rPr lang="cs-CZ" b="1" dirty="0" err="1"/>
              <a:t>experiments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4F19DF-401F-4BFC-A6E7-F98987B7F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Information provided by field studies and behavioral experiments is often contrary to the assumptions of neoclassical economics</a:t>
            </a:r>
          </a:p>
          <a:p>
            <a:r>
              <a:rPr lang="en-US" dirty="0"/>
              <a:t>Taking decisions on the margin × Haifa experiment</a:t>
            </a:r>
          </a:p>
          <a:p>
            <a:r>
              <a:rPr lang="en-US" dirty="0"/>
              <a:t>Ultimatum game</a:t>
            </a:r>
          </a:p>
          <a:p>
            <a:r>
              <a:rPr lang="en-US" dirty="0"/>
              <a:t>Profit sharing and the importance of norms</a:t>
            </a:r>
          </a:p>
          <a:p>
            <a:r>
              <a:rPr lang="en-US" dirty="0"/>
              <a:t>People as well as societies differ from each other in very important ways but nowhere is homo </a:t>
            </a:r>
            <a:r>
              <a:rPr lang="en-US" dirty="0" err="1"/>
              <a:t>economicus</a:t>
            </a:r>
            <a:r>
              <a:rPr lang="en-US" dirty="0"/>
              <a:t> even close to being a typical representative of the society</a:t>
            </a:r>
          </a:p>
          <a:p>
            <a:r>
              <a:rPr lang="en-US" dirty="0"/>
              <a:t>Probable explanation</a:t>
            </a:r>
          </a:p>
          <a:p>
            <a:pPr lvl="1"/>
            <a:r>
              <a:rPr lang="en-US" dirty="0"/>
              <a:t>Relative influence of genes and culture</a:t>
            </a:r>
          </a:p>
          <a:p>
            <a:pPr lvl="1"/>
            <a:r>
              <a:rPr lang="en-US" dirty="0"/>
              <a:t>Preferences and beliefs are endogenous</a:t>
            </a:r>
          </a:p>
          <a:p>
            <a:r>
              <a:rPr lang="en-US" dirty="0"/>
              <a:t>Economic reproduction</a:t>
            </a:r>
          </a:p>
          <a:p>
            <a:r>
              <a:rPr lang="en-US" dirty="0"/>
              <a:t>The scale of cooperation among humans is unique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858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696</Words>
  <Application>Microsoft Office PowerPoint</Application>
  <PresentationFormat>Širokoúhlá obrazovka</PresentationFormat>
  <Paragraphs>89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Humans in the economy</vt:lpstr>
      <vt:lpstr>Economics</vt:lpstr>
      <vt:lpstr>Return of political economy?</vt:lpstr>
      <vt:lpstr>Levels of analysis problem</vt:lpstr>
      <vt:lpstr>Mankiw „Principles of economics“</vt:lpstr>
      <vt:lpstr>Mankiw „Principles of economics“</vt:lpstr>
      <vt:lpstr>People and the Economy</vt:lpstr>
      <vt:lpstr>Neoclassical economics</vt:lpstr>
      <vt:lpstr>Behavioral experiments</vt:lpstr>
      <vt:lpstr>Economic coordination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Humans in the economy</dc:title>
  <dc:creator>Vladan Hodulák</dc:creator>
  <cp:lastModifiedBy>vladan hodulak</cp:lastModifiedBy>
  <cp:revision>26</cp:revision>
  <dcterms:created xsi:type="dcterms:W3CDTF">2017-10-04T13:28:32Z</dcterms:created>
  <dcterms:modified xsi:type="dcterms:W3CDTF">2018-09-27T09:45:33Z</dcterms:modified>
</cp:coreProperties>
</file>