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819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68802B-5B7C-4D27-8061-38B2941DF5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755C73C-4AAC-41C4-945C-AE6CC0E48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239735-EA4E-4CA0-B213-2DB2F4BA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39CB-2F94-4320-96D5-04D07096945E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6B6D19-8FC8-4C1C-8FC7-4412218D0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B6EDD9-ADD0-4435-AC6A-8E113ED6B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432E-6461-4565-B203-A90988A01A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2363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EBE629-379F-4606-AE3E-FCD69C627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4D462BA-0F76-4683-AF84-2782E5F04A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94704F-4D26-4F29-B86B-209522F3F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39CB-2F94-4320-96D5-04D07096945E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019B27-B459-4561-9C84-2E1CC7E6C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2D359A-A0CD-4307-A67D-9D5870962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432E-6461-4565-B203-A90988A01A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0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B64F47F-337D-40F2-AA7D-690DD841D7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674E158-6BC9-4585-BDFA-261D88A20C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F29D80-1571-4CB4-87D0-814449D44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39CB-2F94-4320-96D5-04D07096945E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337716-7726-4812-95A7-D4EDC8048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B85031-23D1-4623-AD4C-697431C34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432E-6461-4565-B203-A90988A01A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079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4400F8-CC43-44F1-9B11-6666D1EEB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AA17CA-BDD6-4195-8573-8859A4C7A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996AEAB-0F51-40B4-BDCD-44E90C2CB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39CB-2F94-4320-96D5-04D07096945E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8D2945-3A66-43DE-A201-A41206C3A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58C849-3E45-4096-AE19-DCE5B04F6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432E-6461-4565-B203-A90988A01A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25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B5771B-D267-4AC3-B6BA-1A4457267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884E63B-F2BD-42E7-BA8C-AF1B62EED9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E65942-5526-4641-AF8C-9E98B1ECB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39CB-2F94-4320-96D5-04D07096945E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0278D8-61E8-4399-96EF-E7ED19731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497662-0B89-4839-BB94-3D31EAFC0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432E-6461-4565-B203-A90988A01A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7230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156BCE-28A6-41BA-8F30-F63E6C315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067633-71E2-434D-84E6-9B607AAD8D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47BA609-4B39-4E2B-8B0E-1F59D73049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222772A-EED2-4DAA-9F80-E41072EDA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39CB-2F94-4320-96D5-04D07096945E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07E38ED-3FB7-4044-A638-B83597B65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65EFA1C-0AAC-43F8-9F98-1F538A2E5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432E-6461-4565-B203-A90988A01A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9549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08D5EE-FB81-4D09-A6B1-15F06079E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CBAC759-E300-4487-9CD9-70B366C46D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E6B3643-7EE9-44A6-9487-FDFDC54E8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CCEB1AE-A5E4-4982-985B-A195F290E2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6620B2C-B09C-44D5-9ABD-4B63E0CFDF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E638715-A7E1-4047-AEB4-0D1E539D8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39CB-2F94-4320-96D5-04D07096945E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878BFE1-A6BB-4A05-8E70-6C7134979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BFDAEBF-2ED1-4379-9EAA-38584A152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432E-6461-4565-B203-A90988A01A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65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90E8B6-7351-495F-B962-442A41BA6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852DA75-E20E-4992-9B5B-E9C0D295E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39CB-2F94-4320-96D5-04D07096945E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E392193-6F72-47B0-8F7B-4B5726841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59A975-81E1-4849-BE01-B1636686B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432E-6461-4565-B203-A90988A01A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78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ABEAE2A-D6E1-4609-A3DA-8E9384228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39CB-2F94-4320-96D5-04D07096945E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8CF3607-EB71-4534-B39A-99E4C43A0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8A3386B-AC9C-46DA-90F4-81521AC91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432E-6461-4565-B203-A90988A01A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371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3DB8E4-712E-493F-82E1-70C50512E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B421DA-58EF-44DB-9857-C34EEBA11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371DAFB-4C4F-4075-B1DE-E51646B99C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63E8ECF-CDCD-417B-A3B5-AC0665C91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39CB-2F94-4320-96D5-04D07096945E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2CAEDF7-16DC-4FE0-B35F-1D977B4BB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9890DC2-E41E-44DA-80E7-5F14B5286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432E-6461-4565-B203-A90988A01A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562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E41D78-6F69-4699-B690-1104359C1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7CD216B-37F3-4FA3-915E-A839C3615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87EBE9E-C60F-4CE6-92B9-188FAB3764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666E3AC-E315-446E-9DB7-6223C7AFB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639CB-2F94-4320-96D5-04D07096945E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73CD478-AFA4-45B2-B860-971E01B36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6BFAEFD-AC6B-4C26-A881-D6AE2769F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1432E-6461-4565-B203-A90988A01A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0977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A236BC9-5F55-4282-9ABA-E1648CDBA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EE6D24E-19FC-4504-BF62-246A2679D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87BD1B-D38B-416B-A8E0-4E0F598D68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639CB-2F94-4320-96D5-04D07096945E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637CA0-F43E-41EC-ADF6-FCB3B3E947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FD51D0-127F-4BF5-AE01-F3C9669CC5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1432E-6461-4565-B203-A90988A01A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4299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2766A5-3336-4CF4-B9DB-E95A6B3423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Introduction to </a:t>
            </a:r>
            <a:r>
              <a:rPr lang="cs-CZ" b="1" dirty="0" err="1"/>
              <a:t>macroeconomics</a:t>
            </a:r>
            <a:endParaRPr lang="en-US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CAD6627-33AE-470B-8C0D-CDF1D4AA60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36762"/>
          </a:xfrm>
        </p:spPr>
        <p:txBody>
          <a:bodyPr>
            <a:normAutofit/>
          </a:bodyPr>
          <a:lstStyle/>
          <a:p>
            <a:r>
              <a:rPr lang="en-US" sz="3200" dirty="0"/>
              <a:t>Vladan Hodulak</a:t>
            </a:r>
          </a:p>
          <a:p>
            <a:endParaRPr lang="en-US" dirty="0"/>
          </a:p>
          <a:p>
            <a:r>
              <a:rPr lang="en-US" sz="1700" dirty="0"/>
              <a:t>This </a:t>
            </a:r>
            <a:r>
              <a:rPr lang="en-US" sz="1700" dirty="0" err="1"/>
              <a:t>powerpoint</a:t>
            </a:r>
            <a:r>
              <a:rPr lang="en-US" sz="1700" dirty="0"/>
              <a:t> serves as a study material for the students of the course Introduction to economics (MEB435) at FSS MU in Fall 201</a:t>
            </a:r>
            <a:r>
              <a:rPr lang="cs-CZ" sz="1700" dirty="0"/>
              <a:t>8</a:t>
            </a:r>
            <a:r>
              <a:rPr lang="en-US" sz="1700" dirty="0"/>
              <a:t>. Using this presentation for other purposes without consent of the author is prohibited.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87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1F6AEF-2795-4B72-896F-CAAA5E10F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GDP Growth and The Price Deflator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F79BB3-EC20-4DFB-A148-C85D6FC8B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Measuring economic growth</a:t>
            </a:r>
          </a:p>
          <a:p>
            <a:pPr lvl="1"/>
            <a:r>
              <a:rPr lang="en-US" dirty="0"/>
              <a:t>The growth of GDP over time</a:t>
            </a:r>
          </a:p>
          <a:p>
            <a:pPr lvl="1"/>
            <a:r>
              <a:rPr lang="en-US" dirty="0"/>
              <a:t>The GDP is measured </a:t>
            </a:r>
            <a:r>
              <a:rPr lang="cs-CZ" dirty="0" err="1"/>
              <a:t>at</a:t>
            </a:r>
            <a:r>
              <a:rPr lang="en-US" dirty="0"/>
              <a:t> current prices (nominal GDP)</a:t>
            </a:r>
          </a:p>
          <a:p>
            <a:pPr lvl="1"/>
            <a:r>
              <a:rPr lang="en-US" dirty="0"/>
              <a:t>Problems with rising prices</a:t>
            </a:r>
          </a:p>
          <a:p>
            <a:r>
              <a:rPr lang="en-US" dirty="0"/>
              <a:t>“Deflate” GDP - to correct our measure for the change in prices to get an idea of real economic growth.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GDP</a:t>
            </a:r>
            <a:r>
              <a:rPr lang="en-US" baseline="-25000" dirty="0"/>
              <a:t>2002</a:t>
            </a:r>
            <a:r>
              <a:rPr lang="en-US" dirty="0"/>
              <a:t> = P</a:t>
            </a:r>
            <a:r>
              <a:rPr lang="en-US" baseline="-25000" dirty="0"/>
              <a:t>2002</a:t>
            </a:r>
            <a:r>
              <a:rPr lang="en-US" dirty="0"/>
              <a:t> × Q</a:t>
            </a:r>
            <a:r>
              <a:rPr lang="en-US" baseline="-25000" dirty="0"/>
              <a:t>2002</a:t>
            </a:r>
          </a:p>
          <a:p>
            <a:pPr lvl="1"/>
            <a:r>
              <a:rPr lang="en-US" dirty="0"/>
              <a:t>GDP</a:t>
            </a:r>
            <a:r>
              <a:rPr lang="en-US" baseline="-25000" dirty="0"/>
              <a:t>2015</a:t>
            </a:r>
            <a:r>
              <a:rPr lang="en-US" dirty="0"/>
              <a:t> = P</a:t>
            </a:r>
            <a:r>
              <a:rPr lang="en-US" baseline="-25000" dirty="0"/>
              <a:t>2015 </a:t>
            </a:r>
            <a:r>
              <a:rPr lang="en-US" dirty="0"/>
              <a:t>× Q</a:t>
            </a:r>
            <a:r>
              <a:rPr lang="en-US" baseline="-25000" dirty="0"/>
              <a:t>2015</a:t>
            </a:r>
          </a:p>
          <a:p>
            <a:pPr lvl="1"/>
            <a:r>
              <a:rPr lang="en-US" dirty="0"/>
              <a:t>We always calculate ‘real GDP’ over time in terms of a base year.</a:t>
            </a:r>
          </a:p>
          <a:p>
            <a:pPr lvl="1"/>
            <a:r>
              <a:rPr lang="en-US" dirty="0"/>
              <a:t>RGDP</a:t>
            </a:r>
            <a:r>
              <a:rPr lang="en-US" baseline="-25000" dirty="0"/>
              <a:t>2015</a:t>
            </a:r>
            <a:r>
              <a:rPr lang="en-US" dirty="0"/>
              <a:t> = P</a:t>
            </a:r>
            <a:r>
              <a:rPr lang="en-US" baseline="-25000" dirty="0"/>
              <a:t>2002</a:t>
            </a:r>
            <a:r>
              <a:rPr lang="en-US" dirty="0"/>
              <a:t> × Q</a:t>
            </a:r>
            <a:r>
              <a:rPr lang="en-US" baseline="-25000" dirty="0"/>
              <a:t>2015</a:t>
            </a:r>
          </a:p>
          <a:p>
            <a:r>
              <a:rPr lang="en-US" dirty="0"/>
              <a:t>Problems with the method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859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AF442D-708A-404D-AD62-B84FABA68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Measuring</a:t>
            </a:r>
            <a:r>
              <a:rPr lang="cs-CZ" b="1" dirty="0"/>
              <a:t> CPI </a:t>
            </a:r>
            <a:r>
              <a:rPr lang="cs-CZ" b="1" dirty="0" err="1"/>
              <a:t>inflation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7FE3CA-FA84-4627-9310-52B42EA41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CPI: An index based on the cost of a fixed basket of consumer goods and services.</a:t>
            </a:r>
          </a:p>
          <a:p>
            <a:pPr lvl="1"/>
            <a:r>
              <a:rPr lang="en-US" dirty="0"/>
              <a:t>Consumer goods and services, and their respective quantities (weights).</a:t>
            </a:r>
          </a:p>
          <a:p>
            <a:pPr lvl="1"/>
            <a:r>
              <a:rPr lang="en-US" dirty="0"/>
              <a:t>It is assumed that the chosen basket of goods and services is representative of the purchases made by a typical household.</a:t>
            </a:r>
          </a:p>
          <a:p>
            <a:pPr lvl="1"/>
            <a:r>
              <a:rPr lang="en-US" dirty="0"/>
              <a:t>Base year.</a:t>
            </a:r>
          </a:p>
          <a:p>
            <a:r>
              <a:rPr lang="en-US" dirty="0"/>
              <a:t>Rate of growth of the CPI index</a:t>
            </a:r>
          </a:p>
          <a:p>
            <a:pPr lvl="1"/>
            <a:r>
              <a:rPr lang="en-US" dirty="0"/>
              <a:t>The growth rate of the CPI measures the rate of inflation (if positive) or deflation (if negative).</a:t>
            </a:r>
          </a:p>
          <a:p>
            <a:r>
              <a:rPr lang="en-US" dirty="0"/>
              <a:t>Other indexes.</a:t>
            </a:r>
          </a:p>
        </p:txBody>
      </p:sp>
    </p:spTree>
    <p:extLst>
      <p:ext uri="{BB962C8B-B14F-4D97-AF65-F5344CB8AC3E}">
        <p14:creationId xmlns:p14="http://schemas.microsoft.com/office/powerpoint/2010/main" val="553175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BA4FFF-45A0-401C-BD24-68991DEB4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Measuring</a:t>
            </a:r>
            <a:r>
              <a:rPr lang="cs-CZ" b="1" dirty="0"/>
              <a:t> </a:t>
            </a:r>
            <a:r>
              <a:rPr lang="cs-CZ" b="1" dirty="0" err="1"/>
              <a:t>National</a:t>
            </a:r>
            <a:r>
              <a:rPr lang="cs-CZ" b="1" dirty="0"/>
              <a:t> </a:t>
            </a:r>
            <a:r>
              <a:rPr lang="cs-CZ" b="1" dirty="0" err="1"/>
              <a:t>Inequality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78A276-EF81-45B5-9AAD-4522AA7D3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Gini Coefficient </a:t>
            </a:r>
            <a:r>
              <a:rPr lang="en-US" dirty="0"/>
              <a:t>– measures the distribution of income in the population.</a:t>
            </a:r>
          </a:p>
          <a:p>
            <a:r>
              <a:rPr lang="en-US" dirty="0"/>
              <a:t>The </a:t>
            </a:r>
            <a:r>
              <a:rPr lang="en-US" b="1" dirty="0"/>
              <a:t>Lorenz Curve </a:t>
            </a:r>
            <a:r>
              <a:rPr lang="en-US" dirty="0"/>
              <a:t>plots the share of total income received (vertical axis) by the lowest X per cent of income earners (horizontal axis).</a:t>
            </a:r>
          </a:p>
          <a:p>
            <a:r>
              <a:rPr lang="en-US" dirty="0"/>
              <a:t>The 45-degree line shows the case of perfect equality.</a:t>
            </a:r>
          </a:p>
          <a:p>
            <a:r>
              <a:rPr lang="en-US" dirty="0"/>
              <a:t>A Gini Coefficient of zero means that income is perfectly equally distributed as the economy is lying on the Line of Equality</a:t>
            </a:r>
            <a:r>
              <a:rPr lang="cs-CZ" dirty="0"/>
              <a:t>.</a:t>
            </a:r>
            <a:endParaRPr lang="en-US" dirty="0"/>
          </a:p>
          <a:p>
            <a:r>
              <a:rPr lang="en-US" dirty="0"/>
              <a:t>Alternatively, a Gini coefficient of one means that income is perfectly unequally distributed (that is, one person has all the income).</a:t>
            </a:r>
          </a:p>
        </p:txBody>
      </p:sp>
    </p:spTree>
    <p:extLst>
      <p:ext uri="{BB962C8B-B14F-4D97-AF65-F5344CB8AC3E}">
        <p14:creationId xmlns:p14="http://schemas.microsoft.com/office/powerpoint/2010/main" val="197255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C2697D-D717-4912-950E-3BD1F839A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err="1"/>
              <a:t>The</a:t>
            </a:r>
            <a:r>
              <a:rPr lang="cs-CZ" sz="3600" b="1" dirty="0"/>
              <a:t> Lorenz </a:t>
            </a:r>
            <a:r>
              <a:rPr lang="cs-CZ" sz="3600" b="1" dirty="0" err="1"/>
              <a:t>curve</a:t>
            </a:r>
            <a:endParaRPr lang="cs-CZ" sz="3600" b="1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6E30C10-FF0B-460B-9A62-A5010B25D2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430" y="1226075"/>
            <a:ext cx="6204856" cy="51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462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1EE40F-0832-4056-A10D-C5387A247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Gini</a:t>
            </a:r>
            <a:r>
              <a:rPr lang="cs-CZ" b="1" dirty="0"/>
              <a:t> </a:t>
            </a:r>
            <a:r>
              <a:rPr lang="cs-CZ" b="1" dirty="0" err="1"/>
              <a:t>coefficient</a:t>
            </a:r>
            <a:r>
              <a:rPr lang="cs-CZ" b="1" dirty="0"/>
              <a:t> in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world</a:t>
            </a:r>
            <a:endParaRPr lang="cs-CZ" b="1" dirty="0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5D232C92-FCE0-4DAF-B825-043150B713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258" y="1298947"/>
            <a:ext cx="9464056" cy="4856244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74655FA2-D087-4D4A-802D-85986C6DDAA9}"/>
              </a:ext>
            </a:extLst>
          </p:cNvPr>
          <p:cNvSpPr txBox="1"/>
          <p:nvPr/>
        </p:nvSpPr>
        <p:spPr>
          <a:xfrm>
            <a:off x="1099457" y="6155191"/>
            <a:ext cx="5540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Source: M Tracy Hunter</a:t>
            </a:r>
          </a:p>
        </p:txBody>
      </p:sp>
    </p:spTree>
    <p:extLst>
      <p:ext uri="{BB962C8B-B14F-4D97-AF65-F5344CB8AC3E}">
        <p14:creationId xmlns:p14="http://schemas.microsoft.com/office/powerpoint/2010/main" val="1273014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5DF494-DE4E-4CB0-9D8C-6C652E944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Sectoral</a:t>
            </a:r>
            <a:r>
              <a:rPr lang="cs-CZ" b="1" dirty="0"/>
              <a:t> </a:t>
            </a:r>
            <a:r>
              <a:rPr lang="cs-CZ" b="1" dirty="0" err="1"/>
              <a:t>balances</a:t>
            </a:r>
            <a:r>
              <a:rPr lang="cs-CZ" b="1" dirty="0"/>
              <a:t> </a:t>
            </a:r>
            <a:r>
              <a:rPr lang="cs-CZ" b="1" dirty="0" err="1"/>
              <a:t>perspective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585084-AD33-4EF0-A78C-DF2EEA1ED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</a:t>
            </a:r>
            <a:r>
              <a:rPr lang="en-US" dirty="0"/>
              <a:t>he most basic macroeconomics rule is that one person’s spending is another person’s income.</a:t>
            </a:r>
            <a:endParaRPr lang="cs-CZ" dirty="0"/>
          </a:p>
          <a:p>
            <a:r>
              <a:rPr lang="en-US" dirty="0"/>
              <a:t>The sectoral balances approach helps us to understand the relations among the spending and</a:t>
            </a:r>
            <a:r>
              <a:rPr lang="cs-CZ" dirty="0"/>
              <a:t> </a:t>
            </a:r>
            <a:r>
              <a:rPr lang="en-US" dirty="0"/>
              <a:t>income balances of the households, firms, government, and foreign sectors of the economy</a:t>
            </a:r>
            <a:r>
              <a:rPr lang="cs-CZ" dirty="0"/>
              <a:t>.</a:t>
            </a:r>
          </a:p>
          <a:p>
            <a:r>
              <a:rPr lang="cs-CZ" dirty="0"/>
              <a:t>T</a:t>
            </a:r>
            <a:r>
              <a:rPr lang="en-US" dirty="0"/>
              <a:t>he sectoral balances must sum to zero</a:t>
            </a:r>
            <a:r>
              <a:rPr lang="cs-CZ" dirty="0"/>
              <a:t>.</a:t>
            </a:r>
          </a:p>
          <a:p>
            <a:r>
              <a:rPr lang="cs-CZ" b="1" dirty="0"/>
              <a:t>A </a:t>
            </a:r>
            <a:r>
              <a:rPr lang="cs-CZ" b="1" dirty="0" err="1"/>
              <a:t>flow</a:t>
            </a:r>
            <a:r>
              <a:rPr lang="cs-CZ" dirty="0"/>
              <a:t> </a:t>
            </a:r>
            <a:r>
              <a:rPr lang="en-US" dirty="0"/>
              <a:t>is measured as a certain quantity that is spent per</a:t>
            </a:r>
            <a:r>
              <a:rPr lang="cs-CZ" dirty="0"/>
              <a:t> </a:t>
            </a:r>
            <a:r>
              <a:rPr lang="en-US" dirty="0"/>
              <a:t>unit of time</a:t>
            </a:r>
            <a:r>
              <a:rPr lang="cs-CZ" dirty="0"/>
              <a:t>.</a:t>
            </a:r>
          </a:p>
          <a:p>
            <a:r>
              <a:rPr lang="cs-CZ" b="1" dirty="0"/>
              <a:t>A </a:t>
            </a:r>
            <a:r>
              <a:rPr lang="cs-CZ" b="1" dirty="0" err="1"/>
              <a:t>stock</a:t>
            </a:r>
            <a:r>
              <a:rPr lang="en-US" dirty="0"/>
              <a:t> is measured at a point in time and is the product of prior, relevant flows.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53505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E2E061-F7BA-4ECB-A5F3-349101753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The Sectoral Balances View of the National Accounts</a:t>
            </a:r>
            <a:endParaRPr lang="cs-CZ" sz="36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483BAE-CA25-43EC-95A3-FFD21D6AB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Identity – a formula that is true by definition</a:t>
            </a:r>
          </a:p>
          <a:p>
            <a:r>
              <a:rPr lang="en-US" dirty="0"/>
              <a:t>GDP ≡ C + I + G + (X – M)</a:t>
            </a:r>
          </a:p>
          <a:p>
            <a:r>
              <a:rPr lang="en-US" dirty="0"/>
              <a:t>When these components of spending are summed, they equal </a:t>
            </a:r>
            <a:r>
              <a:rPr lang="en-US" b="1" dirty="0"/>
              <a:t>aggregate demand </a:t>
            </a:r>
            <a:r>
              <a:rPr lang="en-US" dirty="0"/>
              <a:t>for goods and services in a particular period.</a:t>
            </a:r>
          </a:p>
          <a:p>
            <a:r>
              <a:rPr lang="en-US" dirty="0"/>
              <a:t>Macroeconomic policy aims at influencing the individual components of GDP.</a:t>
            </a:r>
          </a:p>
          <a:p>
            <a:r>
              <a:rPr lang="en-US" dirty="0"/>
              <a:t>Net external income flow (FNI) - we have to add this to get the total sum of financial flows between the domestic economy and the external sector.</a:t>
            </a:r>
          </a:p>
          <a:p>
            <a:r>
              <a:rPr lang="en-US" dirty="0"/>
              <a:t>GNP ≡ C + I + G + (X – M) + FNI</a:t>
            </a:r>
          </a:p>
        </p:txBody>
      </p:sp>
    </p:spTree>
    <p:extLst>
      <p:ext uri="{BB962C8B-B14F-4D97-AF65-F5344CB8AC3E}">
        <p14:creationId xmlns:p14="http://schemas.microsoft.com/office/powerpoint/2010/main" val="2104095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9A9CDE-A228-4545-B2BF-434BD984E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The Sectoral Balances View of the National Accounts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EA9355-769E-4D47-80FE-64734D2E7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(GNP – C – T) – I ≡ (G – T) + (X – M + FNI)</a:t>
            </a:r>
          </a:p>
          <a:p>
            <a:r>
              <a:rPr lang="en-US" dirty="0"/>
              <a:t>(GNP – C – T) – I - overall saving of the private domestic sector or </a:t>
            </a:r>
            <a:r>
              <a:rPr lang="en-US" b="1" dirty="0"/>
              <a:t>private domestic financial balance.</a:t>
            </a:r>
          </a:p>
          <a:p>
            <a:r>
              <a:rPr lang="en-US" dirty="0"/>
              <a:t>(G – T) </a:t>
            </a:r>
            <a:r>
              <a:rPr lang="en-US" b="1" dirty="0"/>
              <a:t>is the government financial balance.</a:t>
            </a:r>
          </a:p>
          <a:p>
            <a:r>
              <a:rPr lang="en-US" dirty="0"/>
              <a:t>(X – M + FNI) </a:t>
            </a:r>
            <a:r>
              <a:rPr lang="en-US" b="1" dirty="0"/>
              <a:t>is the external financial balance </a:t>
            </a:r>
            <a:r>
              <a:rPr lang="en-US" dirty="0"/>
              <a:t>or </a:t>
            </a:r>
            <a:r>
              <a:rPr lang="en-US" b="1" dirty="0"/>
              <a:t>Current Account Balance</a:t>
            </a:r>
            <a:r>
              <a:rPr lang="en-US" dirty="0"/>
              <a:t> (CAB)</a:t>
            </a:r>
          </a:p>
          <a:p>
            <a:r>
              <a:rPr lang="en-US" b="1" dirty="0"/>
              <a:t>The private domestic financial balance equals the sum of the government financial balance plus the current account balance.</a:t>
            </a:r>
          </a:p>
          <a:p>
            <a:r>
              <a:rPr lang="en-US" dirty="0"/>
              <a:t>It is impossible for all sectors to accumulate net financial wealth by running surpluses.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5621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45B6D2-42F9-42EA-AE7D-0E53A2F24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UK sectoral balances, 19</a:t>
            </a:r>
            <a:r>
              <a:rPr lang="cs-CZ" sz="3600" b="1" dirty="0"/>
              <a:t>97</a:t>
            </a:r>
            <a:r>
              <a:rPr lang="en-US" sz="3600" b="1" dirty="0"/>
              <a:t> to 2014</a:t>
            </a:r>
            <a:endParaRPr lang="cs-CZ" sz="3600" b="1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49BA3E5-167E-4574-A842-3C4AAFECC7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765" y="892941"/>
            <a:ext cx="9213270" cy="5809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9315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35E5A8-D275-4587-9F35-F197321AF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Important</a:t>
            </a:r>
            <a:r>
              <a:rPr lang="cs-CZ" b="1" dirty="0"/>
              <a:t> </a:t>
            </a:r>
            <a:r>
              <a:rPr lang="cs-CZ" b="1" dirty="0" err="1"/>
              <a:t>remarks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9F7D748-B387-4106-BCD0-C7C64E510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One’s financial asset is another’s financial liability.</a:t>
            </a:r>
          </a:p>
          <a:p>
            <a:r>
              <a:rPr lang="en-US" dirty="0"/>
              <a:t>Inside vs outside sector wealth.</a:t>
            </a:r>
          </a:p>
          <a:p>
            <a:r>
              <a:rPr lang="en-US" dirty="0"/>
              <a:t>Real assets</a:t>
            </a:r>
          </a:p>
          <a:p>
            <a:r>
              <a:rPr lang="en-US" dirty="0"/>
              <a:t>Examples of economic behavior (theory, causal relationships)</a:t>
            </a:r>
          </a:p>
          <a:p>
            <a:pPr lvl="1"/>
            <a:r>
              <a:rPr lang="en-US" dirty="0"/>
              <a:t>The response of consumption to a change in income is called the </a:t>
            </a:r>
            <a:r>
              <a:rPr lang="en-US" b="1" dirty="0"/>
              <a:t>Marginal Propensity to Consume </a:t>
            </a:r>
            <a:r>
              <a:rPr lang="en-US" dirty="0"/>
              <a:t>(MPC). It is normal</a:t>
            </a:r>
            <a:r>
              <a:rPr lang="cs-CZ" dirty="0"/>
              <a:t>l</a:t>
            </a:r>
            <a:r>
              <a:rPr lang="en-US" dirty="0"/>
              <a:t>y </a:t>
            </a:r>
            <a:r>
              <a:rPr lang="en-US" dirty="0" err="1"/>
              <a:t>hypothesised</a:t>
            </a:r>
            <a:r>
              <a:rPr lang="en-US" dirty="0"/>
              <a:t> that the MPC will be less than one, so that the residual of disposable income not consumed will be positive. That constitutes saving.</a:t>
            </a:r>
          </a:p>
          <a:p>
            <a:pPr lvl="1"/>
            <a:r>
              <a:rPr lang="en-US" dirty="0"/>
              <a:t>Automatic stabilizers – net government expenditure higher when national income is lower and vice versa.</a:t>
            </a:r>
          </a:p>
          <a:p>
            <a:pPr lvl="1"/>
            <a:r>
              <a:rPr lang="en-US" dirty="0"/>
              <a:t>Lower interest rates should lead to higher investment which should in turn increase output.</a:t>
            </a:r>
          </a:p>
          <a:p>
            <a:pPr lvl="1"/>
            <a:r>
              <a:rPr lang="en-US" dirty="0"/>
              <a:t>We will talk more about these in the next lecture.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3925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28E17B-AD4A-46C8-9675-0825687E6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Definition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E08C08-1C2F-453B-B6BB-716ACC32E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Macroeconomics – a study of the aggregate outcomes of human economic behavior.</a:t>
            </a:r>
          </a:p>
          <a:p>
            <a:r>
              <a:rPr lang="en-US" dirty="0"/>
              <a:t>Issues of macroeconomics – employment, output, inflation, international context.</a:t>
            </a:r>
          </a:p>
          <a:p>
            <a:r>
              <a:rPr lang="en-US" dirty="0"/>
              <a:t>Goal of macroeconomics – using the available economic resources (including labor) to its full potential.</a:t>
            </a:r>
          </a:p>
          <a:p>
            <a:r>
              <a:rPr lang="en-US" dirty="0"/>
              <a:t>Challenge of macroeconomics</a:t>
            </a:r>
          </a:p>
          <a:p>
            <a:pPr lvl="1"/>
            <a:r>
              <a:rPr lang="en-US" dirty="0"/>
              <a:t>How to maintain full employment but at the same time achieve price stability.</a:t>
            </a:r>
          </a:p>
          <a:p>
            <a:pPr lvl="1"/>
            <a:r>
              <a:rPr lang="en-US" dirty="0"/>
              <a:t>How to encourage economic growth?</a:t>
            </a:r>
          </a:p>
        </p:txBody>
      </p:sp>
    </p:spTree>
    <p:extLst>
      <p:ext uri="{BB962C8B-B14F-4D97-AF65-F5344CB8AC3E}">
        <p14:creationId xmlns:p14="http://schemas.microsoft.com/office/powerpoint/2010/main" val="2674621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E96F41-91DE-47F2-BD4B-BAB8707CA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MMT </a:t>
            </a:r>
            <a:r>
              <a:rPr lang="cs-CZ" b="1" dirty="0" err="1"/>
              <a:t>approach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05FFED-897D-4C27-A0DD-78A35A123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Places monetary arrangements at the center of the analysis.</a:t>
            </a:r>
          </a:p>
          <a:p>
            <a:r>
              <a:rPr lang="en-US" dirty="0"/>
              <a:t>Currency regimes and their consequences for the government economic policy</a:t>
            </a:r>
          </a:p>
          <a:p>
            <a:pPr lvl="1"/>
            <a:r>
              <a:rPr lang="en-US" dirty="0"/>
              <a:t>Fixed (currency board, gold standard) vs floating exchange rates</a:t>
            </a:r>
          </a:p>
          <a:p>
            <a:r>
              <a:rPr lang="en-US" b="1" dirty="0"/>
              <a:t>At the aggregate level, total spending equals total income and total output.</a:t>
            </a:r>
          </a:p>
          <a:p>
            <a:r>
              <a:rPr lang="en-US" b="1" dirty="0"/>
              <a:t>The sectoral balance approach</a:t>
            </a:r>
          </a:p>
          <a:p>
            <a:pPr lvl="1"/>
            <a:r>
              <a:rPr lang="en-US" dirty="0"/>
              <a:t> Analyzes the behavior and interactions of the main economic sectors</a:t>
            </a:r>
            <a:r>
              <a:rPr lang="cs-CZ" dirty="0"/>
              <a:t>.</a:t>
            </a:r>
            <a:endParaRPr lang="en-US" dirty="0"/>
          </a:p>
          <a:p>
            <a:pPr lvl="1"/>
            <a:r>
              <a:rPr lang="en-US" dirty="0"/>
              <a:t> A deficit in one sector must be offset by surpluses in the others</a:t>
            </a:r>
            <a:r>
              <a:rPr lang="cs-CZ" dirty="0"/>
              <a:t>.</a:t>
            </a:r>
            <a:endParaRPr lang="en-US" dirty="0"/>
          </a:p>
          <a:p>
            <a:pPr lvl="1"/>
            <a:r>
              <a:rPr lang="en-US" dirty="0"/>
              <a:t>The sum of the sectoral balances nets to zero</a:t>
            </a:r>
            <a:r>
              <a:rPr lang="cs-CZ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887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B44321-85D7-40B4-8B28-ADF45B839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MMT </a:t>
            </a:r>
            <a:r>
              <a:rPr lang="cs-CZ" b="1" dirty="0" err="1"/>
              <a:t>approach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9554C1-CD35-46FA-BEDA-060CCF249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role of the government</a:t>
            </a:r>
          </a:p>
          <a:p>
            <a:r>
              <a:rPr lang="en-US" dirty="0"/>
              <a:t>Fiscal balance</a:t>
            </a:r>
          </a:p>
          <a:p>
            <a:pPr lvl="1"/>
            <a:r>
              <a:rPr lang="en-US" dirty="0"/>
              <a:t>fiscal deficit occurs when its spending exceeds its taxation revenue</a:t>
            </a:r>
          </a:p>
          <a:p>
            <a:pPr lvl="1"/>
            <a:r>
              <a:rPr lang="en-US" dirty="0"/>
              <a:t>fiscal surplus occurs when government spending is less than its taxation revenue</a:t>
            </a:r>
          </a:p>
          <a:p>
            <a:r>
              <a:rPr lang="en-US" dirty="0"/>
              <a:t>Fallacy of composition </a:t>
            </a:r>
          </a:p>
          <a:p>
            <a:pPr lvl="1"/>
            <a:r>
              <a:rPr lang="en-US" dirty="0"/>
              <a:t>Errors in logic that arise when we infer that something, which is true at the individual level, is also true at the aggregate level.</a:t>
            </a:r>
          </a:p>
          <a:p>
            <a:pPr lvl="1"/>
            <a:r>
              <a:rPr lang="en-US" dirty="0"/>
              <a:t>Government vs household financial constrains.</a:t>
            </a:r>
          </a:p>
          <a:p>
            <a:pPr lvl="1"/>
            <a:r>
              <a:rPr lang="en-US" dirty="0"/>
              <a:t>Outcomes of government vs household increase in saving on the economy.</a:t>
            </a:r>
          </a:p>
        </p:txBody>
      </p:sp>
    </p:spTree>
    <p:extLst>
      <p:ext uri="{BB962C8B-B14F-4D97-AF65-F5344CB8AC3E}">
        <p14:creationId xmlns:p14="http://schemas.microsoft.com/office/powerpoint/2010/main" val="2762825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9C1016-98E0-4E66-AB7E-65AB9A05D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Tools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macroeconomic</a:t>
            </a:r>
            <a:r>
              <a:rPr lang="cs-CZ" b="1" dirty="0"/>
              <a:t> </a:t>
            </a:r>
            <a:r>
              <a:rPr lang="cs-CZ" b="1" dirty="0" err="1"/>
              <a:t>policy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DCDEC9-4816-4247-B166-65B769102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Fiscal policy</a:t>
            </a:r>
          </a:p>
          <a:p>
            <a:pPr lvl="1"/>
            <a:r>
              <a:rPr lang="en-US" dirty="0"/>
              <a:t>is represented by the spending and taxation choices made by the government. </a:t>
            </a:r>
          </a:p>
          <a:p>
            <a:pPr lvl="1"/>
            <a:r>
              <a:rPr lang="en-US" dirty="0"/>
              <a:t>is one of the major means by which the government seeks to influence overall spending in the economy and achieve its aims.</a:t>
            </a:r>
          </a:p>
          <a:p>
            <a:r>
              <a:rPr lang="en-US" b="1" dirty="0"/>
              <a:t>Monetary policy</a:t>
            </a:r>
          </a:p>
          <a:p>
            <a:pPr lvl="1"/>
            <a:r>
              <a:rPr lang="en-US" dirty="0"/>
              <a:t>usually the responsibility of the Central Bank</a:t>
            </a:r>
          </a:p>
          <a:p>
            <a:pPr lvl="1"/>
            <a:r>
              <a:rPr lang="en-US" dirty="0"/>
              <a:t>setting of a short-term policy target interest rate</a:t>
            </a:r>
          </a:p>
          <a:p>
            <a:pPr lvl="1"/>
            <a:r>
              <a:rPr lang="en-US" dirty="0"/>
              <a:t>operating the interbank clearing mechanism acting as lender of last resort (to stop bank runs)</a:t>
            </a:r>
          </a:p>
          <a:p>
            <a:pPr lvl="1"/>
            <a:r>
              <a:rPr lang="en-US" dirty="0"/>
              <a:t>regulating and supervising the banks.</a:t>
            </a:r>
            <a:endParaRPr lang="cs-CZ" dirty="0"/>
          </a:p>
          <a:p>
            <a:r>
              <a:rPr lang="cs-CZ" b="1" dirty="0" err="1"/>
              <a:t>Consolidated</a:t>
            </a:r>
            <a:r>
              <a:rPr lang="cs-CZ" b="1" dirty="0"/>
              <a:t> </a:t>
            </a:r>
            <a:r>
              <a:rPr lang="cs-CZ" b="1" dirty="0" err="1"/>
              <a:t>government</a:t>
            </a:r>
            <a:r>
              <a:rPr lang="cs-CZ" b="1" dirty="0"/>
              <a:t> </a:t>
            </a:r>
            <a:r>
              <a:rPr lang="cs-CZ" b="1" dirty="0" err="1"/>
              <a:t>sector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77515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61578E-E2B9-4177-B76D-F15381217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National</a:t>
            </a:r>
            <a:r>
              <a:rPr lang="cs-CZ" b="1" dirty="0"/>
              <a:t> </a:t>
            </a:r>
            <a:r>
              <a:rPr lang="cs-CZ" b="1" dirty="0" err="1"/>
              <a:t>accounts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EAADBA-F0E9-4D6F-BBEC-1D26E16E8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Gross Domestic Product (GDP) - the measure of all currently produced final goods and services evaluated at market prices.</a:t>
            </a:r>
          </a:p>
          <a:p>
            <a:r>
              <a:rPr lang="en-US" dirty="0"/>
              <a:t>Limits of GDP</a:t>
            </a:r>
          </a:p>
          <a:p>
            <a:pPr lvl="1"/>
            <a:r>
              <a:rPr lang="en-US" dirty="0"/>
              <a:t>Unpaid work (housework, raising children, small farmers etc.), black market</a:t>
            </a:r>
          </a:p>
          <a:p>
            <a:pPr lvl="1"/>
            <a:r>
              <a:rPr lang="en-US" dirty="0"/>
              <a:t>GDP and economic well-being</a:t>
            </a:r>
          </a:p>
          <a:p>
            <a:pPr lvl="1"/>
            <a:r>
              <a:rPr lang="en-US" dirty="0"/>
              <a:t>Inequality</a:t>
            </a:r>
          </a:p>
          <a:p>
            <a:r>
              <a:rPr lang="en-US" dirty="0"/>
              <a:t>Alternatives to GDP -&gt; HDI</a:t>
            </a:r>
          </a:p>
          <a:p>
            <a:r>
              <a:rPr lang="en-US" dirty="0"/>
              <a:t>Country comparisons </a:t>
            </a:r>
          </a:p>
          <a:p>
            <a:pPr lvl="1"/>
            <a:r>
              <a:rPr lang="en-US" dirty="0"/>
              <a:t>GDP per capita × total GDP</a:t>
            </a:r>
          </a:p>
          <a:p>
            <a:pPr lvl="1"/>
            <a:r>
              <a:rPr lang="en-US" dirty="0"/>
              <a:t>Purchasing power parity (PPP) × nominal (at market exchange rate)</a:t>
            </a:r>
          </a:p>
        </p:txBody>
      </p:sp>
    </p:spTree>
    <p:extLst>
      <p:ext uri="{BB962C8B-B14F-4D97-AF65-F5344CB8AC3E}">
        <p14:creationId xmlns:p14="http://schemas.microsoft.com/office/powerpoint/2010/main" val="1902817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478A33-633A-482E-BDF0-E7DA97CFD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Components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GDP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A9DBF4-F738-4C9D-BEFA-714EEB767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Consumption (C)</a:t>
            </a:r>
          </a:p>
          <a:p>
            <a:pPr lvl="1"/>
            <a:r>
              <a:rPr lang="en-US" dirty="0"/>
              <a:t>Domestic consumption by households of goods and services.</a:t>
            </a:r>
          </a:p>
          <a:p>
            <a:r>
              <a:rPr lang="en-US" dirty="0"/>
              <a:t>Investment (I)</a:t>
            </a:r>
          </a:p>
          <a:p>
            <a:pPr lvl="1"/>
            <a:r>
              <a:rPr lang="en-US" dirty="0"/>
              <a:t>Capital investment by firms, inventory investment by firms, and real estate investment by households.</a:t>
            </a:r>
          </a:p>
          <a:p>
            <a:pPr lvl="1"/>
            <a:r>
              <a:rPr lang="en-US" dirty="0"/>
              <a:t>Investment expenditure increases the productive capacity of the economy and expands what we think of as potential GDP.</a:t>
            </a:r>
          </a:p>
          <a:p>
            <a:r>
              <a:rPr lang="en-US" dirty="0"/>
              <a:t>Government spending (G)</a:t>
            </a:r>
          </a:p>
          <a:p>
            <a:pPr lvl="1"/>
            <a:r>
              <a:rPr lang="en-US" dirty="0"/>
              <a:t>Government purchases of final goods and services (government transfer payments are not included).</a:t>
            </a:r>
          </a:p>
          <a:p>
            <a:r>
              <a:rPr lang="en-US" dirty="0"/>
              <a:t>Net Exports (NX or X</a:t>
            </a:r>
            <a:r>
              <a:rPr lang="cs-CZ" dirty="0"/>
              <a:t> </a:t>
            </a:r>
            <a:r>
              <a:rPr lang="en-US" dirty="0"/>
              <a:t>-</a:t>
            </a:r>
            <a:r>
              <a:rPr lang="cs-CZ" dirty="0"/>
              <a:t> </a:t>
            </a:r>
            <a:r>
              <a:rPr lang="en-US" dirty="0"/>
              <a:t>M)</a:t>
            </a:r>
          </a:p>
          <a:p>
            <a:pPr lvl="1"/>
            <a:r>
              <a:rPr lang="en-US" dirty="0"/>
              <a:t>Exports (X) are goods and services sold abroad; imports (M) are goods and services produced abroad for</a:t>
            </a:r>
            <a:r>
              <a:rPr lang="cs-CZ" dirty="0"/>
              <a:t> </a:t>
            </a:r>
            <a:r>
              <a:rPr lang="en-US" dirty="0"/>
              <a:t>domestic use.</a:t>
            </a:r>
          </a:p>
        </p:txBody>
      </p:sp>
    </p:spTree>
    <p:extLst>
      <p:ext uri="{BB962C8B-B14F-4D97-AF65-F5344CB8AC3E}">
        <p14:creationId xmlns:p14="http://schemas.microsoft.com/office/powerpoint/2010/main" val="2329881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C52C0F-58D1-4350-93B6-7DF07FB02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Ways</a:t>
            </a:r>
            <a:r>
              <a:rPr lang="cs-CZ" b="1" dirty="0"/>
              <a:t> to </a:t>
            </a:r>
            <a:r>
              <a:rPr lang="cs-CZ" b="1" dirty="0" err="1"/>
              <a:t>measure</a:t>
            </a:r>
            <a:r>
              <a:rPr lang="cs-CZ" b="1" dirty="0"/>
              <a:t> GDP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23C86B5-736B-4117-805B-F0C7DA87B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Expenditure approach</a:t>
            </a:r>
          </a:p>
          <a:p>
            <a:pPr lvl="1"/>
            <a:r>
              <a:rPr lang="en-US" dirty="0"/>
              <a:t>the sum of final expenditures on goods and services measured in current market prices.</a:t>
            </a:r>
          </a:p>
          <a:p>
            <a:pPr lvl="1"/>
            <a:r>
              <a:rPr lang="en-US" dirty="0"/>
              <a:t>Y = C + I + G + (X − M)</a:t>
            </a:r>
          </a:p>
          <a:p>
            <a:r>
              <a:rPr lang="en-US" dirty="0"/>
              <a:t>Production approach</a:t>
            </a:r>
          </a:p>
          <a:p>
            <a:pPr lvl="1"/>
            <a:r>
              <a:rPr lang="en-US" dirty="0"/>
              <a:t>This approach measures gross value added.</a:t>
            </a:r>
          </a:p>
          <a:p>
            <a:pPr lvl="1"/>
            <a:r>
              <a:rPr lang="en-US" dirty="0"/>
              <a:t>Value added in the production = gross value of output – value of intermediate consumption, which has been summed over all stages of production.</a:t>
            </a:r>
          </a:p>
          <a:p>
            <a:r>
              <a:rPr lang="en-US" dirty="0"/>
              <a:t>Income approach</a:t>
            </a:r>
          </a:p>
          <a:p>
            <a:pPr lvl="1"/>
            <a:r>
              <a:rPr lang="en-US" dirty="0"/>
              <a:t>Sum of primary incomes distributed by resident producers of goods and services.</a:t>
            </a:r>
          </a:p>
          <a:p>
            <a:pPr lvl="1"/>
            <a:r>
              <a:rPr lang="en-US" dirty="0"/>
              <a:t>This method adds together the producers’ incomes that firms pay in exchange for their services, namely wages for labor, interest for capital, rent for land and profit for capitalists.</a:t>
            </a:r>
          </a:p>
        </p:txBody>
      </p:sp>
    </p:spTree>
    <p:extLst>
      <p:ext uri="{BB962C8B-B14F-4D97-AF65-F5344CB8AC3E}">
        <p14:creationId xmlns:p14="http://schemas.microsoft.com/office/powerpoint/2010/main" val="1629327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9B5C25-167B-4318-801C-6EF4056AD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GDP versus GNP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4B323A-DC65-4496-BBEB-A7AA5F44F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GDP</a:t>
            </a:r>
            <a:r>
              <a:rPr lang="en-US" dirty="0"/>
              <a:t> is the total value of goods and services produced within a nation regardless of the ownership of the firm producing them.</a:t>
            </a:r>
          </a:p>
          <a:p>
            <a:r>
              <a:rPr lang="en-US" b="1" dirty="0"/>
              <a:t>GNP (Gross National </a:t>
            </a:r>
            <a:r>
              <a:rPr lang="cs-CZ" b="1" dirty="0" err="1"/>
              <a:t>Product</a:t>
            </a:r>
            <a:r>
              <a:rPr lang="en-US" b="1" dirty="0"/>
              <a:t>)</a:t>
            </a:r>
            <a:r>
              <a:rPr lang="en-US" dirty="0"/>
              <a:t> is the total value of goods and services produced by residents of the nation regardless of the location of the production</a:t>
            </a:r>
          </a:p>
          <a:p>
            <a:r>
              <a:rPr lang="en-US" dirty="0"/>
              <a:t>Measuring G</a:t>
            </a:r>
            <a:r>
              <a:rPr lang="cs-CZ" dirty="0" err="1"/>
              <a:t>ross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Income</a:t>
            </a:r>
            <a:r>
              <a:rPr lang="cs-CZ" dirty="0"/>
              <a:t> (GNI)</a:t>
            </a:r>
            <a:endParaRPr lang="en-US" dirty="0"/>
          </a:p>
          <a:p>
            <a:pPr lvl="1"/>
            <a:r>
              <a:rPr lang="en-US" dirty="0"/>
              <a:t>the perspective of what can be done with income (Y): an individual can consume (C) it, pay taxes (T), or save it (S)</a:t>
            </a:r>
          </a:p>
          <a:p>
            <a:pPr lvl="1"/>
            <a:r>
              <a:rPr lang="en-US" dirty="0"/>
              <a:t>Y = C + S + T = GDP = C + I + G + NX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6919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1518</Words>
  <Application>Microsoft Office PowerPoint</Application>
  <PresentationFormat>Širokoúhlá obrazovka</PresentationFormat>
  <Paragraphs>134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Introduction to macroeconomics</vt:lpstr>
      <vt:lpstr>Definition</vt:lpstr>
      <vt:lpstr>MMT approach</vt:lpstr>
      <vt:lpstr>MMT approach</vt:lpstr>
      <vt:lpstr>Tools of macroeconomic policy</vt:lpstr>
      <vt:lpstr>National accounts</vt:lpstr>
      <vt:lpstr>Components of GDP</vt:lpstr>
      <vt:lpstr>Ways to measure GDP</vt:lpstr>
      <vt:lpstr>GDP versus GNP</vt:lpstr>
      <vt:lpstr>GDP Growth and The Price Deflator</vt:lpstr>
      <vt:lpstr>Measuring CPI inflation</vt:lpstr>
      <vt:lpstr>Measuring National Inequality</vt:lpstr>
      <vt:lpstr>The Lorenz curve</vt:lpstr>
      <vt:lpstr>Gini coefficient in the world</vt:lpstr>
      <vt:lpstr>Sectoral balances perspective</vt:lpstr>
      <vt:lpstr>The Sectoral Balances View of the National Accounts</vt:lpstr>
      <vt:lpstr>The Sectoral Balances View of the National Accounts</vt:lpstr>
      <vt:lpstr>UK sectoral balances, 1997 to 2014</vt:lpstr>
      <vt:lpstr>Important remarks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macroeconomics</dc:title>
  <dc:creator>Vladan Hodulák</dc:creator>
  <cp:lastModifiedBy>vladan hodulak</cp:lastModifiedBy>
  <cp:revision>45</cp:revision>
  <dcterms:created xsi:type="dcterms:W3CDTF">2017-11-09T08:10:36Z</dcterms:created>
  <dcterms:modified xsi:type="dcterms:W3CDTF">2018-10-25T13:26:51Z</dcterms:modified>
</cp:coreProperties>
</file>