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1" r:id="rId9"/>
    <p:sldId id="266" r:id="rId10"/>
    <p:sldId id="269" r:id="rId11"/>
    <p:sldId id="270" r:id="rId12"/>
    <p:sldId id="267" r:id="rId13"/>
    <p:sldId id="268" r:id="rId14"/>
    <p:sldId id="271" r:id="rId15"/>
    <p:sldId id="273" r:id="rId16"/>
    <p:sldId id="272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7409F-B42D-4D88-99E1-B4A9526B0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85A5BD-9F25-4E52-A989-3983E91F3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D26CC5-907D-47D0-9E1E-1BD34A47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C2BA39-B0C6-410A-AC23-CAA3B39EA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079EFE-3651-4CB2-B51B-DC27372A8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7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43A32-B755-4EF9-BF91-061CFD10A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BD0727-0797-4B8C-A361-DA139C4A7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A1472F-EE6A-4CEE-8AD4-BB858C35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B7DDB1-03A1-49BE-A35A-28DC23EC2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387A23-DE40-49FB-8951-75AFC790D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2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A4FFFC-A5AF-41D1-A55B-EE54C27DD3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FC2210-04DA-4DBD-A62E-6AB3CA9E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386A8-2FAF-4251-90BD-81F84AD1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C0831A-08E2-419D-99F1-B12BB4D3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72971F-47E3-4C6F-9B61-AD49073C7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5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49404-8587-4B2D-8B42-1D352C0FB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7CEC8B-91FC-4BAD-BAA5-AFC9CE869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CE7396-7115-4DDD-A6DD-A584E2F8E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EE74C6-68EA-4D21-AAA8-23B90564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9EAA57-E74A-4E8A-9ED0-C43FD238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61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A7641-7F3D-4C4F-B703-C3965E9FB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B8988C-C1F5-4C78-846B-D5B2B8B28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16C8E9-2443-489E-9209-E5C80532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F29D46-F538-4F90-8B78-988D345C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D67BD5-9136-4227-84B4-46525F6E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62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9D4F4-9F67-4A3C-B742-457002B96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C8D4FF-DDDE-41F7-B8F5-300B09713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987498-C9D9-4C1C-BEDE-35F01877E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5288DD-97E4-46BF-B76B-F2D01852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8621A5-9E35-44BB-88A0-C580D78F6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2EF8B7-5755-4BE5-B6C2-884C9AF0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51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AB6E6-0062-4182-87B5-44B7CEB69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CB7C20-27FF-47BC-A6B4-D74C121A2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556F19E-824E-4D3C-8D73-49DBD684F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0C3613-E0FC-4098-AEFA-BA5A986DE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A1D0257-0042-46AF-B5BA-1B0F229D1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B77700-758A-43DC-BB49-4882A457A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06924D-EB67-4E59-B09D-DF71EB197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77F1B8-6B62-4142-8AF7-E6A4F898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28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39AE87-69B9-4118-966F-71B8C507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052419-A95A-40B3-86B3-1692BC6E3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9C65B8-1595-4C7E-A154-BB436C6B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993A07-3DFE-4323-B8E2-94369B25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63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A5EE18-045C-4788-AE8F-61728A9A7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E347D8-30CC-4BDB-BBCF-FC703D331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D26D50-A2D5-47E3-8C7F-49140E3C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3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D4F3A-0B66-47A8-8B59-8091AC46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4D783E-D12C-4548-A4A0-088FE41CB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5F756B-9173-465D-A105-0EE0AFC5C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9F4B8B-11BF-4B33-9B7C-4ED66863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B7B748-2740-435C-BADD-1F518DCC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51322C-EBF4-46D2-9870-07E35FC4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70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64680-B642-4C49-A2AF-4C9F278F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934103-011A-40F8-B331-ECB505B74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3F074E2-6A71-4C31-BE7C-62A175551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56B9F1-7771-4AA9-BAEF-5729F236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1E67E5-369B-438D-BDF7-9C6931896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63A0B4-DE5E-4774-9F69-95BD8AE0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98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2A0B46-89BA-4735-86E7-E640FDCA7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0122BC7-C816-4325-B569-D17717DA8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7479F9-2C2A-4C86-A54C-5B9127CDF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C89B-C99A-46EA-B0D0-4C0D1D1A95AC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2D1F93-77ED-470F-9E38-9B47D4D63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D6E25A-7D74-4700-90B4-7D45D9B858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9010F-EC49-4EF1-947D-B3BA66AE9F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79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766A5-3336-4CF4-B9DB-E95A6B342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Introduction to microeconomics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AD6627-33AE-470B-8C0D-CDF1D4AA6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6762"/>
          </a:xfrm>
        </p:spPr>
        <p:txBody>
          <a:bodyPr>
            <a:normAutofit/>
          </a:bodyPr>
          <a:lstStyle/>
          <a:p>
            <a:r>
              <a:rPr lang="en-US" sz="3200" dirty="0"/>
              <a:t>Vladan Hodulak</a:t>
            </a:r>
          </a:p>
          <a:p>
            <a:endParaRPr lang="en-US" dirty="0"/>
          </a:p>
          <a:p>
            <a:r>
              <a:rPr lang="en-US" sz="1700" dirty="0"/>
              <a:t>This </a:t>
            </a:r>
            <a:r>
              <a:rPr lang="en-US" sz="1700" dirty="0" err="1"/>
              <a:t>powerpoint</a:t>
            </a:r>
            <a:r>
              <a:rPr lang="en-US" sz="1700" dirty="0"/>
              <a:t> serves as a study material for the students of the course Introduction to economics (MEB435) at FSS MU in Fall 201</a:t>
            </a:r>
            <a:r>
              <a:rPr lang="cs-CZ" sz="1700" dirty="0"/>
              <a:t>8</a:t>
            </a:r>
            <a:r>
              <a:rPr lang="en-US" sz="1700" dirty="0"/>
              <a:t>. Using this presentation for other purposes without consent of the author is prohibited.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68EB3-21FB-4DD1-9BE8-5E17FEEC3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coordination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6B6F9-1AAB-458D-B05A-5680A2210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Markets are only one of many ways people can coordinate</a:t>
            </a:r>
          </a:p>
          <a:p>
            <a:r>
              <a:rPr lang="en-US" dirty="0"/>
              <a:t>Various way of economic coordination in history</a:t>
            </a:r>
          </a:p>
          <a:p>
            <a:r>
              <a:rPr lang="en-US" dirty="0"/>
              <a:t>Types of coordination</a:t>
            </a:r>
          </a:p>
          <a:p>
            <a:pPr lvl="1"/>
            <a:r>
              <a:rPr lang="en-US" b="1" dirty="0"/>
              <a:t>Coordination by rules </a:t>
            </a:r>
            <a:r>
              <a:rPr lang="en-US" dirty="0"/>
              <a:t>– interactions are governed by general principles of behavior</a:t>
            </a:r>
          </a:p>
          <a:p>
            <a:pPr lvl="1"/>
            <a:r>
              <a:rPr lang="en-US" b="1" dirty="0"/>
              <a:t>Coordination by command </a:t>
            </a:r>
            <a:r>
              <a:rPr lang="en-US" dirty="0"/>
              <a:t>– interactions are governed by rules specifying precise behavior</a:t>
            </a:r>
          </a:p>
          <a:p>
            <a:r>
              <a:rPr lang="en-US" dirty="0"/>
              <a:t>The importance of </a:t>
            </a:r>
            <a:r>
              <a:rPr lang="en-US" b="1" dirty="0"/>
              <a:t>information</a:t>
            </a:r>
            <a:r>
              <a:rPr lang="en-US" dirty="0"/>
              <a:t> and </a:t>
            </a:r>
            <a:r>
              <a:rPr lang="en-US" b="1" dirty="0"/>
              <a:t>motivation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9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C3BD0-0E04-4FA5-A585-6DF96DAD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Invisible</a:t>
            </a:r>
            <a:r>
              <a:rPr lang="cs-CZ" b="1" dirty="0"/>
              <a:t> hand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1C7A37-0194-400B-9F69-EC9A32A0F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Invisible hand is a coordination by these specific rules</a:t>
            </a:r>
          </a:p>
          <a:p>
            <a:pPr lvl="1"/>
            <a:r>
              <a:rPr lang="en-US" b="1" dirty="0"/>
              <a:t>Market competition</a:t>
            </a:r>
          </a:p>
          <a:p>
            <a:pPr lvl="1"/>
            <a:r>
              <a:rPr lang="en-US" b="1" dirty="0"/>
              <a:t>Private property</a:t>
            </a:r>
          </a:p>
          <a:p>
            <a:r>
              <a:rPr lang="en-US" dirty="0"/>
              <a:t>Markets transmit economically important information and they provide the motivation to act on the information</a:t>
            </a:r>
          </a:p>
          <a:p>
            <a:r>
              <a:rPr lang="en-US" dirty="0"/>
              <a:t>Information - the price (rather than quantity) of a good measures its scarcity</a:t>
            </a:r>
          </a:p>
          <a:p>
            <a:r>
              <a:rPr lang="en-US" dirty="0"/>
              <a:t>Motivation</a:t>
            </a:r>
          </a:p>
          <a:p>
            <a:pPr lvl="1"/>
            <a:r>
              <a:rPr lang="en-US" dirty="0"/>
              <a:t>Motivation for the consumers</a:t>
            </a:r>
          </a:p>
          <a:p>
            <a:pPr lvl="1"/>
            <a:r>
              <a:rPr lang="en-US" dirty="0"/>
              <a:t>Motivation for the producers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330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76754-94BC-4882-BB73-15AB734E1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0904"/>
          </a:xfrm>
        </p:spPr>
        <p:txBody>
          <a:bodyPr/>
          <a:lstStyle/>
          <a:p>
            <a:pPr algn="ctr"/>
            <a:r>
              <a:rPr lang="cs-CZ" b="1" dirty="0" err="1"/>
              <a:t>Efficiency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market</a:t>
            </a:r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D82EFC7E-54E3-4E81-9F2C-15FFC1CAA8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630" y="1181317"/>
            <a:ext cx="9394370" cy="5163793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CCF290C-2C56-4939-9680-09355F4E0120}"/>
              </a:ext>
            </a:extLst>
          </p:cNvPr>
          <p:cNvSpPr txBox="1"/>
          <p:nvPr/>
        </p:nvSpPr>
        <p:spPr>
          <a:xfrm>
            <a:off x="2677886" y="6156220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86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E06F0-3E07-4D39-80BC-EED89E9D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Market </a:t>
            </a:r>
            <a:r>
              <a:rPr lang="cs-CZ" b="1" dirty="0" err="1"/>
              <a:t>interventions</a:t>
            </a:r>
            <a:endParaRPr lang="cs-CZ" b="1" dirty="0"/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E0FB37E9-DB80-4F37-B368-3A2BED788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379" y="1338943"/>
            <a:ext cx="9721242" cy="4994178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D961B75-2B97-4418-8AF8-6043B96CE28E}"/>
              </a:ext>
            </a:extLst>
          </p:cNvPr>
          <p:cNvSpPr txBox="1"/>
          <p:nvPr/>
        </p:nvSpPr>
        <p:spPr>
          <a:xfrm>
            <a:off x="2677886" y="6156220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701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AC86B-056F-49B7-8979-BFC434877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Coordination</a:t>
            </a:r>
            <a:r>
              <a:rPr lang="cs-CZ" b="1" dirty="0"/>
              <a:t>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01F474-014B-4DDE-AB24-C76AF0CE2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Coordination failure</a:t>
            </a:r>
            <a:r>
              <a:rPr lang="en-US" dirty="0"/>
              <a:t> – when the pursuit of self-interest does not produce desirable outcomes, even when accompanied by rules</a:t>
            </a:r>
          </a:p>
          <a:p>
            <a:r>
              <a:rPr lang="en-US" dirty="0"/>
              <a:t>Under </a:t>
            </a:r>
            <a:r>
              <a:rPr lang="en-US" b="1" dirty="0"/>
              <a:t>certain conditions </a:t>
            </a:r>
            <a:r>
              <a:rPr lang="en-US" dirty="0"/>
              <a:t>competition based on self interest but coordinated by markets will bring about a desirable allocation of economic resources</a:t>
            </a:r>
          </a:p>
          <a:p>
            <a:r>
              <a:rPr lang="en-US" dirty="0"/>
              <a:t>Under </a:t>
            </a:r>
            <a:r>
              <a:rPr lang="en-US" b="1" dirty="0"/>
              <a:t>other conditions </a:t>
            </a:r>
            <a:r>
              <a:rPr lang="en-US" dirty="0"/>
              <a:t>lack of cooperation results in coordination failure</a:t>
            </a:r>
          </a:p>
          <a:p>
            <a:r>
              <a:rPr lang="en-US" b="1" dirty="0"/>
              <a:t>Prisoners dilemma</a:t>
            </a:r>
          </a:p>
          <a:p>
            <a:pPr lvl="1"/>
            <a:r>
              <a:rPr lang="en-US" dirty="0"/>
              <a:t>Self interested behavior leads to suboptimal overall outcome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1323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F3A10-0D47-416F-9FA8-4DF48ED9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Prisoner</a:t>
            </a:r>
            <a:r>
              <a:rPr lang="en-US" b="1" dirty="0"/>
              <a:t>’s </a:t>
            </a:r>
            <a:r>
              <a:rPr lang="cs-CZ" b="1" dirty="0" err="1"/>
              <a:t>Dilemma</a:t>
            </a:r>
            <a:endParaRPr lang="cs-CZ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32C93D5-13E7-47E7-88E6-908BECD22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977844"/>
              </p:ext>
            </p:extLst>
          </p:nvPr>
        </p:nvGraphicFramePr>
        <p:xfrm>
          <a:off x="620486" y="2198918"/>
          <a:ext cx="5050972" cy="2884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89706063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115303049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406200879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159679516"/>
                    </a:ext>
                  </a:extLst>
                </a:gridCol>
              </a:tblGrid>
              <a:tr h="7162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Original game 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Prisoner B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726063"/>
                  </a:ext>
                </a:extLst>
              </a:tr>
              <a:tr h="71627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Confesses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Denies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4107562103"/>
                  </a:ext>
                </a:extLst>
              </a:tr>
              <a:tr h="7162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Prisoner A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Confesses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3;3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1;4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132824960"/>
                  </a:ext>
                </a:extLst>
              </a:tr>
              <a:tr h="7358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Denies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4;1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 dirty="0">
                          <a:effectLst/>
                        </a:rPr>
                        <a:t>2;2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925440174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9A98BD2-2C91-4F90-8E40-C8F04D7CB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715725"/>
              </p:ext>
            </p:extLst>
          </p:nvPr>
        </p:nvGraphicFramePr>
        <p:xfrm>
          <a:off x="5998029" y="2198917"/>
          <a:ext cx="5769432" cy="2884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358">
                  <a:extLst>
                    <a:ext uri="{9D8B030D-6E8A-4147-A177-3AD203B41FA5}">
                      <a16:colId xmlns:a16="http://schemas.microsoft.com/office/drawing/2014/main" val="3209918736"/>
                    </a:ext>
                  </a:extLst>
                </a:gridCol>
                <a:gridCol w="1442358">
                  <a:extLst>
                    <a:ext uri="{9D8B030D-6E8A-4147-A177-3AD203B41FA5}">
                      <a16:colId xmlns:a16="http://schemas.microsoft.com/office/drawing/2014/main" val="1606420054"/>
                    </a:ext>
                  </a:extLst>
                </a:gridCol>
                <a:gridCol w="1442358">
                  <a:extLst>
                    <a:ext uri="{9D8B030D-6E8A-4147-A177-3AD203B41FA5}">
                      <a16:colId xmlns:a16="http://schemas.microsoft.com/office/drawing/2014/main" val="43820842"/>
                    </a:ext>
                  </a:extLst>
                </a:gridCol>
                <a:gridCol w="1442358">
                  <a:extLst>
                    <a:ext uri="{9D8B030D-6E8A-4147-A177-3AD203B41FA5}">
                      <a16:colId xmlns:a16="http://schemas.microsoft.com/office/drawing/2014/main" val="2755181865"/>
                    </a:ext>
                  </a:extLst>
                </a:gridCol>
              </a:tblGrid>
              <a:tr h="7162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Incentives for FDI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Country B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67363"/>
                  </a:ext>
                </a:extLst>
              </a:tr>
              <a:tr h="71627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 break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789176871"/>
                  </a:ext>
                </a:extLst>
              </a:tr>
              <a:tr h="7162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Country A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 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3;3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1;4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243525245"/>
                  </a:ext>
                </a:extLst>
              </a:tr>
              <a:tr h="7358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 break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4;1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2;2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654494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704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E34AB-C255-4F40-A479-0D51DC27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Coordination</a:t>
            </a:r>
            <a:r>
              <a:rPr lang="cs-CZ" b="1" dirty="0"/>
              <a:t>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B37C58-DA21-4C42-866A-0BC22700C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tragedy of the commons</a:t>
            </a:r>
          </a:p>
          <a:p>
            <a:pPr lvl="1"/>
            <a:r>
              <a:rPr lang="en-US" dirty="0"/>
              <a:t>Possibility that environmental destruction will result from the uncoordinated pursuit of individual self-interest</a:t>
            </a:r>
          </a:p>
          <a:p>
            <a:pPr lvl="1"/>
            <a:r>
              <a:rPr lang="en-US" dirty="0"/>
              <a:t>Here again, what is rational for one is not beneficial for all</a:t>
            </a:r>
          </a:p>
          <a:p>
            <a:pPr lvl="1"/>
            <a:r>
              <a:rPr lang="en-US" dirty="0"/>
              <a:t>Atmosphere, oceans</a:t>
            </a:r>
          </a:p>
          <a:p>
            <a:r>
              <a:rPr lang="en-US" dirty="0"/>
              <a:t>Solutions</a:t>
            </a:r>
          </a:p>
          <a:p>
            <a:pPr lvl="1"/>
            <a:r>
              <a:rPr lang="en-US" dirty="0"/>
              <a:t>Social regulation</a:t>
            </a:r>
          </a:p>
          <a:p>
            <a:pPr lvl="1"/>
            <a:r>
              <a:rPr lang="en-US" dirty="0"/>
              <a:t>Private property</a:t>
            </a:r>
          </a:p>
        </p:txBody>
      </p:sp>
    </p:spTree>
    <p:extLst>
      <p:ext uri="{BB962C8B-B14F-4D97-AF65-F5344CB8AC3E}">
        <p14:creationId xmlns:p14="http://schemas.microsoft.com/office/powerpoint/2010/main" val="1810957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D9115-5454-405E-AFE5-1057C352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Market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BF2699-A2B3-4DB5-BE6F-0A177854B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Market failure </a:t>
            </a:r>
            <a:r>
              <a:rPr lang="en-US" dirty="0"/>
              <a:t>occurs when the spontaneous interactions of self-interested buyers and sellers </a:t>
            </a:r>
            <a:r>
              <a:rPr lang="cs-CZ" dirty="0"/>
              <a:t>in</a:t>
            </a:r>
            <a:r>
              <a:rPr lang="en-US" dirty="0"/>
              <a:t> markets results in generally undesirable outcome</a:t>
            </a:r>
          </a:p>
          <a:p>
            <a:r>
              <a:rPr lang="en-US" dirty="0"/>
              <a:t>Market prices often fail to take into account all the effects of our actions on others</a:t>
            </a:r>
          </a:p>
          <a:p>
            <a:r>
              <a:rPr lang="en-US" dirty="0"/>
              <a:t>Examples – pollution, software, voluntary work</a:t>
            </a:r>
          </a:p>
          <a:p>
            <a:r>
              <a:rPr lang="en-US" dirty="0"/>
              <a:t>Externalities</a:t>
            </a:r>
          </a:p>
          <a:p>
            <a:pPr lvl="1"/>
            <a:r>
              <a:rPr lang="en-US" dirty="0"/>
              <a:t>Positive</a:t>
            </a:r>
          </a:p>
          <a:p>
            <a:pPr lvl="1"/>
            <a:r>
              <a:rPr lang="en-US" dirty="0"/>
              <a:t>Negative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572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4DFFC-8160-4A48-B4A1-6345C769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Reasons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market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492385-419D-443C-AC29-8BFC0C98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Prices inadequately measure the scarcity of the goods in question </a:t>
            </a:r>
          </a:p>
          <a:p>
            <a:r>
              <a:rPr lang="en-US" dirty="0"/>
              <a:t>Discrepancy between private and social costs and benefits</a:t>
            </a:r>
          </a:p>
          <a:p>
            <a:r>
              <a:rPr lang="en-US" dirty="0"/>
              <a:t>Incomplete contract</a:t>
            </a:r>
          </a:p>
          <a:p>
            <a:r>
              <a:rPr lang="en-US" dirty="0"/>
              <a:t>Market power</a:t>
            </a:r>
          </a:p>
          <a:p>
            <a:pPr lvl="1"/>
            <a:r>
              <a:rPr lang="en-US" dirty="0"/>
              <a:t>Monopoly (oligopoly)</a:t>
            </a:r>
          </a:p>
          <a:p>
            <a:pPr lvl="1"/>
            <a:r>
              <a:rPr lang="en-US" dirty="0"/>
              <a:t>Barriers to entry</a:t>
            </a:r>
          </a:p>
          <a:p>
            <a:r>
              <a:rPr lang="en-US" dirty="0"/>
              <a:t>Increasing returns to scale</a:t>
            </a:r>
          </a:p>
          <a:p>
            <a:r>
              <a:rPr lang="en-US" dirty="0"/>
              <a:t>In general: P ≠ MC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0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AA868-5BA4-4275-87A5-F4ABE0263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Final</a:t>
            </a:r>
            <a:r>
              <a:rPr lang="cs-CZ" b="1" dirty="0"/>
              <a:t> </a:t>
            </a:r>
            <a:r>
              <a:rPr lang="cs-CZ" b="1" dirty="0" err="1"/>
              <a:t>remarks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FD6E97-9629-4E40-A4D0-53AF55ACD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Markets, pareto efficiency and just distribution of resources</a:t>
            </a:r>
          </a:p>
          <a:p>
            <a:r>
              <a:rPr lang="en-US" dirty="0"/>
              <a:t>Government failure</a:t>
            </a:r>
          </a:p>
          <a:p>
            <a:r>
              <a:rPr lang="en-US" dirty="0"/>
              <a:t>Private property solution to market failures</a:t>
            </a:r>
          </a:p>
          <a:p>
            <a:pPr lvl="1"/>
            <a:r>
              <a:rPr lang="en-US" dirty="0"/>
              <a:t>Narrow the gap between the private and the social costs or benefits</a:t>
            </a:r>
          </a:p>
          <a:p>
            <a:pPr lvl="1"/>
            <a:r>
              <a:rPr lang="en-US" dirty="0"/>
              <a:t>Market with pollution permits</a:t>
            </a:r>
          </a:p>
          <a:p>
            <a:r>
              <a:rPr lang="en-US" dirty="0"/>
              <a:t>Special interests and market failures</a:t>
            </a:r>
          </a:p>
        </p:txBody>
      </p:sp>
    </p:spTree>
    <p:extLst>
      <p:ext uri="{BB962C8B-B14F-4D97-AF65-F5344CB8AC3E}">
        <p14:creationId xmlns:p14="http://schemas.microsoft.com/office/powerpoint/2010/main" val="358290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66AF2-C443-41C1-9A00-379B781D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Markets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BA6BB-E935-4C26-B584-1EA990870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Market Exchange – transfer of property rights</a:t>
            </a:r>
          </a:p>
          <a:p>
            <a:pPr lvl="1"/>
            <a:r>
              <a:rPr lang="en-US" dirty="0"/>
              <a:t>Monetary</a:t>
            </a:r>
          </a:p>
          <a:p>
            <a:pPr lvl="1"/>
            <a:r>
              <a:rPr lang="en-US" dirty="0"/>
              <a:t>Barter</a:t>
            </a:r>
          </a:p>
          <a:p>
            <a:r>
              <a:rPr lang="en-US" dirty="0"/>
              <a:t>Characteristics of market exchange</a:t>
            </a:r>
          </a:p>
          <a:p>
            <a:r>
              <a:rPr lang="en-US" dirty="0"/>
              <a:t>Market</a:t>
            </a:r>
          </a:p>
          <a:p>
            <a:pPr lvl="1"/>
            <a:r>
              <a:rPr lang="en-US" dirty="0"/>
              <a:t>All the selling and buying activities of those persons wishing to trade</a:t>
            </a:r>
          </a:p>
          <a:p>
            <a:pPr lvl="1"/>
            <a:r>
              <a:rPr lang="en-US" dirty="0"/>
              <a:t>Suppliers and demanders</a:t>
            </a:r>
          </a:p>
          <a:p>
            <a:pPr lvl="1"/>
            <a:r>
              <a:rPr lang="en-US" dirty="0"/>
              <a:t>Neoclassical definition</a:t>
            </a:r>
          </a:p>
          <a:p>
            <a:pPr lvl="1"/>
            <a:r>
              <a:rPr lang="en-US" dirty="0"/>
              <a:t>Location</a:t>
            </a:r>
          </a:p>
          <a:p>
            <a:pPr lvl="1"/>
            <a:r>
              <a:rPr lang="en-US" dirty="0"/>
              <a:t>Market as an institution – set of rules</a:t>
            </a:r>
          </a:p>
          <a:p>
            <a:r>
              <a:rPr lang="en-US" dirty="0"/>
              <a:t>Competitive markets</a:t>
            </a:r>
          </a:p>
        </p:txBody>
      </p:sp>
    </p:spTree>
    <p:extLst>
      <p:ext uri="{BB962C8B-B14F-4D97-AF65-F5344CB8AC3E}">
        <p14:creationId xmlns:p14="http://schemas.microsoft.com/office/powerpoint/2010/main" val="153337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52E36-1CC0-43B7-8EA4-4D7714AB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D494C0-47D6-4F1F-9D37-484402E88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Demand curve </a:t>
            </a:r>
            <a:r>
              <a:rPr lang="en-US" dirty="0"/>
              <a:t>– indicates for each possible price, how much of the good or service demanders are willing to pay</a:t>
            </a:r>
          </a:p>
          <a:p>
            <a:r>
              <a:rPr lang="en-US" dirty="0"/>
              <a:t>Characteristics of the demand curve</a:t>
            </a:r>
          </a:p>
          <a:p>
            <a:pPr lvl="1"/>
            <a:r>
              <a:rPr lang="en-US" dirty="0"/>
              <a:t>Downward sloping</a:t>
            </a:r>
          </a:p>
          <a:p>
            <a:pPr lvl="1"/>
            <a:r>
              <a:rPr lang="en-US" dirty="0"/>
              <a:t>Represents what people want and are able to purchase, given the price and their </a:t>
            </a:r>
            <a:r>
              <a:rPr lang="en-US" b="1" dirty="0"/>
              <a:t>incomes</a:t>
            </a:r>
          </a:p>
          <a:p>
            <a:r>
              <a:rPr lang="en-US" dirty="0"/>
              <a:t>Deriving the demand curve – consumer theory</a:t>
            </a:r>
          </a:p>
          <a:p>
            <a:pPr lvl="1"/>
            <a:r>
              <a:rPr lang="en-US" dirty="0"/>
              <a:t>Theories of marginal utility (cardinal and ordinal)</a:t>
            </a:r>
          </a:p>
          <a:p>
            <a:pPr lvl="1"/>
            <a:r>
              <a:rPr lang="en-US" dirty="0"/>
              <a:t>Complements and substitutes</a:t>
            </a:r>
          </a:p>
          <a:p>
            <a:r>
              <a:rPr lang="en-US" dirty="0"/>
              <a:t>The demand curve allows us to say how a change in the price will affect quantity demanded </a:t>
            </a:r>
            <a:r>
              <a:rPr lang="en-US" b="1" dirty="0"/>
              <a:t>if nothing else changes</a:t>
            </a:r>
            <a:r>
              <a:rPr lang="en-US" dirty="0"/>
              <a:t> (ceteris paribus)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49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ACFD0-19D7-4520-90FA-738D2C7A7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C232A4-93F9-4AC3-A550-78012DB9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Supply curve </a:t>
            </a:r>
            <a:r>
              <a:rPr lang="en-US" dirty="0"/>
              <a:t>– indicates, for each possible price how much of the good or service suppliers wish to sell</a:t>
            </a:r>
          </a:p>
          <a:p>
            <a:r>
              <a:rPr lang="en-US" dirty="0"/>
              <a:t>Characteristics of the supply curve</a:t>
            </a:r>
          </a:p>
          <a:p>
            <a:pPr lvl="1"/>
            <a:r>
              <a:rPr lang="en-US" dirty="0"/>
              <a:t>Upward sloping</a:t>
            </a:r>
          </a:p>
          <a:p>
            <a:pPr lvl="1"/>
            <a:r>
              <a:rPr lang="en-US" dirty="0"/>
              <a:t>Represents how much of goods and services firms want to supply, given the price and their </a:t>
            </a:r>
            <a:r>
              <a:rPr lang="en-US" b="1" dirty="0"/>
              <a:t>costs</a:t>
            </a:r>
          </a:p>
          <a:p>
            <a:r>
              <a:rPr lang="en-US" dirty="0"/>
              <a:t>Deriving the supply curve – theory of the firm</a:t>
            </a:r>
          </a:p>
          <a:p>
            <a:pPr lvl="1"/>
            <a:r>
              <a:rPr lang="en-US" dirty="0"/>
              <a:t>Marginal cost vs average cost</a:t>
            </a:r>
          </a:p>
          <a:p>
            <a:pPr lvl="1"/>
            <a:r>
              <a:rPr lang="en-US" dirty="0"/>
              <a:t>Increasing returns to scale</a:t>
            </a:r>
          </a:p>
          <a:p>
            <a:r>
              <a:rPr lang="en-US" dirty="0"/>
              <a:t>The supply curve allows us to say how a change in the price will affect quantity supplied </a:t>
            </a:r>
            <a:r>
              <a:rPr lang="en-US" b="1" dirty="0"/>
              <a:t>if nothing else changes</a:t>
            </a:r>
            <a:r>
              <a:rPr lang="en-US" dirty="0"/>
              <a:t> (ceteris paribus)</a:t>
            </a:r>
          </a:p>
          <a:p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28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E63AC-B7EA-4EF4-9700-F8BD68B9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endParaRPr lang="cs-CZ" b="1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D3BA8CEB-AFA4-4944-A827-2879F390B1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62" y="1382486"/>
            <a:ext cx="9689637" cy="4958400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5830E4B-584D-48B1-BA6C-A7EDC53B7E93}"/>
              </a:ext>
            </a:extLst>
          </p:cNvPr>
          <p:cNvSpPr txBox="1"/>
          <p:nvPr/>
        </p:nvSpPr>
        <p:spPr>
          <a:xfrm>
            <a:off x="2677886" y="6156220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25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8AB2F-17D4-4314-BBFD-96969F57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r>
              <a:rPr lang="cs-CZ" b="1" dirty="0"/>
              <a:t> </a:t>
            </a:r>
            <a:r>
              <a:rPr lang="cs-CZ" b="1" dirty="0" err="1"/>
              <a:t>interacting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467AD0-D91A-496E-A01B-AD2A8DD94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 and D interaction determines both the </a:t>
            </a:r>
            <a:r>
              <a:rPr lang="en-US" b="1" dirty="0"/>
              <a:t>price (P)</a:t>
            </a:r>
            <a:r>
              <a:rPr lang="en-US" dirty="0"/>
              <a:t> of a good and its </a:t>
            </a:r>
            <a:r>
              <a:rPr lang="en-US" b="1" dirty="0"/>
              <a:t>quantity (Q)</a:t>
            </a:r>
          </a:p>
          <a:p>
            <a:r>
              <a:rPr lang="en-US" b="1" dirty="0"/>
              <a:t>Excess supply </a:t>
            </a:r>
            <a:r>
              <a:rPr lang="en-US" dirty="0"/>
              <a:t>– at a particular price more of some good or service is supplied than is demanded</a:t>
            </a:r>
          </a:p>
          <a:p>
            <a:r>
              <a:rPr lang="en-US" b="1" dirty="0"/>
              <a:t>Excess demand </a:t>
            </a:r>
            <a:r>
              <a:rPr lang="en-US" dirty="0"/>
              <a:t>– at a particular price more of some good or service is demanded than is supplied</a:t>
            </a:r>
          </a:p>
          <a:p>
            <a:r>
              <a:rPr lang="en-US" dirty="0"/>
              <a:t>The market </a:t>
            </a:r>
            <a:r>
              <a:rPr lang="en-US" b="1" dirty="0"/>
              <a:t>clearing price </a:t>
            </a:r>
            <a:r>
              <a:rPr lang="en-US" dirty="0"/>
              <a:t>– the price a</a:t>
            </a:r>
            <a:r>
              <a:rPr lang="cs-CZ" dirty="0"/>
              <a:t>t</a:t>
            </a:r>
            <a:r>
              <a:rPr lang="en-US" dirty="0"/>
              <a:t> which buyers want to purchase exactly the quantity that sellers want to sell</a:t>
            </a:r>
          </a:p>
          <a:p>
            <a:r>
              <a:rPr lang="en-US" b="1" dirty="0"/>
              <a:t>Equilibrium</a:t>
            </a:r>
            <a:r>
              <a:rPr lang="en-US" dirty="0"/>
              <a:t> – a situation (price and quantity) in which there are no forces internal to the situation pushing it to change</a:t>
            </a:r>
          </a:p>
        </p:txBody>
      </p:sp>
    </p:spTree>
    <p:extLst>
      <p:ext uri="{BB962C8B-B14F-4D97-AF65-F5344CB8AC3E}">
        <p14:creationId xmlns:p14="http://schemas.microsoft.com/office/powerpoint/2010/main" val="404976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1BE95-ED4B-42C4-B83F-9BA45594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r>
              <a:rPr lang="cs-CZ" b="1" dirty="0"/>
              <a:t> </a:t>
            </a:r>
            <a:r>
              <a:rPr lang="cs-CZ" b="1" dirty="0" err="1"/>
              <a:t>interacting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6C4008-295D-4809-9ECB-78A5A0B91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Exogenous × endogenous source of change</a:t>
            </a:r>
          </a:p>
          <a:p>
            <a:r>
              <a:rPr lang="en-US" dirty="0"/>
              <a:t>Market clearing price and equilibrium</a:t>
            </a:r>
          </a:p>
          <a:p>
            <a:r>
              <a:rPr lang="en-US" dirty="0"/>
              <a:t>Homogenous product</a:t>
            </a:r>
          </a:p>
          <a:p>
            <a:r>
              <a:rPr lang="en-US" b="1" dirty="0"/>
              <a:t>RESULT OF COMPETITIVE MARKETS</a:t>
            </a:r>
          </a:p>
          <a:p>
            <a:pPr lvl="1"/>
            <a:r>
              <a:rPr lang="en-US" dirty="0"/>
              <a:t>When a competitive market is in equilibrium, the price of the good will be equal to its marginal cost</a:t>
            </a:r>
          </a:p>
          <a:p>
            <a:pPr lvl="1"/>
            <a:r>
              <a:rPr lang="en-US" dirty="0"/>
              <a:t>P = MC</a:t>
            </a:r>
          </a:p>
          <a:p>
            <a:pPr lvl="1"/>
            <a:r>
              <a:rPr lang="en-US" dirty="0"/>
              <a:t>Competitive markets are an efficient means of economic interaction (the best way to allocate limited </a:t>
            </a:r>
            <a:r>
              <a:rPr lang="en-US" dirty="0" err="1"/>
              <a:t>resou</a:t>
            </a:r>
            <a:r>
              <a:rPr lang="cs-CZ" dirty="0"/>
              <a:t>r</a:t>
            </a:r>
            <a:r>
              <a:rPr lang="en-US" dirty="0" err="1"/>
              <a:t>ces</a:t>
            </a:r>
            <a:r>
              <a:rPr lang="en-US" dirty="0"/>
              <a:t> among unlimited wants)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35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92884-A4C9-448D-83B9-84277CE6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Shifts</a:t>
            </a:r>
            <a:r>
              <a:rPr lang="cs-CZ" b="1" dirty="0"/>
              <a:t> in </a:t>
            </a:r>
            <a:r>
              <a:rPr lang="cs-CZ" b="1" dirty="0" err="1"/>
              <a:t>demand</a:t>
            </a:r>
            <a:r>
              <a:rPr lang="cs-CZ" b="1" dirty="0"/>
              <a:t> and </a:t>
            </a:r>
            <a:r>
              <a:rPr lang="cs-CZ" b="1" dirty="0" err="1"/>
              <a:t>supply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C8FDD-773E-40BC-B89D-B4CFBA988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Moving along </a:t>
            </a:r>
            <a:r>
              <a:rPr lang="en-US" dirty="0"/>
              <a:t>the curves</a:t>
            </a:r>
          </a:p>
          <a:p>
            <a:pPr lvl="1"/>
            <a:r>
              <a:rPr lang="en-US" dirty="0"/>
              <a:t>Functional relationship between the quantity and the price</a:t>
            </a:r>
          </a:p>
          <a:p>
            <a:pPr lvl="1"/>
            <a:r>
              <a:rPr lang="en-US" dirty="0"/>
              <a:t>Ceteris paribus</a:t>
            </a:r>
          </a:p>
          <a:p>
            <a:r>
              <a:rPr lang="en-US" b="1" dirty="0"/>
              <a:t>Shifting</a:t>
            </a:r>
            <a:r>
              <a:rPr lang="en-US" dirty="0"/>
              <a:t> the demand curve</a:t>
            </a:r>
          </a:p>
          <a:p>
            <a:pPr lvl="1"/>
            <a:r>
              <a:rPr lang="en-US" dirty="0"/>
              <a:t>Changes in preferences</a:t>
            </a:r>
          </a:p>
          <a:p>
            <a:pPr lvl="1"/>
            <a:r>
              <a:rPr lang="en-US" dirty="0"/>
              <a:t>Changes in the prices of substitutes or complements</a:t>
            </a:r>
          </a:p>
          <a:p>
            <a:pPr lvl="1"/>
            <a:r>
              <a:rPr lang="en-US" dirty="0"/>
              <a:t>Other forces</a:t>
            </a:r>
          </a:p>
          <a:p>
            <a:r>
              <a:rPr lang="en-US" b="1" dirty="0"/>
              <a:t>Shifting</a:t>
            </a:r>
            <a:r>
              <a:rPr lang="en-US" dirty="0"/>
              <a:t> the supply curve</a:t>
            </a:r>
          </a:p>
          <a:p>
            <a:pPr lvl="1"/>
            <a:r>
              <a:rPr lang="en-US" dirty="0"/>
              <a:t>Technological advance</a:t>
            </a:r>
          </a:p>
          <a:p>
            <a:pPr lvl="1"/>
            <a:r>
              <a:rPr lang="en-US" dirty="0"/>
              <a:t>Changes in the costs of inputs</a:t>
            </a:r>
          </a:p>
          <a:p>
            <a:pPr lvl="1"/>
            <a:r>
              <a:rPr lang="en-US" dirty="0"/>
              <a:t>Other forces</a:t>
            </a:r>
          </a:p>
        </p:txBody>
      </p:sp>
    </p:spTree>
    <p:extLst>
      <p:ext uri="{BB962C8B-B14F-4D97-AF65-F5344CB8AC3E}">
        <p14:creationId xmlns:p14="http://schemas.microsoft.com/office/powerpoint/2010/main" val="4281018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665C5-D6F4-454D-9415-1C1E1B0C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Shift in </a:t>
            </a:r>
            <a:r>
              <a:rPr lang="cs-CZ" b="1" dirty="0" err="1"/>
              <a:t>supply</a:t>
            </a:r>
            <a:endParaRPr lang="cs-CZ" b="1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64C47129-CBC1-4C92-B312-0ACCE1D6BC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08" y="1447800"/>
            <a:ext cx="9615049" cy="4900210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2F34E1F-A391-4BFB-A54A-7F754A296E27}"/>
              </a:ext>
            </a:extLst>
          </p:cNvPr>
          <p:cNvSpPr txBox="1"/>
          <p:nvPr/>
        </p:nvSpPr>
        <p:spPr>
          <a:xfrm>
            <a:off x="2775857" y="6163344"/>
            <a:ext cx="432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Team (2015)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3340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920</Words>
  <Application>Microsoft Office PowerPoint</Application>
  <PresentationFormat>Širokoúhlá obrazovka</PresentationFormat>
  <Paragraphs>144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Introduction to microeconomics</vt:lpstr>
      <vt:lpstr>Markets</vt:lpstr>
      <vt:lpstr>Supply and demand</vt:lpstr>
      <vt:lpstr>Supply and demand</vt:lpstr>
      <vt:lpstr>Supply and demand</vt:lpstr>
      <vt:lpstr>Supply and demand interacting</vt:lpstr>
      <vt:lpstr>Supply and demand interacting</vt:lpstr>
      <vt:lpstr>Shifts in demand and supply</vt:lpstr>
      <vt:lpstr>Shift in supply</vt:lpstr>
      <vt:lpstr>Economic coordination</vt:lpstr>
      <vt:lpstr>Invisible hand</vt:lpstr>
      <vt:lpstr>Efficiency of the market</vt:lpstr>
      <vt:lpstr>Market interventions</vt:lpstr>
      <vt:lpstr>Coordination failure</vt:lpstr>
      <vt:lpstr>The Prisoner’s Dilemma</vt:lpstr>
      <vt:lpstr>Coordination failure</vt:lpstr>
      <vt:lpstr>Market failure</vt:lpstr>
      <vt:lpstr>Reasons for market failure</vt:lpstr>
      <vt:lpstr>Final 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microeconomics</dc:title>
  <dc:creator>Vladan Hodulák</dc:creator>
  <cp:lastModifiedBy>vladan hodulak</cp:lastModifiedBy>
  <cp:revision>49</cp:revision>
  <dcterms:created xsi:type="dcterms:W3CDTF">2017-10-26T08:00:45Z</dcterms:created>
  <dcterms:modified xsi:type="dcterms:W3CDTF">2018-10-11T13:15:18Z</dcterms:modified>
</cp:coreProperties>
</file>