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74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FSS\Vyuka\IPE\IPE%20HPMV%202016\PB%20CR%202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aseline="0" dirty="0"/>
              <a:t>Balance </a:t>
            </a:r>
            <a:r>
              <a:rPr lang="cs-CZ" sz="2000" baseline="0" dirty="0" err="1"/>
              <a:t>of</a:t>
            </a:r>
            <a:r>
              <a:rPr lang="cs-CZ" sz="2000" baseline="0" dirty="0"/>
              <a:t> </a:t>
            </a:r>
            <a:r>
              <a:rPr lang="cs-CZ" sz="2000" baseline="0" dirty="0" err="1"/>
              <a:t>Payments</a:t>
            </a:r>
            <a:r>
              <a:rPr lang="cs-CZ" sz="2000" baseline="0" dirty="0"/>
              <a:t> </a:t>
            </a:r>
            <a:r>
              <a:rPr lang="cs-CZ" sz="2000" baseline="0" dirty="0" err="1"/>
              <a:t>of</a:t>
            </a:r>
            <a:r>
              <a:rPr lang="cs-CZ" sz="2000" baseline="0" dirty="0"/>
              <a:t> </a:t>
            </a:r>
            <a:r>
              <a:rPr lang="cs-CZ" sz="2000" baseline="0" dirty="0" err="1"/>
              <a:t>the</a:t>
            </a:r>
            <a:r>
              <a:rPr lang="cs-CZ" sz="2000" baseline="0" dirty="0"/>
              <a:t> Czech Republic 2012-2016</a:t>
            </a:r>
          </a:p>
        </c:rich>
      </c:tx>
      <c:layout>
        <c:manualLayout>
          <c:xMode val="edge"/>
          <c:yMode val="edge"/>
          <c:x val="0.17376756564904786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Current account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List1!$B$1:$F$1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List1!$B$2:$F$2</c:f>
              <c:numCache>
                <c:formatCode>General</c:formatCode>
                <c:ptCount val="5"/>
                <c:pt idx="0">
                  <c:v>-63313</c:v>
                </c:pt>
                <c:pt idx="1">
                  <c:v>-21784.400000000001</c:v>
                </c:pt>
                <c:pt idx="2">
                  <c:v>7480.3514592004904</c:v>
                </c:pt>
                <c:pt idx="3" formatCode="0.00">
                  <c:v>11283.1</c:v>
                </c:pt>
                <c:pt idx="4" formatCode="0.00">
                  <c:v>52641.9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BF-4E98-A325-E7B65BF764B6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Capital account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List1!$B$1:$F$1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List1!$B$3:$F$3</c:f>
              <c:numCache>
                <c:formatCode>General</c:formatCode>
                <c:ptCount val="5"/>
                <c:pt idx="0">
                  <c:v>53011</c:v>
                </c:pt>
                <c:pt idx="1">
                  <c:v>82436.600000000006</c:v>
                </c:pt>
                <c:pt idx="2">
                  <c:v>32318.625123641999</c:v>
                </c:pt>
                <c:pt idx="3" formatCode="0.00">
                  <c:v>101895.3</c:v>
                </c:pt>
                <c:pt idx="4" formatCode="0.00">
                  <c:v>53509.7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BF-4E98-A325-E7B65BF764B6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Financial account (exl. reserves)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List1!$B$1:$F$1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List1!$B$4:$F$4</c:f>
              <c:numCache>
                <c:formatCode>General</c:formatCode>
                <c:ptCount val="5"/>
                <c:pt idx="0">
                  <c:v>68784.800000000003</c:v>
                </c:pt>
                <c:pt idx="1">
                  <c:v>119883.93244883401</c:v>
                </c:pt>
                <c:pt idx="2">
                  <c:v>10052.369090589003</c:v>
                </c:pt>
                <c:pt idx="3">
                  <c:v>175523.6</c:v>
                </c:pt>
                <c:pt idx="4" formatCode="0.00">
                  <c:v>445842.79999999993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BF-4E98-A325-E7B65BF764B6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Reserves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numRef>
              <c:f>List1!$B$1:$F$1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List1!$B$5:$F$5</c:f>
              <c:numCache>
                <c:formatCode>General</c:formatCode>
                <c:ptCount val="5"/>
                <c:pt idx="0">
                  <c:v>-80473.5</c:v>
                </c:pt>
                <c:pt idx="1">
                  <c:v>-188191.45</c:v>
                </c:pt>
                <c:pt idx="2">
                  <c:v>-73122.687445000003</c:v>
                </c:pt>
                <c:pt idx="3">
                  <c:v>-351305.5</c:v>
                </c:pt>
                <c:pt idx="4" formatCode="0.00">
                  <c:v>-563521.19999999995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0BF-4E98-A325-E7B65BF764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3945904"/>
        <c:axId val="303946888"/>
      </c:lineChart>
      <c:catAx>
        <c:axId val="30394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222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3946888"/>
        <c:crosses val="autoZero"/>
        <c:auto val="1"/>
        <c:lblAlgn val="ctr"/>
        <c:lblOffset val="100"/>
        <c:noMultiLvlLbl val="0"/>
      </c:catAx>
      <c:valAx>
        <c:axId val="303946888"/>
        <c:scaling>
          <c:orientation val="minMax"/>
          <c:max val="500000"/>
          <c:min val="-6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3945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05444F-C9C4-4E77-9DE1-47685AB1D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8B093E-4A05-4CDB-A557-84C1BF5EF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6D38BC-6997-42DB-AB91-B06C73745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CC44-B429-4460-BB03-07881111E555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86A83B-3193-4030-B356-DFDB09196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A0D9A0-4817-4B33-9E3B-932E4FC9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D8BAD-5DEC-4F56-9C3B-FB4DC35F1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49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CB506B-D700-4E63-9A95-594471CB3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C46ACDC-8AE4-4EF0-9667-29F77363F7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84D7F0-F110-4CF4-9B9F-D66C6BECE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CC44-B429-4460-BB03-07881111E555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B225A7-977C-4369-A630-BB0970F54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5F5A26-71EE-47ED-B6CB-1AE484DBD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D8BAD-5DEC-4F56-9C3B-FB4DC35F1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9ECA73-12E2-4CCE-BACF-7A0CBEE780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401A142-5C4A-4AB3-A25E-3CB1CDD77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BBCC57-CDC7-455C-9F09-F06A0296E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CC44-B429-4460-BB03-07881111E555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332049-D912-48F7-9696-F97C2D3E7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0FB1EC-C196-45F0-B390-3FE34E948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D8BAD-5DEC-4F56-9C3B-FB4DC35F1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12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0B1E7-97A3-4C9F-8C54-2E76E8552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080007-52DB-499C-AD75-7CD82682F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3CB24D-65B5-4A9E-9ACB-4D51C07A5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CC44-B429-4460-BB03-07881111E555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748289-B921-4B40-98E9-9FC889813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7F9F76-9051-4B23-ABFC-3F8086F7E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D8BAD-5DEC-4F56-9C3B-FB4DC35F1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259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0CEF2-1397-4D4B-9143-0A2E29F0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F5C4A91-0064-4D8C-AB27-62368AFD5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9C0115-25E6-45BE-926A-CD551264E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CC44-B429-4460-BB03-07881111E555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B33DEC-2A77-429D-8998-6A2F1FAFF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FD502A-87F7-4799-BFB4-3E09C567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D8BAD-5DEC-4F56-9C3B-FB4DC35F1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96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7E78A-4C64-49BF-A099-AF699A0F2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2E82CD-ABF9-43A9-B183-D59FA87199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2A417D7-4659-433B-B388-3D1F464B2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84BD38-88BD-4631-8C6D-605C85540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CC44-B429-4460-BB03-07881111E555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A14822E-9C53-4DC5-81D4-DA6A7043B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FF47D9-7CA7-4A61-837E-47C32FFD3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D8BAD-5DEC-4F56-9C3B-FB4DC35F1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11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7EED02-9B6E-4D2C-9B61-D0DF83B3D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EE0DDA2-1AD5-45E2-BC9A-7602AFC0E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F8D86F1-73EE-4596-A9A8-A45CD1AE9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87E57E4-66C6-4BDD-AC5B-EB0EE6DB17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B704497-E6F3-4979-BD3A-4729363481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D3D0EC0-71B8-4B2F-B895-224E3770B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CC44-B429-4460-BB03-07881111E555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72C1DDE-39FA-4EB9-BD7B-C71A9C7D7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2CDAFFB-49A3-46CF-B6F5-5631ADE90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D8BAD-5DEC-4F56-9C3B-FB4DC35F1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59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22FE8D-C62F-45B6-BBB6-B72B0E46F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38AE99D-F4A7-4C2C-ACF0-E46D118EC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CC44-B429-4460-BB03-07881111E555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6E9152-AEBF-447E-82F3-2406E80C4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A5F7C3-DCB6-438F-B4B3-1EE4A9D95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D8BAD-5DEC-4F56-9C3B-FB4DC35F1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234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6E6C156-74AF-4D3B-9EBF-8CC70349E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CC44-B429-4460-BB03-07881111E555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52F928F-CF79-40CF-B135-E3CD2249B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067B4D-2529-4B41-A572-9D9310BBF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D8BAD-5DEC-4F56-9C3B-FB4DC35F1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553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69055-1A17-4503-8A32-BF3855DA6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9EC15C-1524-4008-ACF6-C8A388854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9FB9835-F4C1-4139-A980-97F69A92A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3040CA-D385-4841-9287-8265D5660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CC44-B429-4460-BB03-07881111E555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900EBE-5F09-42CE-9119-A439DEA40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5AFF80-3C32-47D9-AB03-6FCFB91A1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D8BAD-5DEC-4F56-9C3B-FB4DC35F1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8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BD351B-84A1-40A8-8BD2-557D28834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B347FEE-6F83-450D-A19E-9B7AE1F036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DC2E481-6F41-4B31-BA1D-0C614C795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3C86CD-A73C-4E5D-9CE2-16EA56B80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CC44-B429-4460-BB03-07881111E555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A97B06-2C61-4B83-8CCB-D30E7CBA0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87EECF-12B7-4061-AFFE-8530B5802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D8BAD-5DEC-4F56-9C3B-FB4DC35F1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60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295A0FC-0528-4326-BE1B-0DC585973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94CDE4D-9365-4691-B815-408A98E61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C9AED7-B206-4340-BA6F-08C3C63E6C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2CC44-B429-4460-BB03-07881111E555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A3C909-828F-4A25-B803-464C93C4E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7B3B3C-85D7-4E13-80BD-5BEAE5D42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D8BAD-5DEC-4F56-9C3B-FB4DC35F1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5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2766A5-3336-4CF4-B9DB-E95A6B3423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Money and finance</a:t>
            </a:r>
            <a:endParaRPr lang="en-US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AD6627-33AE-470B-8C0D-CDF1D4AA60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36762"/>
          </a:xfrm>
        </p:spPr>
        <p:txBody>
          <a:bodyPr>
            <a:normAutofit/>
          </a:bodyPr>
          <a:lstStyle/>
          <a:p>
            <a:r>
              <a:rPr lang="en-US" sz="3200" dirty="0"/>
              <a:t>Vladan Hodulak</a:t>
            </a:r>
          </a:p>
          <a:p>
            <a:endParaRPr lang="en-US" dirty="0"/>
          </a:p>
          <a:p>
            <a:r>
              <a:rPr lang="en-US" sz="1700" dirty="0"/>
              <a:t>This </a:t>
            </a:r>
            <a:r>
              <a:rPr lang="en-US" sz="1700" dirty="0" err="1"/>
              <a:t>powerpoint</a:t>
            </a:r>
            <a:r>
              <a:rPr lang="en-US" sz="1700" dirty="0"/>
              <a:t> serves as a study material for the students of the course Introduction to economics (MEB435) at FSS MU in Fall 201</a:t>
            </a:r>
            <a:r>
              <a:rPr lang="cs-CZ" sz="1700" dirty="0"/>
              <a:t>8</a:t>
            </a:r>
            <a:r>
              <a:rPr lang="en-US" sz="1700" dirty="0"/>
              <a:t>. Using this presentation for other purposes without consent of the author is prohibited.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87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374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Limits of domestic monetary power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8867"/>
            <a:ext cx="10276114" cy="4525963"/>
          </a:xfrm>
        </p:spPr>
        <p:txBody>
          <a:bodyPr>
            <a:normAutofit/>
          </a:bodyPr>
          <a:lstStyle/>
          <a:p>
            <a:r>
              <a:rPr lang="en-US" dirty="0"/>
              <a:t>Political and institutional constraints</a:t>
            </a:r>
          </a:p>
          <a:p>
            <a:pPr lvl="1"/>
            <a:r>
              <a:rPr lang="en-US" dirty="0"/>
              <a:t>Central bank independence</a:t>
            </a:r>
          </a:p>
          <a:p>
            <a:pPr lvl="1"/>
            <a:r>
              <a:rPr lang="en-US" dirty="0"/>
              <a:t>Deficit limit</a:t>
            </a:r>
          </a:p>
          <a:p>
            <a:pPr lvl="1"/>
            <a:r>
              <a:rPr lang="en-US" dirty="0"/>
              <a:t>Debt ceiling</a:t>
            </a:r>
          </a:p>
          <a:p>
            <a:pPr lvl="1"/>
            <a:r>
              <a:rPr lang="en-US" dirty="0"/>
              <a:t>Limited money supply (metal standard, currency peg)</a:t>
            </a:r>
          </a:p>
          <a:p>
            <a:r>
              <a:rPr lang="en-US" dirty="0"/>
              <a:t>Inflation and real constraints (output level)</a:t>
            </a:r>
          </a:p>
          <a:p>
            <a:r>
              <a:rPr lang="en-US" dirty="0"/>
              <a:t>International constraints</a:t>
            </a:r>
          </a:p>
          <a:p>
            <a:pPr lvl="1"/>
            <a:r>
              <a:rPr lang="en-US" dirty="0"/>
              <a:t>Balance of payments constraints</a:t>
            </a:r>
          </a:p>
          <a:p>
            <a:pPr lvl="1"/>
            <a:r>
              <a:rPr lang="en-US" dirty="0"/>
              <a:t>Debt in a foreign currency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75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5914" y="1426029"/>
            <a:ext cx="10352315" cy="4767944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Balance of payments</a:t>
            </a:r>
            <a:r>
              <a:rPr lang="cs-CZ" b="1" dirty="0"/>
              <a:t> (</a:t>
            </a:r>
            <a:r>
              <a:rPr lang="cs-CZ" b="1" dirty="0" err="1"/>
              <a:t>flow</a:t>
            </a:r>
            <a:r>
              <a:rPr lang="cs-CZ" b="1" dirty="0"/>
              <a:t>)</a:t>
            </a:r>
            <a:endParaRPr lang="en-US" b="1" dirty="0"/>
          </a:p>
          <a:p>
            <a:pPr lvl="1"/>
            <a:r>
              <a:rPr lang="en-US" dirty="0"/>
              <a:t>Accounting accord of all monetary transactions between a country and the rest of the world</a:t>
            </a:r>
          </a:p>
          <a:p>
            <a:pPr lvl="1"/>
            <a:r>
              <a:rPr lang="en-US" dirty="0"/>
              <a:t>The sum of all accounts has to be equal 0 by definition</a:t>
            </a:r>
          </a:p>
          <a:p>
            <a:r>
              <a:rPr lang="en-US" dirty="0"/>
              <a:t>Composition (IMF × USA!)</a:t>
            </a:r>
          </a:p>
          <a:p>
            <a:pPr lvl="1">
              <a:defRPr/>
            </a:pPr>
            <a:r>
              <a:rPr lang="en-US" u="sng" dirty="0"/>
              <a:t>Current account</a:t>
            </a:r>
            <a:r>
              <a:rPr lang="en-US" dirty="0"/>
              <a:t> – trade + factor income</a:t>
            </a:r>
          </a:p>
          <a:p>
            <a:pPr lvl="1">
              <a:defRPr/>
            </a:pPr>
            <a:r>
              <a:rPr lang="en-US" u="sng" dirty="0"/>
              <a:t>Financial (capital) account (including the reserve account)</a:t>
            </a:r>
            <a:r>
              <a:rPr lang="en-US" dirty="0"/>
              <a:t> – net change of ownership of international assets</a:t>
            </a:r>
          </a:p>
          <a:p>
            <a:pPr lvl="1">
              <a:defRPr/>
            </a:pPr>
            <a:r>
              <a:rPr lang="en-US" u="sng" dirty="0"/>
              <a:t>Balancing item (statistical errors)</a:t>
            </a:r>
          </a:p>
          <a:p>
            <a:pPr>
              <a:defRPr/>
            </a:pPr>
            <a:r>
              <a:rPr lang="en-US" dirty="0"/>
              <a:t>Relations between individual accounts</a:t>
            </a:r>
          </a:p>
          <a:p>
            <a:r>
              <a:rPr lang="en-US" b="1" dirty="0"/>
              <a:t>Net international investment position</a:t>
            </a:r>
            <a:r>
              <a:rPr lang="cs-CZ" b="1" dirty="0"/>
              <a:t> (</a:t>
            </a:r>
            <a:r>
              <a:rPr lang="cs-CZ" b="1" dirty="0" err="1"/>
              <a:t>stock</a:t>
            </a:r>
            <a:r>
              <a:rPr lang="cs-CZ" b="1" dirty="0"/>
              <a:t>)</a:t>
            </a:r>
            <a:endParaRPr lang="en-US" b="1" dirty="0"/>
          </a:p>
          <a:p>
            <a:pPr lvl="1"/>
            <a:r>
              <a:rPr lang="en-US" dirty="0"/>
              <a:t>Accumulated CA, asset price changes, currency moves</a:t>
            </a:r>
          </a:p>
          <a:p>
            <a:endParaRPr lang="en-US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14B0098-6C0C-4D84-B07B-C3E9B7931163}"/>
              </a:ext>
            </a:extLst>
          </p:cNvPr>
          <p:cNvSpPr txBox="1"/>
          <p:nvPr/>
        </p:nvSpPr>
        <p:spPr>
          <a:xfrm>
            <a:off x="1055914" y="476673"/>
            <a:ext cx="100801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chemeClr val="accent1"/>
                </a:solidFill>
                <a:latin typeface="+mj-lt"/>
              </a:rPr>
              <a:t>International </a:t>
            </a:r>
            <a:r>
              <a:rPr lang="cs-CZ" sz="4000" dirty="0" err="1">
                <a:solidFill>
                  <a:schemeClr val="accent1"/>
                </a:solidFill>
                <a:latin typeface="+mj-lt"/>
              </a:rPr>
              <a:t>constraints</a:t>
            </a:r>
            <a:endParaRPr lang="cs-CZ" sz="40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8975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TSBasi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79576" y="476672"/>
            <a:ext cx="7632848" cy="5400600"/>
          </a:xfrm>
        </p:spPr>
      </p:pic>
      <p:sp>
        <p:nvSpPr>
          <p:cNvPr id="2" name="TextovéPole 1"/>
          <p:cNvSpPr txBox="1"/>
          <p:nvPr/>
        </p:nvSpPr>
        <p:spPr>
          <a:xfrm>
            <a:off x="2423592" y="587727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Source: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National</a:t>
            </a:r>
            <a:r>
              <a:rPr lang="cs-CZ" dirty="0"/>
              <a:t> Bank</a:t>
            </a:r>
          </a:p>
        </p:txBody>
      </p:sp>
    </p:spTree>
    <p:extLst>
      <p:ext uri="{BB962C8B-B14F-4D97-AF65-F5344CB8AC3E}">
        <p14:creationId xmlns:p14="http://schemas.microsoft.com/office/powerpoint/2010/main" val="1016465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A8775D7B-CC56-4428-80CD-DC9185B4958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135560" y="476672"/>
          <a:ext cx="813690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423592" y="587727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Source: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National</a:t>
            </a:r>
            <a:r>
              <a:rPr lang="cs-CZ" dirty="0"/>
              <a:t> Bank</a:t>
            </a:r>
          </a:p>
        </p:txBody>
      </p:sp>
    </p:spTree>
    <p:extLst>
      <p:ext uri="{BB962C8B-B14F-4D97-AF65-F5344CB8AC3E}">
        <p14:creationId xmlns:p14="http://schemas.microsoft.com/office/powerpoint/2010/main" val="1583689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Net i</a:t>
            </a:r>
            <a:r>
              <a:rPr lang="en-US" dirty="0" err="1">
                <a:solidFill>
                  <a:schemeClr val="accent1"/>
                </a:solidFill>
              </a:rPr>
              <a:t>nternational</a:t>
            </a:r>
            <a:r>
              <a:rPr lang="en-US" dirty="0">
                <a:solidFill>
                  <a:schemeClr val="accent1"/>
                </a:solidFill>
              </a:rPr>
              <a:t> investment position</a:t>
            </a:r>
            <a:r>
              <a:rPr lang="cs-CZ" dirty="0">
                <a:solidFill>
                  <a:schemeClr val="accent1"/>
                </a:solidFill>
              </a:rPr>
              <a:t> (% </a:t>
            </a:r>
            <a:r>
              <a:rPr lang="cs-CZ" dirty="0" err="1">
                <a:solidFill>
                  <a:schemeClr val="accent1"/>
                </a:solidFill>
              </a:rPr>
              <a:t>of</a:t>
            </a:r>
            <a:r>
              <a:rPr lang="cs-CZ" dirty="0">
                <a:solidFill>
                  <a:schemeClr val="accent1"/>
                </a:solidFill>
              </a:rPr>
              <a:t> GDP in 2014) </a:t>
            </a:r>
          </a:p>
        </p:txBody>
      </p:sp>
      <p:graphicFrame>
        <p:nvGraphicFramePr>
          <p:cNvPr id="4" name="Zástupný symbol pro obsah 4"/>
          <p:cNvGraphicFramePr>
            <a:graphicFrameLocks/>
          </p:cNvGraphicFramePr>
          <p:nvPr>
            <p:extLst/>
          </p:nvPr>
        </p:nvGraphicFramePr>
        <p:xfrm>
          <a:off x="2495600" y="2420888"/>
          <a:ext cx="7772400" cy="3300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7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9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Switzerland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119,6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United</a:t>
                      </a:r>
                      <a:r>
                        <a:rPr lang="en-US" sz="24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 States</a:t>
                      </a:r>
                      <a:endParaRPr lang="en-US" sz="2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-39,7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Japan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74,8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Slovakia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Germany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Spain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-94,5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China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Ireland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-106,7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Russia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-111,6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-35,6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Greece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-121,9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495600" y="5721722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Source: IMF</a:t>
            </a:r>
          </a:p>
        </p:txBody>
      </p:sp>
    </p:spTree>
    <p:extLst>
      <p:ext uri="{BB962C8B-B14F-4D97-AF65-F5344CB8AC3E}">
        <p14:creationId xmlns:p14="http://schemas.microsoft.com/office/powerpoint/2010/main" val="3798501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Balance </a:t>
            </a:r>
            <a:r>
              <a:rPr lang="cs-CZ" dirty="0" err="1">
                <a:solidFill>
                  <a:schemeClr val="accent1"/>
                </a:solidFill>
              </a:rPr>
              <a:t>of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payments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adjustment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Most countries can’t run CA deficits for prolonged periods of time</a:t>
            </a:r>
          </a:p>
          <a:p>
            <a:pPr>
              <a:spcAft>
                <a:spcPts val="600"/>
              </a:spcAft>
            </a:pPr>
            <a:r>
              <a:rPr lang="en-US" dirty="0"/>
              <a:t>Relationship to government deficits and debts</a:t>
            </a:r>
          </a:p>
          <a:p>
            <a:pPr>
              <a:spcAft>
                <a:spcPts val="600"/>
              </a:spcAft>
            </a:pPr>
            <a:r>
              <a:rPr lang="en-US" dirty="0"/>
              <a:t>Balancing mechanisms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Exchange rate adjustment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Internal prices adjustment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Various others (debt forgiving, war, emigration)</a:t>
            </a:r>
          </a:p>
          <a:p>
            <a:pPr>
              <a:spcAft>
                <a:spcPts val="600"/>
              </a:spcAft>
            </a:pPr>
            <a:r>
              <a:rPr lang="en-US" dirty="0"/>
              <a:t>Adjustment cost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Transitional cost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Continuing cost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122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Monetary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power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sz="3100" dirty="0" err="1"/>
              <a:t>Аutonomy</a:t>
            </a:r>
            <a:r>
              <a:rPr lang="en-US" sz="3100" dirty="0"/>
              <a:t> × influence</a:t>
            </a:r>
          </a:p>
          <a:p>
            <a:pPr>
              <a:spcAft>
                <a:spcPts val="600"/>
              </a:spcAft>
            </a:pPr>
            <a:r>
              <a:rPr lang="en-US" sz="3100" dirty="0"/>
              <a:t>Power to delay</a:t>
            </a:r>
          </a:p>
          <a:p>
            <a:pPr lvl="1">
              <a:spcAft>
                <a:spcPts val="600"/>
              </a:spcAft>
            </a:pPr>
            <a:r>
              <a:rPr lang="en-US" sz="2900" dirty="0"/>
              <a:t>Liquidity</a:t>
            </a:r>
          </a:p>
          <a:p>
            <a:pPr lvl="1">
              <a:spcAft>
                <a:spcPts val="600"/>
              </a:spcAft>
            </a:pPr>
            <a:r>
              <a:rPr lang="en-US" sz="2900" dirty="0"/>
              <a:t>Borrowing capacity</a:t>
            </a:r>
          </a:p>
          <a:p>
            <a:pPr lvl="1">
              <a:spcAft>
                <a:spcPts val="600"/>
              </a:spcAft>
            </a:pPr>
            <a:r>
              <a:rPr lang="en-US" sz="2900" dirty="0"/>
              <a:t>Special cases</a:t>
            </a:r>
          </a:p>
          <a:p>
            <a:pPr>
              <a:spcAft>
                <a:spcPts val="600"/>
              </a:spcAft>
            </a:pPr>
            <a:r>
              <a:rPr lang="en-US" sz="3100" dirty="0"/>
              <a:t>Power to deflect</a:t>
            </a:r>
          </a:p>
          <a:p>
            <a:pPr lvl="1">
              <a:spcAft>
                <a:spcPts val="600"/>
              </a:spcAft>
            </a:pPr>
            <a:r>
              <a:rPr lang="en-US" sz="2900" dirty="0"/>
              <a:t>Sensitivity (openness)</a:t>
            </a:r>
          </a:p>
          <a:p>
            <a:pPr lvl="1">
              <a:spcAft>
                <a:spcPts val="600"/>
              </a:spcAft>
            </a:pPr>
            <a:r>
              <a:rPr lang="en-US" sz="2900" dirty="0"/>
              <a:t>Vulnerability (adaptability)</a:t>
            </a:r>
          </a:p>
          <a:p>
            <a:pPr>
              <a:spcAft>
                <a:spcPts val="600"/>
              </a:spcAft>
            </a:pPr>
            <a:r>
              <a:rPr lang="en-US" sz="3100" dirty="0"/>
              <a:t>Who adjusts?</a:t>
            </a:r>
          </a:p>
          <a:p>
            <a:pPr lvl="1">
              <a:spcAft>
                <a:spcPts val="600"/>
              </a:spcAft>
            </a:pPr>
            <a:r>
              <a:rPr lang="en-US" sz="2900" dirty="0"/>
              <a:t>Deficit × surplus countries</a:t>
            </a:r>
          </a:p>
          <a:p>
            <a:pPr>
              <a:spcAft>
                <a:spcPts val="600"/>
              </a:spcAft>
            </a:pPr>
            <a:r>
              <a:rPr lang="en-US" sz="3100" b="1" dirty="0"/>
              <a:t>Distributional consequences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402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tally-sti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44072" y="2276872"/>
            <a:ext cx="3456384" cy="3456384"/>
          </a:xfrm>
        </p:spPr>
      </p:pic>
      <p:pic>
        <p:nvPicPr>
          <p:cNvPr id="5" name="Obrázek 4" descr="SumerianRoundTabl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03512" y="2276873"/>
            <a:ext cx="4680520" cy="351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78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Roman_Coin_Group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51584" y="1700808"/>
            <a:ext cx="2088232" cy="2029762"/>
          </a:xfrm>
        </p:spPr>
      </p:pic>
      <p:pic>
        <p:nvPicPr>
          <p:cNvPr id="5" name="Obrázek 4" descr="British-Poun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47928" y="1844824"/>
            <a:ext cx="4441106" cy="3329024"/>
          </a:xfrm>
          <a:prstGeom prst="rect">
            <a:avLst/>
          </a:prstGeom>
        </p:spPr>
      </p:pic>
      <p:pic>
        <p:nvPicPr>
          <p:cNvPr id="6" name="Obrázek 5" descr="ceska-sporitel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51584" y="3789041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8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2"/>
                </a:solidFill>
              </a:rPr>
              <a:t>Essential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questions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about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money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916833"/>
            <a:ext cx="8229600" cy="420933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What is money?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How is money produced?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How does it get/lose value?</a:t>
            </a:r>
          </a:p>
        </p:txBody>
      </p:sp>
    </p:spTree>
    <p:extLst>
      <p:ext uri="{BB962C8B-B14F-4D97-AF65-F5344CB8AC3E}">
        <p14:creationId xmlns:p14="http://schemas.microsoft.com/office/powerpoint/2010/main" val="3475699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9506272" cy="1143000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s</a:t>
            </a:r>
            <a:r>
              <a:rPr lang="en-US" dirty="0" err="1">
                <a:solidFill>
                  <a:schemeClr val="accent1"/>
                </a:solidFill>
              </a:rPr>
              <a:t>tandard</a:t>
            </a:r>
            <a:r>
              <a:rPr lang="en-US" dirty="0">
                <a:solidFill>
                  <a:schemeClr val="accent1"/>
                </a:solidFill>
              </a:rPr>
              <a:t> economic story</a:t>
            </a:r>
            <a:r>
              <a:rPr lang="cs-CZ" dirty="0">
                <a:solidFill>
                  <a:schemeClr val="accent1"/>
                </a:solidFill>
              </a:rPr>
              <a:t> (</a:t>
            </a:r>
            <a:r>
              <a:rPr lang="cs-CZ" dirty="0" err="1">
                <a:solidFill>
                  <a:schemeClr val="accent1"/>
                </a:solidFill>
              </a:rPr>
              <a:t>metallist</a:t>
            </a:r>
            <a:r>
              <a:rPr lang="cs-CZ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With this theory, money is first and foremost a </a:t>
            </a:r>
            <a:r>
              <a:rPr lang="en-US" b="1" dirty="0"/>
              <a:t>means of exchange</a:t>
            </a:r>
            <a:r>
              <a:rPr lang="en-US" dirty="0"/>
              <a:t>, its other functions</a:t>
            </a:r>
            <a:r>
              <a:rPr lang="cs-CZ" dirty="0"/>
              <a:t> (unit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/>
              <a:t> and </a:t>
            </a:r>
            <a:r>
              <a:rPr lang="cs-CZ" dirty="0" err="1"/>
              <a:t>store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)</a:t>
            </a:r>
            <a:r>
              <a:rPr lang="en-US" dirty="0"/>
              <a:t> are secondary</a:t>
            </a:r>
            <a:endParaRPr lang="cs-CZ" dirty="0"/>
          </a:p>
          <a:p>
            <a:r>
              <a:rPr lang="cs-CZ" dirty="0"/>
              <a:t>A. Smith, </a:t>
            </a:r>
            <a:r>
              <a:rPr lang="cs-CZ" b="1" dirty="0"/>
              <a:t>C. </a:t>
            </a:r>
            <a:r>
              <a:rPr lang="cs-CZ" b="1" dirty="0" err="1"/>
              <a:t>Menger</a:t>
            </a:r>
            <a:endParaRPr lang="en-US" dirty="0"/>
          </a:p>
          <a:p>
            <a:r>
              <a:rPr lang="en-US" dirty="0"/>
              <a:t>Problems of </a:t>
            </a:r>
            <a:r>
              <a:rPr lang="en-US" b="1" dirty="0"/>
              <a:t>rational actors </a:t>
            </a:r>
            <a:r>
              <a:rPr lang="en-US" dirty="0"/>
              <a:t>engaged in economic </a:t>
            </a:r>
            <a:r>
              <a:rPr lang="en-US" b="1" dirty="0"/>
              <a:t>exchange</a:t>
            </a:r>
            <a:endParaRPr lang="en-US" dirty="0"/>
          </a:p>
          <a:p>
            <a:pPr lvl="1"/>
            <a:r>
              <a:rPr lang="en-US" dirty="0"/>
              <a:t>Double coincidence of wants</a:t>
            </a:r>
          </a:p>
          <a:p>
            <a:r>
              <a:rPr lang="en-US" dirty="0"/>
              <a:t>Type of an evolutionary explanation – increasing effectiveness of the economic exchange</a:t>
            </a:r>
          </a:p>
          <a:p>
            <a:pPr lvl="1"/>
            <a:r>
              <a:rPr lang="en-US" dirty="0"/>
              <a:t>Precious metals (gold, silver) were selected due to their properties, particularly their high exchangeability</a:t>
            </a:r>
          </a:p>
          <a:p>
            <a:pPr lvl="1"/>
            <a:r>
              <a:rPr lang="en-US" dirty="0"/>
              <a:t>Paper and later electronic money were introduced as a transaction cost saving device, originally they were to represent the „real money“ deposited in vaults</a:t>
            </a:r>
          </a:p>
          <a:p>
            <a:r>
              <a:rPr lang="en-US" dirty="0"/>
              <a:t>Barter -&gt; money -&gt; credit</a:t>
            </a:r>
            <a:endParaRPr lang="cs-CZ" dirty="0"/>
          </a:p>
          <a:p>
            <a:r>
              <a:rPr lang="cs-CZ" dirty="0" err="1"/>
              <a:t>Problems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standard </a:t>
            </a:r>
            <a:r>
              <a:rPr lang="cs-CZ" dirty="0" err="1"/>
              <a:t>approach</a:t>
            </a:r>
            <a:r>
              <a:rPr lang="cs-CZ" dirty="0"/>
              <a:t> (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inconsistency</a:t>
            </a:r>
            <a:r>
              <a:rPr lang="cs-CZ" dirty="0"/>
              <a:t>,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, </a:t>
            </a:r>
            <a:r>
              <a:rPr lang="cs-CZ" dirty="0" err="1"/>
              <a:t>historical</a:t>
            </a:r>
            <a:r>
              <a:rPr lang="cs-CZ" dirty="0"/>
              <a:t> </a:t>
            </a:r>
            <a:r>
              <a:rPr lang="cs-CZ" dirty="0" err="1"/>
              <a:t>facts</a:t>
            </a:r>
            <a:r>
              <a:rPr lang="cs-CZ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399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State</a:t>
            </a:r>
            <a:r>
              <a:rPr lang="cs-CZ" dirty="0">
                <a:solidFill>
                  <a:schemeClr val="accent1"/>
                </a:solidFill>
              </a:rPr>
              <a:t>/</a:t>
            </a:r>
            <a:r>
              <a:rPr lang="cs-CZ" dirty="0" err="1">
                <a:solidFill>
                  <a:schemeClr val="accent1"/>
                </a:solidFill>
              </a:rPr>
              <a:t>credit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theory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of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money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Money is firstly a </a:t>
            </a:r>
            <a:r>
              <a:rPr lang="en-US" b="1" dirty="0"/>
              <a:t>unit of account </a:t>
            </a:r>
            <a:r>
              <a:rPr lang="en-US" dirty="0"/>
              <a:t>for recording debts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It is an </a:t>
            </a:r>
            <a:r>
              <a:rPr lang="en-US" b="1" dirty="0"/>
              <a:t>IOU </a:t>
            </a:r>
            <a:r>
              <a:rPr lang="en-US" dirty="0"/>
              <a:t>and is created when an IOU is issued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Its value depends on the </a:t>
            </a:r>
            <a:r>
              <a:rPr lang="en-US" b="1" dirty="0"/>
              <a:t>credibility</a:t>
            </a:r>
            <a:r>
              <a:rPr lang="en-US" dirty="0"/>
              <a:t> of the promise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Money is an institution – a generalized and formalized type of an obligation (debt)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Anyone can issue money (obligations) and almost anything can represent it (cattle, salt, wood, paper)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 crucial problem is: </a:t>
            </a:r>
            <a:r>
              <a:rPr lang="en-US" b="1" dirty="0"/>
              <a:t>How to make people accept it? </a:t>
            </a:r>
            <a:r>
              <a:rPr lang="en-US" dirty="0"/>
              <a:t>How to make it generally recognized? (only then a generalized means of </a:t>
            </a:r>
            <a:r>
              <a:rPr lang="cs-CZ" dirty="0"/>
              <a:t>e</a:t>
            </a:r>
            <a:r>
              <a:rPr lang="en-US" dirty="0" err="1"/>
              <a:t>xchange</a:t>
            </a:r>
            <a:r>
              <a:rPr lang="en-US" dirty="0"/>
              <a:t> is possible)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Hierarchy of money </a:t>
            </a:r>
            <a:r>
              <a:rPr lang="en-US" dirty="0"/>
              <a:t>(government &gt; banks &gt; firms &gt; households)</a:t>
            </a:r>
          </a:p>
          <a:p>
            <a:r>
              <a:rPr lang="en-US" dirty="0"/>
              <a:t>Problems (role of the private sector, legitimacy issues)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543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Essence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of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money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What is money?</a:t>
            </a:r>
          </a:p>
          <a:p>
            <a:pPr lvl="1"/>
            <a:r>
              <a:rPr lang="en-US" b="1" dirty="0"/>
              <a:t>measure of value</a:t>
            </a:r>
            <a:r>
              <a:rPr lang="cs-CZ" b="1" dirty="0"/>
              <a:t> (unit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account</a:t>
            </a:r>
            <a:r>
              <a:rPr lang="cs-CZ" b="1" dirty="0"/>
              <a:t>)</a:t>
            </a:r>
            <a:endParaRPr lang="en-US" b="1" dirty="0"/>
          </a:p>
          <a:p>
            <a:pPr lvl="1"/>
            <a:r>
              <a:rPr lang="en-US" dirty="0"/>
              <a:t>It’s vital to differentiate between money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en-US" dirty="0"/>
              <a:t> and money things (what represents money)</a:t>
            </a:r>
          </a:p>
          <a:p>
            <a:pPr lvl="1"/>
            <a:r>
              <a:rPr lang="cs-CZ" dirty="0"/>
              <a:t>A </a:t>
            </a:r>
            <a:r>
              <a:rPr lang="cs-CZ" dirty="0" err="1"/>
              <a:t>tool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coordiantion</a:t>
            </a:r>
            <a:r>
              <a:rPr lang="cs-CZ" dirty="0"/>
              <a:t> (technology)</a:t>
            </a:r>
          </a:p>
          <a:p>
            <a:pPr lvl="1"/>
            <a:r>
              <a:rPr lang="en-US" dirty="0"/>
              <a:t>People coordinate their economic behavior in various ways, the most common in-group coordination mechanism is some form of credit -&gt; money usually measures debts (credits)</a:t>
            </a:r>
          </a:p>
          <a:p>
            <a:pPr lvl="1"/>
            <a:r>
              <a:rPr lang="en-US" dirty="0"/>
              <a:t>credit -&gt; money (-&gt; barter)</a:t>
            </a:r>
          </a:p>
          <a:p>
            <a:r>
              <a:rPr lang="en-US" dirty="0"/>
              <a:t>How is money produced?</a:t>
            </a:r>
          </a:p>
          <a:p>
            <a:pPr lvl="1"/>
            <a:r>
              <a:rPr lang="en-US" dirty="0"/>
              <a:t>By issuing an IOU (× destruction of money)</a:t>
            </a:r>
          </a:p>
          <a:p>
            <a:r>
              <a:rPr lang="en-US" dirty="0"/>
              <a:t>How does it get/lose value?</a:t>
            </a:r>
            <a:endParaRPr lang="cs-CZ" dirty="0"/>
          </a:p>
          <a:p>
            <a:pPr lvl="1"/>
            <a:r>
              <a:rPr lang="cs-CZ" dirty="0"/>
              <a:t>Money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wealth</a:t>
            </a:r>
            <a:endParaRPr lang="en-US" dirty="0"/>
          </a:p>
          <a:p>
            <a:pPr lvl="1"/>
            <a:r>
              <a:rPr lang="en-US" dirty="0"/>
              <a:t>Credibility × quantity theory of money (but it’s complicated)</a:t>
            </a:r>
            <a:endParaRPr lang="cs-CZ" dirty="0"/>
          </a:p>
          <a:p>
            <a:pPr lvl="1"/>
            <a:r>
              <a:rPr lang="cs-CZ" dirty="0"/>
              <a:t>M × V = P × Q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575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Money and </a:t>
            </a:r>
            <a:r>
              <a:rPr lang="cs-CZ" dirty="0" err="1">
                <a:solidFill>
                  <a:schemeClr val="accent1"/>
                </a:solidFill>
              </a:rPr>
              <a:t>states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914" y="1600200"/>
            <a:ext cx="10678886" cy="4781128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A state is able to </a:t>
            </a:r>
            <a:r>
              <a:rPr lang="en-US" b="1" dirty="0"/>
              <a:t>determine its money </a:t>
            </a:r>
            <a:r>
              <a:rPr lang="en-US" dirty="0"/>
              <a:t>(unit of account) once it enforces </a:t>
            </a:r>
            <a:r>
              <a:rPr lang="en-US" b="1" dirty="0"/>
              <a:t>taxes/fees</a:t>
            </a:r>
            <a:r>
              <a:rPr lang="en-US" dirty="0"/>
              <a:t> in it</a:t>
            </a:r>
          </a:p>
          <a:p>
            <a:pPr>
              <a:spcAft>
                <a:spcPts val="600"/>
              </a:spcAft>
            </a:pPr>
            <a:r>
              <a:rPr lang="en-US" dirty="0"/>
              <a:t>Governments use money to </a:t>
            </a:r>
            <a:r>
              <a:rPr lang="en-US" b="1" dirty="0"/>
              <a:t>mobilize resources </a:t>
            </a:r>
            <a:r>
              <a:rPr lang="en-US" dirty="0"/>
              <a:t>for public purpose</a:t>
            </a:r>
          </a:p>
          <a:p>
            <a:pPr>
              <a:spcAft>
                <a:spcPts val="600"/>
              </a:spcAft>
            </a:pPr>
            <a:r>
              <a:rPr lang="en-US" dirty="0"/>
              <a:t>Money is </a:t>
            </a:r>
            <a:r>
              <a:rPr lang="en-US" b="1" dirty="0"/>
              <a:t>accepted</a:t>
            </a:r>
            <a:r>
              <a:rPr lang="en-US" dirty="0"/>
              <a:t> for several reasons: trust, habit, authority, but the ultimate reason is power</a:t>
            </a:r>
          </a:p>
          <a:p>
            <a:pPr>
              <a:spcAft>
                <a:spcPts val="600"/>
              </a:spcAft>
            </a:pPr>
            <a:r>
              <a:rPr lang="en-US" dirty="0"/>
              <a:t>The fact that a state issues its money and declares that it will accept it back in the form of taxes is an expression of </a:t>
            </a:r>
            <a:r>
              <a:rPr lang="en-US" b="1" dirty="0"/>
              <a:t>power</a:t>
            </a:r>
            <a:r>
              <a:rPr lang="en-US" dirty="0"/>
              <a:t> (+legal tender)</a:t>
            </a:r>
          </a:p>
          <a:p>
            <a:pPr>
              <a:spcAft>
                <a:spcPts val="600"/>
              </a:spcAft>
            </a:pPr>
            <a:r>
              <a:rPr lang="en-US" dirty="0"/>
              <a:t>Governments can buy anything that is for sale in its currency and is in theory able to </a:t>
            </a:r>
            <a:r>
              <a:rPr lang="en-US" b="1" dirty="0"/>
              <a:t>overbid</a:t>
            </a:r>
            <a:r>
              <a:rPr lang="en-US" dirty="0"/>
              <a:t> anyone</a:t>
            </a:r>
          </a:p>
          <a:p>
            <a:pPr>
              <a:spcAft>
                <a:spcPts val="600"/>
              </a:spcAft>
            </a:pPr>
            <a:r>
              <a:rPr lang="en-US" dirty="0"/>
              <a:t>Money has </a:t>
            </a:r>
            <a:r>
              <a:rPr lang="en-US" b="1" dirty="0"/>
              <a:t>distributional consequences </a:t>
            </a:r>
            <a:r>
              <a:rPr lang="en-US" dirty="0"/>
              <a:t>and is therefore prone to be abused for </a:t>
            </a:r>
            <a:r>
              <a:rPr lang="en-US" b="1" dirty="0"/>
              <a:t>political gains</a:t>
            </a:r>
          </a:p>
          <a:p>
            <a:pPr>
              <a:spcAft>
                <a:spcPts val="600"/>
              </a:spcAft>
            </a:pPr>
            <a:r>
              <a:rPr lang="en-US" dirty="0"/>
              <a:t>Debtor × creditor interests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25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2"/>
                </a:solidFill>
              </a:rPr>
              <a:t>Modern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money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Usually one state – one currency rule</a:t>
            </a:r>
          </a:p>
          <a:p>
            <a:pPr>
              <a:spcAft>
                <a:spcPts val="600"/>
              </a:spcAft>
            </a:pPr>
            <a:r>
              <a:rPr lang="en-US" dirty="0"/>
              <a:t>Governments owing in their </a:t>
            </a:r>
            <a:r>
              <a:rPr lang="en-US" b="1" dirty="0"/>
              <a:t>own currency can’t be forced to go bankrupt</a:t>
            </a:r>
            <a:r>
              <a:rPr lang="en-US" dirty="0"/>
              <a:t> but they can decide to do so</a:t>
            </a:r>
          </a:p>
          <a:p>
            <a:pPr>
              <a:spcAft>
                <a:spcPts val="600"/>
              </a:spcAft>
            </a:pPr>
            <a:r>
              <a:rPr lang="en-US" b="1" dirty="0"/>
              <a:t>Fallacy of composition – </a:t>
            </a:r>
            <a:r>
              <a:rPr lang="en-US" dirty="0"/>
              <a:t>what is true for a part (an individual) doesn’t have to be true for the whole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Individuals × states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Expenditure = income</a:t>
            </a:r>
          </a:p>
          <a:p>
            <a:pPr>
              <a:spcAft>
                <a:spcPts val="600"/>
              </a:spcAft>
            </a:pPr>
            <a:r>
              <a:rPr lang="en-US" dirty="0"/>
              <a:t>Governments are for historical and political reasons </a:t>
            </a:r>
            <a:r>
              <a:rPr lang="en-US" b="1" dirty="0"/>
              <a:t>limited</a:t>
            </a:r>
            <a:r>
              <a:rPr lang="en-US" dirty="0"/>
              <a:t> in their power to exploit their monetary systems</a:t>
            </a:r>
          </a:p>
          <a:p>
            <a:pPr>
              <a:spcAft>
                <a:spcPts val="600"/>
              </a:spcAft>
            </a:pPr>
            <a:r>
              <a:rPr lang="en-US" dirty="0"/>
              <a:t>Most money today is issued by </a:t>
            </a:r>
            <a:r>
              <a:rPr lang="en-US" b="1" dirty="0"/>
              <a:t>private commercial banks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Exogenous money – money multiplier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Endogenous money – credit creation ex-nihilo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4874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939</Words>
  <Application>Microsoft Office PowerPoint</Application>
  <PresentationFormat>Širokoúhlá obrazovka</PresentationFormat>
  <Paragraphs>132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Money and finance</vt:lpstr>
      <vt:lpstr>Prezentace aplikace PowerPoint</vt:lpstr>
      <vt:lpstr>Prezentace aplikace PowerPoint</vt:lpstr>
      <vt:lpstr>Essential questions about money</vt:lpstr>
      <vt:lpstr>The standard economic story (metallist)</vt:lpstr>
      <vt:lpstr>State/credit theory of money</vt:lpstr>
      <vt:lpstr>Essence of money</vt:lpstr>
      <vt:lpstr>Money and states</vt:lpstr>
      <vt:lpstr>Modern money</vt:lpstr>
      <vt:lpstr>Limits of domestic monetary power</vt:lpstr>
      <vt:lpstr>Prezentace aplikace PowerPoint</vt:lpstr>
      <vt:lpstr>Prezentace aplikace PowerPoint</vt:lpstr>
      <vt:lpstr>Prezentace aplikace PowerPoint</vt:lpstr>
      <vt:lpstr>Net international investment position (% of GDP in 2014) </vt:lpstr>
      <vt:lpstr>Balance of payments adjustment</vt:lpstr>
      <vt:lpstr>Monetary power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and finance</dc:title>
  <dc:creator>Vladan Hodulák</dc:creator>
  <cp:lastModifiedBy>vladan hodulak</cp:lastModifiedBy>
  <cp:revision>13</cp:revision>
  <dcterms:created xsi:type="dcterms:W3CDTF">2017-11-23T14:26:42Z</dcterms:created>
  <dcterms:modified xsi:type="dcterms:W3CDTF">2018-11-15T14:01:20Z</dcterms:modified>
</cp:coreProperties>
</file>