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841D0-CD18-43D6-BF34-31436BDAC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31B726-8785-41DC-ADF3-616BF1A77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14DEF9-30E9-434E-BE41-A8BA275E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C984A3-0BFE-479D-8515-34504070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8B8F38-0330-4B55-8D38-6D2246F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03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93022-93AE-4DF6-90BC-8F4A063F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7C3DFD-52E1-4998-8712-8534DD2AC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E8620-F140-4824-B9F5-B76679674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92AC4-CCEE-4008-846E-978D9BAD2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444986-5D5D-4462-A257-58913068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82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E016167-BFD8-4A11-B93D-606751EB7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748B93-8509-4212-B6BE-F5FF1154B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CC055A-716D-4BE2-AFD5-3D80E394B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410D88-EC54-48E4-A111-8FAE8BDFB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206133-B7C8-402F-9905-353BD6900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56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BA365-3E39-47FA-829A-A4C16E3D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4C9496-52AE-4868-98CE-C3340B992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81265A-2555-4617-AEAC-CC0F7D4A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E121A6-5E30-4A1B-9D96-CFD3976C4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A29422-0032-4EB3-B490-8FB721E26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19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E70F6-2C69-45C0-8E71-219B4717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BF41AF7-AE6B-4A84-A09D-408078754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37B6E6-68D5-492E-9FE1-BFDF91A3A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415E47-C192-439F-AFB6-A284B9F8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FEC521-E414-4768-87AB-8CA4E84E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8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84BDC-EDA2-45FC-A4D9-89BF682B4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76AEE-96B7-4670-A560-07B434061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DB1DE7-2C60-4C15-9038-EF08DF950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BCE41D-4212-419E-BD94-291B8251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9B4C00-C095-443D-9BE8-55631B75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C478D6-DA05-423D-A6FA-F3A07BE9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89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89346-6C9A-4BBE-BDA0-41143E43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089E87-2F8A-439B-AB0E-FDE7CE7C7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48348C6-D31C-494A-9712-56E098492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B76BF88-8C5D-4469-A74C-AF4E4BE2B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0B49E09-5AA3-434C-8699-454365F75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E931EF-5E56-4C30-BC50-26CF267F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3CAF2B5-6BBB-4966-9777-2F5920E01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C3F7AA-4522-4B8A-A2C7-72CA6B4C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934AB-01EE-4098-ADCC-471B1266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C150BE-AE31-47DE-8636-29A92C3A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6587A4-0F2B-4687-B5DE-9B7684D3E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E5D531-FD01-4052-9ECE-72125942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4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526CFC-D275-40F4-AB57-71CD3316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6AFEBF-AA63-4E7C-AB24-8B1910DB8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B717D9-96EB-46B3-9D3B-7B912D95A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96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FB99B-2CD3-4B3A-B169-BB81D150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D5CC27-95F0-4E22-B073-D31754C49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901160E-F25F-49B7-B4BF-AB3AE5F8D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C80EA3-D187-4143-B615-AFD94D36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056352-4817-4A25-A361-3832D2DD7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D4B784-A9CC-4A8B-8F77-9460251CE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6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9F11C-950F-49CD-A102-DFE21BC0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691041C-CB4F-4C31-A0B5-8AB976422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AA8679-7370-4182-A176-5C0941CBE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1DB7E9-9497-4C21-9AEE-C1F3B9B92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BEAA4B-7CE4-4D44-9598-14D3EB6D2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0C9605-CD67-4073-8492-2B0C0388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7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3B96A08-57D2-43D5-BEA6-4415CE44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D098C0D-6C5F-4963-83DA-9CA5F727D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3B4D66-7F8E-4FD8-90B8-4625C5D843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BF86E-E43B-4B74-95E8-C3921B21F755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F83DD4-E433-4CE8-B8F1-B7B8793CAF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C75115-CB71-4AB2-9BD4-A4FEB9C12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2C1B2-E238-4C4D-8719-44E4E78D2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21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Evropské centrum SE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ekonomické vztahy  MVZ141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Evropa jako vůdčí síla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Postavení Evropy před průmyslovou revolucí</a:t>
            </a:r>
          </a:p>
          <a:p>
            <a:r>
              <a:rPr lang="cs-CZ" dirty="0"/>
              <a:t>Průmyslová revoluce</a:t>
            </a:r>
          </a:p>
          <a:p>
            <a:r>
              <a:rPr lang="cs-CZ" dirty="0"/>
              <a:t>Evropský systém volného obchodu</a:t>
            </a:r>
          </a:p>
          <a:p>
            <a:r>
              <a:rPr lang="cs-CZ" dirty="0"/>
              <a:t>Kolonialismus a růst napětí mezi velmocemi</a:t>
            </a:r>
          </a:p>
          <a:p>
            <a:r>
              <a:rPr lang="cs-CZ" dirty="0"/>
              <a:t>První světová válka</a:t>
            </a:r>
          </a:p>
          <a:p>
            <a:r>
              <a:rPr lang="cs-CZ" dirty="0"/>
              <a:t>Krize meziválečného období</a:t>
            </a:r>
          </a:p>
          <a:p>
            <a:pPr lvl="1"/>
            <a:r>
              <a:rPr lang="cs-CZ" dirty="0"/>
              <a:t>Hyperinflace</a:t>
            </a:r>
          </a:p>
          <a:p>
            <a:pPr lvl="1"/>
            <a:r>
              <a:rPr lang="cs-CZ" dirty="0"/>
              <a:t>Velká hospodářská krize</a:t>
            </a:r>
          </a:p>
        </p:txBody>
      </p:sp>
    </p:spTree>
    <p:extLst>
      <p:ext uri="{BB962C8B-B14F-4D97-AF65-F5344CB8AC3E}">
        <p14:creationId xmlns:p14="http://schemas.microsoft.com/office/powerpoint/2010/main" val="402174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Znovuzrození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Dopady druhé světové války</a:t>
            </a:r>
          </a:p>
          <a:p>
            <a:r>
              <a:rPr lang="cs-CZ" dirty="0"/>
              <a:t>Hospodářská obnova Evropy, role Marshallova plánu</a:t>
            </a:r>
          </a:p>
          <a:p>
            <a:r>
              <a:rPr lang="cs-CZ" dirty="0"/>
              <a:t>Snahy o evropskou integraci</a:t>
            </a:r>
          </a:p>
          <a:p>
            <a:pPr lvl="1"/>
            <a:r>
              <a:rPr lang="cs-CZ" dirty="0"/>
              <a:t>OEEC, ESUO, EOS, EPS, RE</a:t>
            </a:r>
          </a:p>
          <a:p>
            <a:pPr lvl="1"/>
            <a:r>
              <a:rPr lang="cs-CZ" dirty="0"/>
              <a:t>Federalisté × funkcionalisté × </a:t>
            </a:r>
            <a:r>
              <a:rPr lang="cs-CZ" dirty="0" err="1"/>
              <a:t>intergovernmentalisé</a:t>
            </a:r>
            <a:endParaRPr lang="cs-CZ" dirty="0"/>
          </a:p>
          <a:p>
            <a:pPr lvl="1"/>
            <a:r>
              <a:rPr lang="cs-CZ" dirty="0"/>
              <a:t>Úspěch funkcionalismu a ESUO (1951), </a:t>
            </a:r>
            <a:r>
              <a:rPr lang="cs-CZ" dirty="0" err="1"/>
              <a:t>spillover</a:t>
            </a:r>
            <a:endParaRPr lang="cs-CZ" dirty="0"/>
          </a:p>
          <a:p>
            <a:r>
              <a:rPr lang="cs-CZ" dirty="0"/>
              <a:t>Postup evropské integrace</a:t>
            </a:r>
          </a:p>
          <a:p>
            <a:pPr lvl="1"/>
            <a:r>
              <a:rPr lang="cs-CZ" dirty="0"/>
              <a:t>1957 – EHS a EUROATOM (od 1967 ES)</a:t>
            </a:r>
          </a:p>
          <a:p>
            <a:pPr lvl="1"/>
            <a:r>
              <a:rPr lang="cs-CZ" dirty="0"/>
              <a:t>Rozšiřování, role ESVO</a:t>
            </a:r>
          </a:p>
          <a:p>
            <a:pPr lvl="1"/>
            <a:r>
              <a:rPr lang="cs-CZ" dirty="0"/>
              <a:t>Ambiciózní cíle, relativně malý pokrok, </a:t>
            </a:r>
            <a:r>
              <a:rPr lang="cs-CZ" dirty="0" err="1"/>
              <a:t>euroskleróza</a:t>
            </a:r>
            <a:r>
              <a:rPr lang="cs-CZ" dirty="0"/>
              <a:t> 70 .-80. let</a:t>
            </a:r>
          </a:p>
        </p:txBody>
      </p:sp>
    </p:spTree>
    <p:extLst>
      <p:ext uri="{BB962C8B-B14F-4D97-AF65-F5344CB8AC3E}">
        <p14:creationId xmlns:p14="http://schemas.microsoft.com/office/powerpoint/2010/main" val="324575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Teorie hospodářské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Stupně integrace</a:t>
            </a:r>
          </a:p>
          <a:p>
            <a:pPr lvl="1"/>
            <a:r>
              <a:rPr lang="cs-CZ" dirty="0"/>
              <a:t>Zóna volného obchodu</a:t>
            </a:r>
          </a:p>
          <a:p>
            <a:pPr lvl="1"/>
            <a:r>
              <a:rPr lang="cs-CZ" dirty="0"/>
              <a:t>Celní unie</a:t>
            </a:r>
          </a:p>
          <a:p>
            <a:pPr lvl="1"/>
            <a:r>
              <a:rPr lang="cs-CZ" dirty="0"/>
              <a:t>Společný trh</a:t>
            </a:r>
          </a:p>
          <a:p>
            <a:pPr lvl="2"/>
            <a:r>
              <a:rPr lang="cs-CZ" dirty="0"/>
              <a:t>Volný pohyb zboží, služeb, kapitálu a práce</a:t>
            </a:r>
          </a:p>
          <a:p>
            <a:pPr lvl="1"/>
            <a:r>
              <a:rPr lang="cs-CZ" dirty="0"/>
              <a:t>Hospodářská a měnová unie</a:t>
            </a:r>
          </a:p>
          <a:p>
            <a:pPr lvl="1"/>
            <a:r>
              <a:rPr lang="cs-CZ" dirty="0"/>
              <a:t>Úplná hospodářská a politická unie</a:t>
            </a:r>
          </a:p>
          <a:p>
            <a:r>
              <a:rPr lang="cs-CZ" dirty="0"/>
              <a:t>Ekonomické výhody integrace</a:t>
            </a:r>
          </a:p>
          <a:p>
            <a:r>
              <a:rPr lang="cs-CZ" dirty="0"/>
              <a:t>Společná obchodní politika EU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47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Obnovení integračních snah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evropských institucí při integraci</a:t>
            </a:r>
          </a:p>
          <a:p>
            <a:r>
              <a:rPr lang="cs-CZ" dirty="0"/>
              <a:t>JEA (1987), termín dokončení společného trhu 1992</a:t>
            </a:r>
          </a:p>
          <a:p>
            <a:r>
              <a:rPr lang="cs-CZ" dirty="0"/>
              <a:t>Maastrichtská smlouva (1993) – založení EU</a:t>
            </a:r>
          </a:p>
          <a:p>
            <a:r>
              <a:rPr lang="cs-CZ" dirty="0"/>
              <a:t>Amsterodamská smlouva (1999)</a:t>
            </a:r>
          </a:p>
          <a:p>
            <a:r>
              <a:rPr lang="cs-CZ" dirty="0"/>
              <a:t>Smlouva z Nice (2003)</a:t>
            </a:r>
          </a:p>
          <a:p>
            <a:r>
              <a:rPr lang="cs-CZ" dirty="0"/>
              <a:t>Lisabonská smlouva (2009)</a:t>
            </a:r>
          </a:p>
          <a:p>
            <a:r>
              <a:rPr lang="cs-CZ" dirty="0"/>
              <a:t>Několik vln rozšiřování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239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Vývoj evropských ekonomik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Hospodářská politika </a:t>
            </a:r>
          </a:p>
          <a:p>
            <a:pPr lvl="1"/>
            <a:r>
              <a:rPr lang="cs-CZ" dirty="0"/>
              <a:t>Do 70. let - keynesiánská  makro, znárodňování, stát blahobytu, hlavní cíl – růst a zaměstnanost, německý </a:t>
            </a:r>
            <a:r>
              <a:rPr lang="cs-CZ" dirty="0" err="1"/>
              <a:t>ordoliberalismus</a:t>
            </a:r>
            <a:endParaRPr lang="cs-CZ" dirty="0"/>
          </a:p>
          <a:p>
            <a:pPr lvl="1"/>
            <a:r>
              <a:rPr lang="cs-CZ" dirty="0"/>
              <a:t>Od 80. let – nástup neoliberalismu, privatizace, omezení role státu, hlavní cíl – růst a  nízká inflace</a:t>
            </a:r>
          </a:p>
          <a:p>
            <a:pPr lvl="1"/>
            <a:r>
              <a:rPr lang="cs-CZ" dirty="0"/>
              <a:t>Snaha o skloubení liberalizačních opatření a sociálního státu</a:t>
            </a:r>
          </a:p>
          <a:p>
            <a:r>
              <a:rPr lang="cs-CZ" dirty="0"/>
              <a:t>Vývoj</a:t>
            </a:r>
          </a:p>
          <a:p>
            <a:pPr lvl="1"/>
            <a:r>
              <a:rPr lang="cs-CZ" dirty="0"/>
              <a:t>Do 70. let rychlé dohánění USA</a:t>
            </a:r>
          </a:p>
          <a:p>
            <a:pPr lvl="1"/>
            <a:r>
              <a:rPr lang="cs-CZ" dirty="0"/>
              <a:t>Krize 70. let</a:t>
            </a:r>
          </a:p>
          <a:p>
            <a:pPr lvl="1"/>
            <a:r>
              <a:rPr lang="cs-CZ" dirty="0"/>
              <a:t>Mírné zlepšení 90. let, ale stále zaostávání, současná krize</a:t>
            </a:r>
          </a:p>
        </p:txBody>
      </p:sp>
    </p:spTree>
    <p:extLst>
      <p:ext uri="{BB962C8B-B14F-4D97-AF65-F5344CB8AC3E}">
        <p14:creationId xmlns:p14="http://schemas.microsoft.com/office/powerpoint/2010/main" val="218928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Vývoj měnové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Wernerova zpráva, rozpad B-W systému</a:t>
            </a:r>
          </a:p>
          <a:p>
            <a:r>
              <a:rPr lang="cs-CZ" dirty="0"/>
              <a:t>Evropský měnový systém</a:t>
            </a:r>
          </a:p>
          <a:p>
            <a:pPr lvl="1"/>
            <a:r>
              <a:rPr lang="cs-CZ" dirty="0"/>
              <a:t>ECU</a:t>
            </a:r>
          </a:p>
          <a:p>
            <a:pPr lvl="1"/>
            <a:r>
              <a:rPr lang="cs-CZ" dirty="0"/>
              <a:t>Kurzový mechanismus</a:t>
            </a:r>
          </a:p>
          <a:p>
            <a:pPr lvl="1"/>
            <a:r>
              <a:rPr lang="cs-CZ" dirty="0"/>
              <a:t>Úvěrový mechanismus</a:t>
            </a:r>
          </a:p>
          <a:p>
            <a:r>
              <a:rPr lang="cs-CZ" dirty="0"/>
              <a:t>Krize EMS 92/93</a:t>
            </a:r>
          </a:p>
          <a:p>
            <a:r>
              <a:rPr lang="cs-CZ" dirty="0"/>
              <a:t>Vznik HMU (1999)</a:t>
            </a:r>
          </a:p>
          <a:p>
            <a:pPr lvl="1"/>
            <a:r>
              <a:rPr lang="cs-CZ" dirty="0"/>
              <a:t>Tři etapy</a:t>
            </a:r>
          </a:p>
          <a:p>
            <a:pPr lvl="1"/>
            <a:r>
              <a:rPr lang="cs-CZ" dirty="0"/>
              <a:t>Konvergenční kritéria</a:t>
            </a:r>
          </a:p>
          <a:p>
            <a:r>
              <a:rPr lang="cs-CZ" dirty="0"/>
              <a:t>Fungování HMU</a:t>
            </a:r>
          </a:p>
          <a:p>
            <a:pPr lvl="1"/>
            <a:r>
              <a:rPr lang="cs-CZ" dirty="0"/>
              <a:t>Principy (ECB, jednotná měna)</a:t>
            </a:r>
          </a:p>
          <a:p>
            <a:pPr lvl="1"/>
            <a:r>
              <a:rPr lang="cs-CZ" dirty="0"/>
              <a:t>Pakt stability a růstu</a:t>
            </a:r>
          </a:p>
          <a:p>
            <a:pPr lvl="1"/>
            <a:r>
              <a:rPr lang="cs-CZ" dirty="0"/>
              <a:t>Problémy HMU</a:t>
            </a:r>
          </a:p>
        </p:txBody>
      </p:sp>
    </p:spTree>
    <p:extLst>
      <p:ext uri="{BB962C8B-B14F-4D97-AF65-F5344CB8AC3E}">
        <p14:creationId xmlns:p14="http://schemas.microsoft.com/office/powerpoint/2010/main" val="3966733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Postavení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0229" y="1783560"/>
            <a:ext cx="10613571" cy="4813792"/>
          </a:xfrm>
        </p:spPr>
        <p:txBody>
          <a:bodyPr>
            <a:normAutofit/>
          </a:bodyPr>
          <a:lstStyle/>
          <a:p>
            <a:r>
              <a:rPr lang="cs-CZ" dirty="0"/>
              <a:t>Celková pozice</a:t>
            </a:r>
          </a:p>
          <a:p>
            <a:pPr lvl="1"/>
            <a:r>
              <a:rPr lang="cs-CZ" dirty="0"/>
              <a:t>Největší ekonomika světa, rozsáhlý vnitřní trh, pracovní síla, rozsáhlé zapojení do mez. obchodu, zdroj kapitálu</a:t>
            </a:r>
          </a:p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Trh práce, sociální stát</a:t>
            </a:r>
          </a:p>
          <a:p>
            <a:pPr lvl="1"/>
            <a:r>
              <a:rPr lang="cs-CZ" dirty="0"/>
              <a:t>Administrativní zátěž, přílišná regulace, SZP</a:t>
            </a:r>
          </a:p>
          <a:p>
            <a:pPr lvl="1"/>
            <a:r>
              <a:rPr lang="cs-CZ" dirty="0"/>
              <a:t>R&amp;D, </a:t>
            </a:r>
            <a:r>
              <a:rPr lang="cs-CZ" dirty="0" err="1"/>
              <a:t>hi-tech</a:t>
            </a:r>
            <a:r>
              <a:rPr lang="cs-CZ" dirty="0"/>
              <a:t> zaostávání, otázka </a:t>
            </a:r>
            <a:r>
              <a:rPr lang="cs-CZ" b="1" dirty="0"/>
              <a:t>konkurenceschopnosti</a:t>
            </a:r>
          </a:p>
          <a:p>
            <a:pPr lvl="1"/>
            <a:r>
              <a:rPr lang="cs-CZ" dirty="0"/>
              <a:t>Surovinová závislost</a:t>
            </a:r>
          </a:p>
          <a:p>
            <a:r>
              <a:rPr lang="cs-CZ" dirty="0"/>
              <a:t>Zahraničně-obchodní politika</a:t>
            </a:r>
          </a:p>
          <a:p>
            <a:pPr lvl="1"/>
            <a:r>
              <a:rPr lang="cs-CZ" dirty="0"/>
              <a:t>Obecně otevřenost, výběrový protekcionismus - zemědělství</a:t>
            </a:r>
          </a:p>
          <a:p>
            <a:pPr lvl="1"/>
            <a:r>
              <a:rPr lang="cs-CZ" dirty="0"/>
              <a:t>Obchodní preference pro rozvojové země</a:t>
            </a:r>
          </a:p>
        </p:txBody>
      </p:sp>
    </p:spTree>
    <p:extLst>
      <p:ext uri="{BB962C8B-B14F-4D97-AF65-F5344CB8AC3E}">
        <p14:creationId xmlns:p14="http://schemas.microsoft.com/office/powerpoint/2010/main" val="322426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Porovnání center SE (2016)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482375"/>
              </p:ext>
            </p:extLst>
          </p:nvPr>
        </p:nvGraphicFramePr>
        <p:xfrm>
          <a:off x="1371599" y="1500175"/>
          <a:ext cx="9427030" cy="4516679"/>
        </p:xfrm>
        <a:graphic>
          <a:graphicData uri="http://schemas.openxmlformats.org/drawingml/2006/table">
            <a:tbl>
              <a:tblPr/>
              <a:tblGrid>
                <a:gridCol w="252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4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3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0837"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HDP (mld. USD, PPP)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HDP/os (PPP)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Obyvatelstvo (mil.)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20 853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40 888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23 122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15 399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1 387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19 362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57 436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973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9 447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6 616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1 324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5 405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41 275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939808" y="604424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IMF</a:t>
            </a:r>
          </a:p>
        </p:txBody>
      </p:sp>
    </p:spTree>
    <p:extLst>
      <p:ext uri="{BB962C8B-B14F-4D97-AF65-F5344CB8AC3E}">
        <p14:creationId xmlns:p14="http://schemas.microsoft.com/office/powerpoint/2010/main" val="82369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465</Words>
  <Application>Microsoft Office PowerPoint</Application>
  <PresentationFormat>Širokoúhlá obrazovka</PresentationFormat>
  <Paragraphs>102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Evropské centrum SE</vt:lpstr>
      <vt:lpstr>Evropa jako vůdčí síla</vt:lpstr>
      <vt:lpstr>Znovuzrození Evropy</vt:lpstr>
      <vt:lpstr>Teorie hospodářské integrace</vt:lpstr>
      <vt:lpstr>Obnovení integračních snah</vt:lpstr>
      <vt:lpstr>Vývoj evropských ekonomik</vt:lpstr>
      <vt:lpstr>Vývoj měnové integrace</vt:lpstr>
      <vt:lpstr>Postavení EU</vt:lpstr>
      <vt:lpstr>Porovnání center SE (2016)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centrum SE</dc:title>
  <dc:creator>Vladan Hodulák</dc:creator>
  <cp:lastModifiedBy>vladan hodulak</cp:lastModifiedBy>
  <cp:revision>7</cp:revision>
  <dcterms:created xsi:type="dcterms:W3CDTF">2017-12-04T15:25:13Z</dcterms:created>
  <dcterms:modified xsi:type="dcterms:W3CDTF">2018-12-03T16:17:27Z</dcterms:modified>
</cp:coreProperties>
</file>