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4" r:id="rId15"/>
    <p:sldId id="271" r:id="rId16"/>
    <p:sldId id="272" r:id="rId17"/>
    <p:sldId id="277" r:id="rId18"/>
    <p:sldId id="27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ovril\Desktop\Komparativn&#237;%20v&#253;ho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Pastýřov</c:v>
          </c:tx>
          <c:marker>
            <c:symbol val="none"/>
          </c:marker>
          <c:xVal>
            <c:numRef>
              <c:f>List1!$E$11:$F$11</c:f>
              <c:numCache>
                <c:formatCode>General</c:formatCode>
                <c:ptCount val="2"/>
                <c:pt idx="0">
                  <c:v>400</c:v>
                </c:pt>
                <c:pt idx="1">
                  <c:v>0</c:v>
                </c:pt>
              </c:numCache>
            </c:numRef>
          </c:xVal>
          <c:yVal>
            <c:numRef>
              <c:f>List1!$E$12:$F$12</c:f>
              <c:numCache>
                <c:formatCode>General</c:formatCode>
                <c:ptCount val="2"/>
                <c:pt idx="0">
                  <c:v>0</c:v>
                </c:pt>
                <c:pt idx="1">
                  <c:v>50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47B-4540-BE6B-C45526BCEB80}"/>
            </c:ext>
          </c:extLst>
        </c:ser>
        <c:ser>
          <c:idx val="1"/>
          <c:order val="1"/>
          <c:tx>
            <c:v>Farmářov</c:v>
          </c:tx>
          <c:marker>
            <c:symbol val="none"/>
          </c:marker>
          <c:xVal>
            <c:numRef>
              <c:f>List1!$B$11:$B$12</c:f>
              <c:numCache>
                <c:formatCode>General</c:formatCode>
                <c:ptCount val="2"/>
                <c:pt idx="0">
                  <c:v>20</c:v>
                </c:pt>
                <c:pt idx="1">
                  <c:v>0</c:v>
                </c:pt>
              </c:numCache>
            </c:numRef>
          </c:xVal>
          <c:yVal>
            <c:numRef>
              <c:f>List1!$C$11:$C$12</c:f>
              <c:numCache>
                <c:formatCode>General</c:formatCode>
                <c:ptCount val="2"/>
                <c:pt idx="0">
                  <c:v>0</c:v>
                </c:pt>
                <c:pt idx="1">
                  <c:v>40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47B-4540-BE6B-C45526BCE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173120"/>
        <c:axId val="79175040"/>
      </c:scatterChart>
      <c:valAx>
        <c:axId val="79173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Maso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9175040"/>
        <c:crosses val="autoZero"/>
        <c:crossBetween val="midCat"/>
      </c:valAx>
      <c:valAx>
        <c:axId val="791750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Brambory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cs-CZ"/>
          </a:p>
        </c:txPr>
        <c:crossAx val="79173120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F9FED-977A-4940-B888-411302A7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F9BD13-4F52-44EE-8C77-6A3D062DD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FB207-1124-4F91-BB84-8636F54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E72FC-A053-4F78-9FF4-2246945E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9C6E45-8A50-444A-A66E-CF807779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8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22482-B9AD-4554-82B4-D7F682D3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1095FA-0D07-44FB-B07F-E882F0EB7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CE0FE-5189-416E-A53A-CD0DE21F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C91F7-A164-4E3E-BF59-EB3FFE7B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88DE83-2AC3-4DEB-9223-5386EE8E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6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35429E-66C3-463C-85AF-66EDEBA46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61C3A4-6741-4763-9566-29F51F06C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7F38E-33A5-4AAD-88AC-FDED4108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11110-5834-45B8-9B01-17DC65BE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0772FC-C634-4B77-8348-785F622E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0FE7-B549-4395-B073-9374A32E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5C7C6-171B-4138-950B-3E07FF657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03F8B-A8EA-43A4-967D-A37EB280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A5729-544B-4222-8C85-63FC2820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6237E-C01B-420E-B953-BD8A6623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30D3-5C96-423B-A5A6-3E49DD1E7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898585-A509-414B-96C6-36C02443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DEB0F-687B-49E1-AFCD-C00B114A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F4CCEA-E7DC-4DDD-9DA4-DCCE0808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1CB59-0E9E-4A02-B515-80287DE8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7F0EF-CCBC-413E-B97C-ACAA317D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FB6D1-5448-4870-A7C1-0F709943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24CBECA-3E78-40FB-B4DC-B0D874C4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24C41-6AB7-48B7-9560-DED4292D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01E90-F8D1-4429-9A9C-41DC9021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F4C94B-CF7C-42F3-9495-A07BBC16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D0ADF-D88E-461D-BFC9-2BBE7D8A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4BFC21-329B-4E7E-9750-E972DD72C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332F58-02B3-4FB3-8D1B-6DC50A0A3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6F82A3-F546-4AA9-B184-B4EDB085A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198FB-1CF8-4B1F-A31D-E2E313692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BDC955-F52B-4D94-821B-B6278545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0EFD21-CB8C-4BC0-B7E1-E4D5ADCA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723011-5A5B-49ED-8390-F1829B61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D591B-9EDB-4DEC-A83E-52229D02A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F0DAE-9AB4-4529-9C75-E9314C0F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9F7FC0-7E5A-4DBF-93A1-AE5F22A4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A1DC99-029A-4651-884A-7247F172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0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153814-48BB-4A9C-BAEB-1EE64B54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E3EBD1-EC4F-4839-8283-0A86C1A4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95C772-9AF3-4310-9C3B-7F578C9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54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8ECA7-902B-4AAD-A04A-1D9D76A6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C30148-A40C-48F5-AB3E-C1BCA832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133B4D-21F5-495B-BCFE-FEB45D183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0212E-B2FB-4FBC-95E6-7C89E25C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91364-F60A-4C6C-B3E9-BF35FFA6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B81982-46C0-4ACA-8FFE-28EC4E7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0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EAFFF-0B52-4CA2-90CA-4D7F8311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C775A5-D449-4454-A8E7-EEF9BEA78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F83FBA-803C-4F37-BE30-6255CF7A3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0A84FE-6F3E-4D92-9F15-0F088ADC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46F797-3304-4E5C-B8C1-2349FFAA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5DF984-B9D3-4B9A-8A2F-E16B5F7D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6D4893-0DE7-4231-A340-E01D488D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0DD17B-54EA-481C-89F1-980D717EE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28B09-2F98-4C3D-A581-DBFCB138B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80CA-C901-4C0D-9D25-9C3610ED7928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5C038-BFB6-49B6-B748-B26CB0DF4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0CD32-3C0E-4D3A-8A0D-172E23A5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obchod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A37B-A249-4C73-9EAA-55CE837CB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Dopady mezinárodního obchodu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40D1F0-6237-42B4-A906-317E97138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Autarkie a její dopady</a:t>
            </a:r>
          </a:p>
          <a:p>
            <a:r>
              <a:rPr lang="cs-CZ" dirty="0"/>
              <a:t>Dopady otevření se obchodu</a:t>
            </a:r>
          </a:p>
          <a:p>
            <a:pPr lvl="1"/>
            <a:r>
              <a:rPr lang="cs-CZ" dirty="0"/>
              <a:t>Krátkodobě ovlivňuje ceny, příjmy, zaměstnanost a úroveň spotřeby</a:t>
            </a:r>
          </a:p>
          <a:p>
            <a:pPr lvl="1"/>
            <a:r>
              <a:rPr lang="cs-CZ" dirty="0"/>
              <a:t>Dlouhodobě vytváří tlak na realokaci zdrojů a potenciálně podporuje hospodářský růst díky specializaci</a:t>
            </a:r>
          </a:p>
          <a:p>
            <a:r>
              <a:rPr lang="cs-CZ" dirty="0"/>
              <a:t>Politické dopady liberální obchodní politiky</a:t>
            </a:r>
          </a:p>
          <a:p>
            <a:pPr lvl="1"/>
            <a:r>
              <a:rPr lang="cs-CZ" dirty="0"/>
              <a:t>Vnitrostátní – vytváří vítěze a poražené, otázka kompenzace znevýhodněných skupin</a:t>
            </a:r>
          </a:p>
          <a:p>
            <a:pPr lvl="1"/>
            <a:r>
              <a:rPr lang="cs-CZ" dirty="0"/>
              <a:t>Mezinárodní – růst vzájemné závislosti, potenciál tlumit mezinárodní spory</a:t>
            </a:r>
          </a:p>
          <a:p>
            <a:r>
              <a:rPr lang="cs-CZ" dirty="0"/>
              <a:t>Politické dopady protekcionistické politiky</a:t>
            </a:r>
          </a:p>
          <a:p>
            <a:pPr lvl="1"/>
            <a:r>
              <a:rPr lang="cs-CZ" dirty="0"/>
              <a:t>Vnitrostátní – zisky zájmových skupin a ztráty celkové populace</a:t>
            </a:r>
          </a:p>
          <a:p>
            <a:pPr lvl="1"/>
            <a:r>
              <a:rPr lang="cs-CZ" dirty="0"/>
              <a:t>Mezinárodní – celní války, izolace a zvyšování mezinárodního napětí</a:t>
            </a:r>
          </a:p>
        </p:txBody>
      </p:sp>
    </p:spTree>
    <p:extLst>
      <p:ext uri="{BB962C8B-B14F-4D97-AF65-F5344CB8AC3E}">
        <p14:creationId xmlns:p14="http://schemas.microsoft.com/office/powerpoint/2010/main" val="3005839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EDDAF-C3CD-4EF8-A402-2E737114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obchodní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38CC67-BC28-4D53-9400-500254E93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Mezinárodní režim</a:t>
            </a:r>
          </a:p>
          <a:p>
            <a:pPr lvl="1"/>
            <a:r>
              <a:rPr lang="cs-CZ" dirty="0"/>
              <a:t>Soubor implicitních a explicitních zásad,  norem, pravidel a rozhodovacích procedur, kolem nichž se vytvářejí očekávání aktérů v určité oblasti.</a:t>
            </a:r>
          </a:p>
          <a:p>
            <a:r>
              <a:rPr lang="cs-CZ" dirty="0"/>
              <a:t>Jednostranná liberalizace</a:t>
            </a:r>
          </a:p>
          <a:p>
            <a:r>
              <a:rPr lang="cs-CZ" dirty="0"/>
              <a:t>Bilaterální × multilaterální jednání</a:t>
            </a:r>
          </a:p>
          <a:p>
            <a:r>
              <a:rPr lang="cs-CZ" dirty="0"/>
              <a:t>Prvky současného režimu</a:t>
            </a:r>
          </a:p>
          <a:p>
            <a:pPr lvl="1"/>
            <a:r>
              <a:rPr lang="cs-CZ" dirty="0"/>
              <a:t>WTO (GATT) jako hlavní pilíř, multilaterální jednání</a:t>
            </a:r>
          </a:p>
          <a:p>
            <a:pPr lvl="1"/>
            <a:r>
              <a:rPr lang="cs-CZ" dirty="0"/>
              <a:t>Zásada nediskriminace (doložka nejvyšších výhod)</a:t>
            </a:r>
          </a:p>
          <a:p>
            <a:pPr lvl="1"/>
            <a:r>
              <a:rPr lang="cs-CZ" dirty="0"/>
              <a:t>Národní zacházení</a:t>
            </a:r>
          </a:p>
          <a:p>
            <a:pPr lvl="1"/>
            <a:r>
              <a:rPr lang="cs-CZ" dirty="0"/>
              <a:t>Mechanismus urovnání sporů</a:t>
            </a:r>
          </a:p>
          <a:p>
            <a:pPr lvl="1"/>
            <a:r>
              <a:rPr lang="cs-CZ" dirty="0"/>
              <a:t>Výjimky z pravidel (</a:t>
            </a:r>
            <a:r>
              <a:rPr lang="cs-CZ" dirty="0" err="1"/>
              <a:t>FTAs</a:t>
            </a:r>
            <a:r>
              <a:rPr lang="cs-CZ" dirty="0"/>
              <a:t>, RZ)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272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BF8EA-A182-4292-AFF5-91B4B7B0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Vývoj mezinárodního obchodu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170F4-30CA-4898-8089-8D734362C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 16. století </a:t>
            </a:r>
          </a:p>
          <a:p>
            <a:pPr lvl="1"/>
            <a:r>
              <a:rPr lang="cs-CZ" dirty="0"/>
              <a:t>Různé způsoby organizace mezinárodního obchodu</a:t>
            </a:r>
          </a:p>
          <a:p>
            <a:pPr lvl="1"/>
            <a:r>
              <a:rPr lang="cs-CZ" dirty="0"/>
              <a:t>Silné státy mají tendence k monopolizaci zahraničního obchodu</a:t>
            </a:r>
          </a:p>
          <a:p>
            <a:pPr lvl="1"/>
            <a:r>
              <a:rPr lang="cs-CZ" dirty="0"/>
              <a:t>Postavení obchodníků</a:t>
            </a:r>
          </a:p>
          <a:p>
            <a:r>
              <a:rPr lang="cs-CZ" dirty="0"/>
              <a:t>Merkantilismus</a:t>
            </a:r>
          </a:p>
          <a:p>
            <a:pPr lvl="1"/>
            <a:r>
              <a:rPr lang="cs-CZ" dirty="0"/>
              <a:t>Zahraničně-obchodní politika jako nástroj k prosazování národního zájmu</a:t>
            </a:r>
          </a:p>
          <a:p>
            <a:pPr lvl="1"/>
            <a:r>
              <a:rPr lang="cs-CZ" dirty="0"/>
              <a:t>Snaha o přebytkovou obchodní bilanci a podpora produkce s vysokou přidanou hodnotou</a:t>
            </a:r>
          </a:p>
          <a:p>
            <a:r>
              <a:rPr lang="cs-CZ" dirty="0"/>
              <a:t>19. století</a:t>
            </a:r>
          </a:p>
          <a:p>
            <a:pPr lvl="1"/>
            <a:r>
              <a:rPr lang="cs-CZ" dirty="0" err="1"/>
              <a:t>Cobden-Chevalierova</a:t>
            </a:r>
            <a:r>
              <a:rPr lang="cs-CZ" dirty="0"/>
              <a:t> smlouva (1860), doložka nejvyšších výhod</a:t>
            </a:r>
          </a:p>
          <a:p>
            <a:pPr lvl="1"/>
            <a:r>
              <a:rPr lang="cs-CZ" dirty="0"/>
              <a:t>Boom volného obchodu do roku 1873, pak relativně umírněný protekcionismus</a:t>
            </a:r>
          </a:p>
          <a:p>
            <a:pPr lvl="1"/>
            <a:r>
              <a:rPr lang="cs-CZ" dirty="0"/>
              <a:t>Rozpad systému s první světovou válkou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87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58236-A74E-46DA-93E0-2690AB7E9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Vývoj mezinárodního obchodu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F5E6AA-6D4A-4F10-A4AF-6EB797161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válkami</a:t>
            </a:r>
          </a:p>
          <a:p>
            <a:pPr lvl="1"/>
            <a:r>
              <a:rPr lang="cs-CZ" dirty="0"/>
              <a:t>Neúspěšné snahy o opětovnou liberalizaci</a:t>
            </a:r>
          </a:p>
          <a:p>
            <a:pPr lvl="1"/>
            <a:r>
              <a:rPr lang="cs-CZ" dirty="0"/>
              <a:t>Velká hospodářská krize – úplný rozpad systému, propad obchodu na 1/3 předkrizové úrovně!</a:t>
            </a:r>
          </a:p>
          <a:p>
            <a:pPr lvl="1"/>
            <a:r>
              <a:rPr lang="cs-CZ" dirty="0"/>
              <a:t>Politika ožebrač svého souseda (</a:t>
            </a:r>
            <a:r>
              <a:rPr lang="cs-CZ" dirty="0" err="1"/>
              <a:t>Smooth-Hawley</a:t>
            </a:r>
            <a:r>
              <a:rPr lang="cs-CZ" dirty="0"/>
              <a:t> tarif)</a:t>
            </a:r>
          </a:p>
          <a:p>
            <a:pPr lvl="1"/>
            <a:r>
              <a:rPr lang="cs-CZ" dirty="0"/>
              <a:t>Vytvoření regionálních bloků (imperiální preference, velkoprostorové hospodářství velká východoasijská sféra společného blahobytu)</a:t>
            </a:r>
          </a:p>
          <a:p>
            <a:r>
              <a:rPr lang="cs-CZ" dirty="0"/>
              <a:t>Vznik nového režimu po druhé světové válce</a:t>
            </a:r>
          </a:p>
          <a:p>
            <a:pPr lvl="1"/>
            <a:r>
              <a:rPr lang="cs-CZ" dirty="0"/>
              <a:t>Položení základů současného multilaterálního systému, GATT, ITO</a:t>
            </a:r>
          </a:p>
          <a:p>
            <a:pPr lvl="1"/>
            <a:r>
              <a:rPr lang="cs-CZ" dirty="0"/>
              <a:t>Postupné snižování překážek obchodu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207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la.jpg">
            <a:extLst>
              <a:ext uri="{FF2B5EF4-FFF2-40B4-BE49-F238E27FC236}">
                <a16:creationId xmlns:a16="http://schemas.microsoft.com/office/drawing/2014/main" id="{137E67A8-5D15-4A70-B482-5988DCB3DB7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2343" y="726407"/>
            <a:ext cx="8098971" cy="567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84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A773C-98EF-4737-896E-1993178D7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Vývoj mezinárodního obchodu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1C37BE-5B8E-45AD-B014-412B38299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70. a 80. léta</a:t>
            </a:r>
          </a:p>
          <a:p>
            <a:pPr lvl="1"/>
            <a:r>
              <a:rPr lang="cs-CZ" dirty="0"/>
              <a:t>Zpomalení dynamiky růstu mezinárodního obchodu</a:t>
            </a:r>
          </a:p>
          <a:p>
            <a:pPr lvl="1"/>
            <a:r>
              <a:rPr lang="cs-CZ" dirty="0"/>
              <a:t>Mírný nárůst protekcionismu, netarifní překážky, dobrovolná vývozní omezení</a:t>
            </a:r>
          </a:p>
          <a:p>
            <a:r>
              <a:rPr lang="cs-CZ" dirty="0"/>
              <a:t>90. léta – 2008</a:t>
            </a:r>
          </a:p>
          <a:p>
            <a:pPr lvl="1"/>
            <a:r>
              <a:rPr lang="cs-CZ" dirty="0"/>
              <a:t>Opětovný nárůst dynamiky po roce 1989</a:t>
            </a:r>
          </a:p>
          <a:p>
            <a:pPr lvl="1"/>
            <a:r>
              <a:rPr lang="cs-CZ" dirty="0"/>
              <a:t>Dokončení Uruguayského kola jednání GATT, vznik WTO</a:t>
            </a:r>
          </a:p>
          <a:p>
            <a:pPr lvl="1"/>
            <a:r>
              <a:rPr lang="cs-CZ" dirty="0"/>
              <a:t>Vnesení nových témat (duševní vlastnictví – TRIP, služby, investiční opatření TRIM, standardy)</a:t>
            </a:r>
          </a:p>
          <a:p>
            <a:pPr lvl="1"/>
            <a:r>
              <a:rPr lang="cs-CZ" dirty="0"/>
              <a:t>Masivní rozmach mezinárodního obchodu, globalizace</a:t>
            </a:r>
          </a:p>
          <a:p>
            <a:r>
              <a:rPr lang="cs-CZ" dirty="0"/>
              <a:t>Po roce 2008</a:t>
            </a:r>
          </a:p>
          <a:p>
            <a:pPr lvl="1"/>
            <a:r>
              <a:rPr lang="cs-CZ" dirty="0"/>
              <a:t>krach posledního kola jednání WTO</a:t>
            </a:r>
          </a:p>
          <a:p>
            <a:pPr lvl="1"/>
            <a:r>
              <a:rPr lang="cs-CZ" dirty="0"/>
              <a:t>Upevňování regionálních obchodních bloků (TTP, TTIP)</a:t>
            </a:r>
          </a:p>
          <a:p>
            <a:pPr lvl="1"/>
            <a:r>
              <a:rPr lang="cs-CZ" dirty="0"/>
              <a:t>Pokles dynamiky mezinárodního obchodu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649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Growth Trade to GDP World.jpg">
            <a:extLst>
              <a:ext uri="{FF2B5EF4-FFF2-40B4-BE49-F238E27FC236}">
                <a16:creationId xmlns:a16="http://schemas.microsoft.com/office/drawing/2014/main" id="{1B12E8F9-26C0-42E3-BE0A-AFA6915C4F4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7513" y="489285"/>
            <a:ext cx="9276973" cy="581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91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7ACD1D8-FCB2-4532-8041-10763B16E3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486" y="904347"/>
            <a:ext cx="9427028" cy="504930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B43E41E2-A5FD-4EBA-BC2C-F914509140CE}"/>
              </a:ext>
            </a:extLst>
          </p:cNvPr>
          <p:cNvSpPr txBox="1"/>
          <p:nvPr/>
        </p:nvSpPr>
        <p:spPr>
          <a:xfrm>
            <a:off x="3581399" y="319572"/>
            <a:ext cx="6890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Světový obchod k HDP (%)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AE5133C-AA2F-44E1-AD70-846603CB2D33}"/>
              </a:ext>
            </a:extLst>
          </p:cNvPr>
          <p:cNvSpPr txBox="1"/>
          <p:nvPr/>
        </p:nvSpPr>
        <p:spPr>
          <a:xfrm>
            <a:off x="1643743" y="5953652"/>
            <a:ext cx="612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Světová banka</a:t>
            </a:r>
          </a:p>
        </p:txBody>
      </p:sp>
    </p:spTree>
    <p:extLst>
      <p:ext uri="{BB962C8B-B14F-4D97-AF65-F5344CB8AC3E}">
        <p14:creationId xmlns:p14="http://schemas.microsoft.com/office/powerpoint/2010/main" val="739251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 descr="Trade agreements world.jpg">
            <a:extLst>
              <a:ext uri="{FF2B5EF4-FFF2-40B4-BE49-F238E27FC236}">
                <a16:creationId xmlns:a16="http://schemas.microsoft.com/office/drawing/2014/main" id="{92500ACD-2520-4B43-B753-EF2913AB94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62743" y="467776"/>
            <a:ext cx="9916886" cy="5883791"/>
          </a:xfrm>
        </p:spPr>
      </p:pic>
    </p:spTree>
    <p:extLst>
      <p:ext uri="{BB962C8B-B14F-4D97-AF65-F5344CB8AC3E}">
        <p14:creationId xmlns:p14="http://schemas.microsoft.com/office/powerpoint/2010/main" val="27411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CFC1F-834B-49D2-B79D-396E68DA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Teorie mezinárodního obchodu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F65E7A-0E35-4DDC-8A3F-1EA6D15F5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Merkantilismus</a:t>
            </a:r>
          </a:p>
          <a:p>
            <a:pPr lvl="1"/>
            <a:r>
              <a:rPr lang="cs-CZ" dirty="0"/>
              <a:t>Protekcionismus, podpora vývozu, obchod jako hra s nulovým součtem</a:t>
            </a:r>
          </a:p>
          <a:p>
            <a:r>
              <a:rPr lang="cs-CZ" dirty="0"/>
              <a:t>Absolutní výhoda (A. Smith 1776)</a:t>
            </a:r>
          </a:p>
          <a:p>
            <a:pPr lvl="1"/>
            <a:r>
              <a:rPr lang="cs-CZ" dirty="0"/>
              <a:t>Stát se má specializovat na produkci statků, ve kterých má absolutní výhodu</a:t>
            </a:r>
          </a:p>
          <a:p>
            <a:pPr lvl="1"/>
            <a:r>
              <a:rPr lang="cs-CZ" dirty="0"/>
              <a:t>Intuitivní závěr</a:t>
            </a:r>
          </a:p>
          <a:p>
            <a:r>
              <a:rPr lang="cs-CZ" dirty="0"/>
              <a:t>Komparativní výhoda (D. Ricardo 1819)</a:t>
            </a:r>
          </a:p>
          <a:p>
            <a:pPr lvl="1"/>
            <a:r>
              <a:rPr lang="cs-CZ" dirty="0"/>
              <a:t>Stát se má specializovat na produkci statků, které produkuje relativně levněji</a:t>
            </a:r>
          </a:p>
          <a:p>
            <a:pPr lvl="1"/>
            <a:r>
              <a:rPr lang="cs-CZ" dirty="0"/>
              <a:t>Náklady obětované příležitosti</a:t>
            </a:r>
          </a:p>
          <a:p>
            <a:pPr lvl="1"/>
            <a:r>
              <a:rPr lang="cs-CZ" dirty="0"/>
              <a:t>Díky využití komparativní výhody mohou v systému volného obchodu získat všechny země</a:t>
            </a:r>
          </a:p>
          <a:p>
            <a:pPr lvl="1"/>
            <a:r>
              <a:rPr lang="cs-CZ" dirty="0"/>
              <a:t>Pro většinu lidí na první pohled matoucí 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15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53C54-40B6-4605-AB34-FD601576F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Modelování v ekonomii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8EC15E-A65E-4D43-86EA-C7FA47575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Ekonomický model</a:t>
            </a:r>
          </a:p>
          <a:p>
            <a:pPr lvl="1"/>
            <a:r>
              <a:rPr lang="cs-CZ" dirty="0"/>
              <a:t>Teoretický konstrukt znázorňující ekonomické procesy pomocí několika proměnných a souboru logických či kvantitativních vztahů mezi nimi</a:t>
            </a:r>
          </a:p>
          <a:p>
            <a:pPr lvl="1"/>
            <a:r>
              <a:rPr lang="cs-CZ" dirty="0"/>
              <a:t>Obvykle matematický</a:t>
            </a:r>
          </a:p>
          <a:p>
            <a:r>
              <a:rPr lang="cs-CZ" dirty="0"/>
              <a:t>Znaky</a:t>
            </a:r>
          </a:p>
          <a:p>
            <a:pPr lvl="1"/>
            <a:r>
              <a:rPr lang="cs-CZ" dirty="0"/>
              <a:t>Předpoklady modelu</a:t>
            </a:r>
          </a:p>
          <a:p>
            <a:pPr lvl="1"/>
            <a:r>
              <a:rPr lang="cs-CZ" dirty="0" err="1"/>
              <a:t>Ceteris</a:t>
            </a:r>
            <a:r>
              <a:rPr lang="cs-CZ" dirty="0"/>
              <a:t> </a:t>
            </a:r>
            <a:r>
              <a:rPr lang="cs-CZ" dirty="0" err="1"/>
              <a:t>paribus</a:t>
            </a:r>
            <a:endParaRPr lang="cs-CZ" dirty="0"/>
          </a:p>
          <a:p>
            <a:pPr lvl="1"/>
            <a:r>
              <a:rPr lang="cs-CZ" dirty="0"/>
              <a:t>Endogenní a exogenní proměnná</a:t>
            </a:r>
          </a:p>
          <a:p>
            <a:r>
              <a:rPr lang="cs-CZ" dirty="0"/>
              <a:t>Jednoduchý model komparativní výhody</a:t>
            </a:r>
          </a:p>
          <a:p>
            <a:pPr lvl="1"/>
            <a:r>
              <a:rPr lang="cs-CZ" dirty="0"/>
              <a:t>Jeden zdroj, dvě země, dva produkty, konstantní výnosy, stejná vybavenost zdroji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535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336152872"/>
              </p:ext>
            </p:extLst>
          </p:nvPr>
        </p:nvGraphicFramePr>
        <p:xfrm>
          <a:off x="1088570" y="1733550"/>
          <a:ext cx="9742715" cy="4575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001278" y="786475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Hranice výrobních možností</a:t>
            </a:r>
          </a:p>
        </p:txBody>
      </p:sp>
    </p:spTree>
    <p:extLst>
      <p:ext uri="{BB962C8B-B14F-4D97-AF65-F5344CB8AC3E}">
        <p14:creationId xmlns:p14="http://schemas.microsoft.com/office/powerpoint/2010/main" val="2616390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3071664" y="1052736"/>
          <a:ext cx="6096000" cy="201685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2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Autarkie - maximální výroba při specializaci (tuny)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Brambory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Farmářov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Pastýřov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3071664" y="3789040"/>
          <a:ext cx="6096000" cy="201685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2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l-PL" sz="2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Autarkie - možná výroba a spotřeba (tuny)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Brambory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Farmářov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Pastýřov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78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3071664" y="3645024"/>
          <a:ext cx="6096000" cy="201685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2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Obchod - možné rozdělení spotřeby (tuny)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Spotřeba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Brambory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Farmářov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Pastýřov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38E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3071664" y="908720"/>
          <a:ext cx="6096000" cy="201685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21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2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Obchod - specializace ve výrobě (tuny)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Výroba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Maso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Brambory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Farmářov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14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Pastýřov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04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Teorie mezinárodního obchodu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Původní komparativní výhoda – specializace na základě produktivity</a:t>
            </a:r>
          </a:p>
          <a:p>
            <a:r>
              <a:rPr lang="cs-CZ" dirty="0"/>
              <a:t>Současný (</a:t>
            </a:r>
            <a:r>
              <a:rPr lang="cs-CZ" dirty="0" err="1"/>
              <a:t>Heckscher-Ohlinův</a:t>
            </a:r>
            <a:r>
              <a:rPr lang="cs-CZ" dirty="0"/>
              <a:t>) model pracuje se specializací na základě různé vybavenosti země výrobními faktory</a:t>
            </a:r>
          </a:p>
          <a:p>
            <a:r>
              <a:rPr lang="cs-CZ" dirty="0"/>
              <a:t>Dopravní náklady</a:t>
            </a:r>
          </a:p>
          <a:p>
            <a:r>
              <a:rPr lang="cs-CZ" dirty="0"/>
              <a:t>Problematika výnosů z rozsahu</a:t>
            </a:r>
          </a:p>
          <a:p>
            <a:r>
              <a:rPr lang="cs-CZ" dirty="0"/>
              <a:t>Volný obchod a hospodářský rozvoj</a:t>
            </a:r>
          </a:p>
          <a:p>
            <a:pPr lvl="1"/>
            <a:r>
              <a:rPr lang="cs-CZ" dirty="0"/>
              <a:t>Prorůstové aspekty mezinárodního obchodu</a:t>
            </a:r>
          </a:p>
          <a:p>
            <a:pPr lvl="1"/>
            <a:r>
              <a:rPr lang="cs-CZ" dirty="0"/>
              <a:t>Argument nedospělého odvětví</a:t>
            </a:r>
          </a:p>
          <a:p>
            <a:pPr lvl="1"/>
            <a:r>
              <a:rPr lang="cs-CZ" dirty="0"/>
              <a:t>Směnné relace</a:t>
            </a:r>
          </a:p>
        </p:txBody>
      </p:sp>
    </p:spTree>
    <p:extLst>
      <p:ext uri="{BB962C8B-B14F-4D97-AF65-F5344CB8AC3E}">
        <p14:creationId xmlns:p14="http://schemas.microsoft.com/office/powerpoint/2010/main" val="284021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408A4-724C-451F-83AB-7D34BC10E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Zahraničně obchodní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283096-302E-43C3-B1E4-F32DEEFF1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- soubor aktivit státu, kterými cílevědomě působí na zahraniční obchod své země.</a:t>
            </a:r>
          </a:p>
          <a:p>
            <a:r>
              <a:rPr lang="cs-CZ" dirty="0"/>
              <a:t>Liberalismus – přístup usilující o odstranění obchodních bariér a zdůrazňující přínos volného obchodu</a:t>
            </a:r>
          </a:p>
          <a:p>
            <a:r>
              <a:rPr lang="cs-CZ" dirty="0"/>
              <a:t>Protekcionismus – přístup upozorňující na rizika volného obchodu, existují v podstatě tři důvody protekcionismu</a:t>
            </a:r>
          </a:p>
          <a:p>
            <a:pPr lvl="1"/>
            <a:r>
              <a:rPr lang="cs-CZ" dirty="0"/>
              <a:t>Ochrana zaměstnanosti</a:t>
            </a:r>
          </a:p>
          <a:p>
            <a:pPr lvl="1"/>
            <a:r>
              <a:rPr lang="cs-CZ" dirty="0"/>
              <a:t>Zisky ohrožených odvětví</a:t>
            </a:r>
          </a:p>
          <a:p>
            <a:pPr lvl="1"/>
            <a:r>
              <a:rPr lang="cs-CZ" dirty="0"/>
              <a:t>Národní zájem (relativní zisky, soběstačnost, strategická odvětví)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659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D77B1-F2AF-427B-863E-7493883D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Nástroje zahraničně-obchodní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27A18E-EE45-4E60-AC47-4EA43B2FE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Clo</a:t>
            </a:r>
          </a:p>
          <a:p>
            <a:pPr lvl="1"/>
            <a:r>
              <a:rPr lang="cs-CZ" dirty="0"/>
              <a:t>Forma nepřímé daně, která se vyměřuje na dovoz a vybírá se při vstupu zboží do země</a:t>
            </a:r>
          </a:p>
          <a:p>
            <a:pPr lvl="1"/>
            <a:r>
              <a:rPr lang="cs-CZ" dirty="0"/>
              <a:t>Má tendenci zvýšit cenu, snížit spotřebované množství, snížit dovážené množství a zvýšit domácí výrobu</a:t>
            </a:r>
            <a:endParaRPr lang="cs-CZ" b="1" dirty="0"/>
          </a:p>
          <a:p>
            <a:r>
              <a:rPr lang="cs-CZ" b="1" dirty="0"/>
              <a:t>Kvóta</a:t>
            </a:r>
          </a:p>
          <a:p>
            <a:pPr lvl="1"/>
            <a:r>
              <a:rPr lang="cs-CZ" dirty="0"/>
              <a:t>Množstevní omezení dovozu</a:t>
            </a:r>
          </a:p>
          <a:p>
            <a:pPr lvl="1"/>
            <a:r>
              <a:rPr lang="cs-CZ" dirty="0"/>
              <a:t>Má podobné dopady jako clo, ale nevytváří příjem státu</a:t>
            </a:r>
          </a:p>
          <a:p>
            <a:r>
              <a:rPr lang="cs-CZ" b="1" dirty="0"/>
              <a:t>Netarifní překážky dovozu</a:t>
            </a:r>
          </a:p>
          <a:p>
            <a:pPr lvl="1"/>
            <a:r>
              <a:rPr lang="cs-CZ" dirty="0"/>
              <a:t>Zákaz dovozu z neekonomických důvodů (standardizace, kultura, životní prostředí)</a:t>
            </a:r>
          </a:p>
          <a:p>
            <a:pPr lvl="1"/>
            <a:r>
              <a:rPr lang="cs-CZ" dirty="0"/>
              <a:t>Otázka zneužití</a:t>
            </a:r>
          </a:p>
          <a:p>
            <a:r>
              <a:rPr lang="cs-CZ" b="1" dirty="0"/>
              <a:t>Subvence</a:t>
            </a:r>
          </a:p>
          <a:p>
            <a:pPr lvl="1"/>
            <a:r>
              <a:rPr lang="cs-CZ" dirty="0"/>
              <a:t>Podpora určitého typu produkce, mnoho podob (výzkum a vývoj, daně, záruky aj.)</a:t>
            </a:r>
          </a:p>
          <a:p>
            <a:pPr lvl="1"/>
            <a:r>
              <a:rPr lang="cs-CZ" dirty="0"/>
              <a:t>Snižuje tržní cenu a zvyšuje objem výroby</a:t>
            </a:r>
          </a:p>
        </p:txBody>
      </p:sp>
    </p:spTree>
    <p:extLst>
      <p:ext uri="{BB962C8B-B14F-4D97-AF65-F5344CB8AC3E}">
        <p14:creationId xmlns:p14="http://schemas.microsoft.com/office/powerpoint/2010/main" val="22103210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830</Words>
  <Application>Microsoft Office PowerPoint</Application>
  <PresentationFormat>Širokoúhlá obrazovka</PresentationFormat>
  <Paragraphs>156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Mezinárodní obchod</vt:lpstr>
      <vt:lpstr>Teorie mezinárodního obchodu</vt:lpstr>
      <vt:lpstr>Modelování v ekonomii</vt:lpstr>
      <vt:lpstr>Prezentace aplikace PowerPoint</vt:lpstr>
      <vt:lpstr>Prezentace aplikace PowerPoint</vt:lpstr>
      <vt:lpstr>Prezentace aplikace PowerPoint</vt:lpstr>
      <vt:lpstr>Teorie mezinárodního obchodu</vt:lpstr>
      <vt:lpstr>Zahraničně obchodní politika</vt:lpstr>
      <vt:lpstr>Nástroje zahraničně-obchodní politiky</vt:lpstr>
      <vt:lpstr>Dopady mezinárodního obchodu</vt:lpstr>
      <vt:lpstr>Mezinárodní obchodní režim</vt:lpstr>
      <vt:lpstr>Vývoj mezinárodního obchodu</vt:lpstr>
      <vt:lpstr>Vývoj mezinárodního obchodu</vt:lpstr>
      <vt:lpstr>Prezentace aplikace PowerPoint</vt:lpstr>
      <vt:lpstr>Vývoj mezinárodního obchodu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Vladan Hodulák</dc:creator>
  <cp:lastModifiedBy>vladan hodulak</cp:lastModifiedBy>
  <cp:revision>19</cp:revision>
  <dcterms:created xsi:type="dcterms:W3CDTF">2017-10-16T14:42:26Z</dcterms:created>
  <dcterms:modified xsi:type="dcterms:W3CDTF">2018-10-15T15:32:04Z</dcterms:modified>
</cp:coreProperties>
</file>