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7" r:id="rId2"/>
    <p:sldId id="258" r:id="rId3"/>
    <p:sldId id="259" r:id="rId4"/>
    <p:sldId id="260" r:id="rId5"/>
    <p:sldId id="262" r:id="rId6"/>
    <p:sldId id="264" r:id="rId7"/>
    <p:sldId id="266" r:id="rId8"/>
    <p:sldId id="267" r:id="rId9"/>
    <p:sldId id="268" r:id="rId10"/>
    <p:sldId id="277" r:id="rId11"/>
    <p:sldId id="270" r:id="rId12"/>
    <p:sldId id="271" r:id="rId13"/>
    <p:sldId id="272" r:id="rId14"/>
    <p:sldId id="273" r:id="rId15"/>
    <p:sldId id="274" r:id="rId16"/>
    <p:sldId id="275" r:id="rId17"/>
    <p:sldId id="276" r:id="rId18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838" autoAdjust="0"/>
    <p:restoredTop sz="94660"/>
  </p:normalViewPr>
  <p:slideViewPr>
    <p:cSldViewPr snapToGrid="0">
      <p:cViewPr varScale="1">
        <p:scale>
          <a:sx n="50" d="100"/>
          <a:sy n="50" d="100"/>
        </p:scale>
        <p:origin x="823" y="3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DB1930-CA1B-4529-9A88-04E0D4221A64}" type="datetimeFigureOut">
              <a:rPr lang="cs-CZ" smtClean="0"/>
              <a:t>12.11.2018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01BCE1-17FB-4ADE-BC62-FAFF5178DE9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753185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>
            <a:extLst>
              <a:ext uri="{FF2B5EF4-FFF2-40B4-BE49-F238E27FC236}">
                <a16:creationId xmlns:a16="http://schemas.microsoft.com/office/drawing/2014/main" id="{168814A4-1CD1-4AD3-8621-57F2BAA3508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65E112C-6076-4CC5-B475-31B370D2BB5D}" type="slidenum">
              <a:rPr lang="cs-CZ" altLang="cs-CZ"/>
              <a:pPr>
                <a:spcBef>
                  <a:spcPct val="0"/>
                </a:spcBef>
              </a:pPr>
              <a:t>2</a:t>
            </a:fld>
            <a:endParaRPr lang="cs-CZ" altLang="cs-CZ"/>
          </a:p>
        </p:txBody>
      </p:sp>
      <p:sp>
        <p:nvSpPr>
          <p:cNvPr id="12291" name="Rectangle 2">
            <a:extLst>
              <a:ext uri="{FF2B5EF4-FFF2-40B4-BE49-F238E27FC236}">
                <a16:creationId xmlns:a16="http://schemas.microsoft.com/office/drawing/2014/main" id="{5720A6E2-2F51-456F-A3F4-A1EDA2039A0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>
            <a:extLst>
              <a:ext uri="{FF2B5EF4-FFF2-40B4-BE49-F238E27FC236}">
                <a16:creationId xmlns:a16="http://schemas.microsoft.com/office/drawing/2014/main" id="{FEF384D3-4D3F-479F-B14C-855CBCA5F81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46380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>
            <a:extLst>
              <a:ext uri="{FF2B5EF4-FFF2-40B4-BE49-F238E27FC236}">
                <a16:creationId xmlns:a16="http://schemas.microsoft.com/office/drawing/2014/main" id="{A4F94216-2F41-43A6-9E08-AC05998EDBE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FC65B97-DF80-4920-8D4F-B689915A1579}" type="slidenum">
              <a:rPr lang="cs-CZ" altLang="cs-CZ"/>
              <a:pPr>
                <a:spcBef>
                  <a:spcPct val="0"/>
                </a:spcBef>
              </a:pPr>
              <a:t>3</a:t>
            </a:fld>
            <a:endParaRPr lang="cs-CZ" altLang="cs-CZ"/>
          </a:p>
        </p:txBody>
      </p:sp>
      <p:sp>
        <p:nvSpPr>
          <p:cNvPr id="14339" name="Rectangle 2">
            <a:extLst>
              <a:ext uri="{FF2B5EF4-FFF2-40B4-BE49-F238E27FC236}">
                <a16:creationId xmlns:a16="http://schemas.microsoft.com/office/drawing/2014/main" id="{6F8DA048-5187-4E7F-9AD0-463DCD26490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>
            <a:extLst>
              <a:ext uri="{FF2B5EF4-FFF2-40B4-BE49-F238E27FC236}">
                <a16:creationId xmlns:a16="http://schemas.microsoft.com/office/drawing/2014/main" id="{B6A58994-F898-42B5-99CC-47CD8329477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98235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>
            <a:extLst>
              <a:ext uri="{FF2B5EF4-FFF2-40B4-BE49-F238E27FC236}">
                <a16:creationId xmlns:a16="http://schemas.microsoft.com/office/drawing/2014/main" id="{6E30E8DF-1B77-4C7D-82ED-B4D7D94B0EC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C91B3B9-247F-43DC-8B79-EC33909D73B6}" type="slidenum">
              <a:rPr lang="cs-CZ" altLang="cs-CZ"/>
              <a:pPr>
                <a:spcBef>
                  <a:spcPct val="0"/>
                </a:spcBef>
              </a:pPr>
              <a:t>5</a:t>
            </a:fld>
            <a:endParaRPr lang="cs-CZ" altLang="cs-CZ"/>
          </a:p>
        </p:txBody>
      </p:sp>
      <p:sp>
        <p:nvSpPr>
          <p:cNvPr id="18435" name="Rectangle 2">
            <a:extLst>
              <a:ext uri="{FF2B5EF4-FFF2-40B4-BE49-F238E27FC236}">
                <a16:creationId xmlns:a16="http://schemas.microsoft.com/office/drawing/2014/main" id="{27C4BDF7-2216-4344-B705-114C7873EAC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>
            <a:extLst>
              <a:ext uri="{FF2B5EF4-FFF2-40B4-BE49-F238E27FC236}">
                <a16:creationId xmlns:a16="http://schemas.microsoft.com/office/drawing/2014/main" id="{BDF2B0E0-2D1D-4F47-8C99-35BCF7F5B9F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631603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>
            <a:extLst>
              <a:ext uri="{FF2B5EF4-FFF2-40B4-BE49-F238E27FC236}">
                <a16:creationId xmlns:a16="http://schemas.microsoft.com/office/drawing/2014/main" id="{9C53C970-850E-47DF-A02D-85CB89F67C4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FA52BDA-6494-4DB8-AB05-76921BD4D00E}" type="slidenum">
              <a:rPr lang="cs-CZ" altLang="cs-CZ"/>
              <a:pPr>
                <a:spcBef>
                  <a:spcPct val="0"/>
                </a:spcBef>
              </a:pPr>
              <a:t>6</a:t>
            </a:fld>
            <a:endParaRPr lang="cs-CZ" altLang="cs-CZ"/>
          </a:p>
        </p:txBody>
      </p:sp>
      <p:sp>
        <p:nvSpPr>
          <p:cNvPr id="20483" name="Rectangle 2">
            <a:extLst>
              <a:ext uri="{FF2B5EF4-FFF2-40B4-BE49-F238E27FC236}">
                <a16:creationId xmlns:a16="http://schemas.microsoft.com/office/drawing/2014/main" id="{B60B2C5D-33A8-44C6-A28F-28C67364E94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>
            <a:extLst>
              <a:ext uri="{FF2B5EF4-FFF2-40B4-BE49-F238E27FC236}">
                <a16:creationId xmlns:a16="http://schemas.microsoft.com/office/drawing/2014/main" id="{CFD749C9-2FFD-4D6D-9012-490B58F9CC3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76005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>
            <a:extLst>
              <a:ext uri="{FF2B5EF4-FFF2-40B4-BE49-F238E27FC236}">
                <a16:creationId xmlns:a16="http://schemas.microsoft.com/office/drawing/2014/main" id="{49C53C89-A3F4-44E4-B18E-F0ED1FFB716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6402ABE-D7AC-49A9-B3E3-FE57711397FA}" type="slidenum">
              <a:rPr lang="cs-CZ" altLang="cs-CZ"/>
              <a:pPr>
                <a:spcBef>
                  <a:spcPct val="0"/>
                </a:spcBef>
              </a:pPr>
              <a:t>7</a:t>
            </a:fld>
            <a:endParaRPr lang="cs-CZ" altLang="cs-CZ"/>
          </a:p>
        </p:txBody>
      </p:sp>
      <p:sp>
        <p:nvSpPr>
          <p:cNvPr id="24579" name="Rectangle 2">
            <a:extLst>
              <a:ext uri="{FF2B5EF4-FFF2-40B4-BE49-F238E27FC236}">
                <a16:creationId xmlns:a16="http://schemas.microsoft.com/office/drawing/2014/main" id="{A6247114-E9AC-41EA-ADAF-3D8CDB52950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>
            <a:extLst>
              <a:ext uri="{FF2B5EF4-FFF2-40B4-BE49-F238E27FC236}">
                <a16:creationId xmlns:a16="http://schemas.microsoft.com/office/drawing/2014/main" id="{E431EC27-2440-4288-8AD6-33156BE77A7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449325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>
            <a:extLst>
              <a:ext uri="{FF2B5EF4-FFF2-40B4-BE49-F238E27FC236}">
                <a16:creationId xmlns:a16="http://schemas.microsoft.com/office/drawing/2014/main" id="{A19D1B15-7B73-48F9-8FFC-E7BD509FDBC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09E19C6-CFF0-4E22-95EC-0736C814CB1F}" type="slidenum">
              <a:rPr lang="cs-CZ" altLang="cs-CZ"/>
              <a:pPr>
                <a:spcBef>
                  <a:spcPct val="0"/>
                </a:spcBef>
              </a:pPr>
              <a:t>12</a:t>
            </a:fld>
            <a:endParaRPr lang="cs-CZ" altLang="cs-CZ"/>
          </a:p>
        </p:txBody>
      </p:sp>
      <p:sp>
        <p:nvSpPr>
          <p:cNvPr id="32771" name="Rectangle 2">
            <a:extLst>
              <a:ext uri="{FF2B5EF4-FFF2-40B4-BE49-F238E27FC236}">
                <a16:creationId xmlns:a16="http://schemas.microsoft.com/office/drawing/2014/main" id="{886F870D-C777-404A-B990-9C638C66FEC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>
            <a:extLst>
              <a:ext uri="{FF2B5EF4-FFF2-40B4-BE49-F238E27FC236}">
                <a16:creationId xmlns:a16="http://schemas.microsoft.com/office/drawing/2014/main" id="{8E108ABF-7B7D-436F-910B-98C8FDA742A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922990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>
            <a:extLst>
              <a:ext uri="{FF2B5EF4-FFF2-40B4-BE49-F238E27FC236}">
                <a16:creationId xmlns:a16="http://schemas.microsoft.com/office/drawing/2014/main" id="{49B28902-3BB7-405A-9A2A-BEFC6BB871A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0B46538-8509-44E7-9F93-0990C11BD31D}" type="slidenum">
              <a:rPr lang="cs-CZ" altLang="cs-CZ"/>
              <a:pPr>
                <a:spcBef>
                  <a:spcPct val="0"/>
                </a:spcBef>
              </a:pPr>
              <a:t>13</a:t>
            </a:fld>
            <a:endParaRPr lang="cs-CZ" altLang="cs-CZ"/>
          </a:p>
        </p:txBody>
      </p:sp>
      <p:sp>
        <p:nvSpPr>
          <p:cNvPr id="34819" name="Rectangle 2">
            <a:extLst>
              <a:ext uri="{FF2B5EF4-FFF2-40B4-BE49-F238E27FC236}">
                <a16:creationId xmlns:a16="http://schemas.microsoft.com/office/drawing/2014/main" id="{A5FB6E04-2916-48B2-A793-05B9EFC57B9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>
            <a:extLst>
              <a:ext uri="{FF2B5EF4-FFF2-40B4-BE49-F238E27FC236}">
                <a16:creationId xmlns:a16="http://schemas.microsoft.com/office/drawing/2014/main" id="{8C8E2A38-BA41-4079-B0BF-11E90131AB7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44408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4499B9F-9258-491E-B20C-4D25216E70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46922CD9-3B16-45D7-A3AE-02D8135E6DA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BDE658F-45C8-4AB3-90E9-369E7724EE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703E8-0C07-4D54-B98D-42F74DC3074A}" type="datetimeFigureOut">
              <a:rPr lang="cs-CZ" smtClean="0"/>
              <a:t>12.11.2018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52A93D1-F439-4568-9230-DC6E09DF25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F313BB1-F277-4DA2-827A-E8C9AF3F98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C83BB0-440E-4CDE-9763-D9C384355E2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082648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BD996BA-5313-48D6-A02C-1A91CC4764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F5C51859-29BA-4BA5-8884-F2B9A9D3EDE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A23BF3F-799F-487C-A82C-732F676145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703E8-0C07-4D54-B98D-42F74DC3074A}" type="datetimeFigureOut">
              <a:rPr lang="cs-CZ" smtClean="0"/>
              <a:t>12.11.2018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B6E2495-9BD6-4C1C-AF4E-C6CEFD98C4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48EB6DE-9092-44AE-8122-C63558C2BE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C83BB0-440E-4CDE-9763-D9C384355E2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57103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DC40773C-A2BF-4B81-B8A6-590DAED4B4E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B49CD868-F5B4-43A1-9103-3F10993668B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BFE7A88-4869-4A4B-B941-AB44DD578C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703E8-0C07-4D54-B98D-42F74DC3074A}" type="datetimeFigureOut">
              <a:rPr lang="cs-CZ" smtClean="0"/>
              <a:t>12.11.2018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21820F3-3718-42E8-8D6D-29E29DA27C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025C552-E365-4986-AD9C-3422D98170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C83BB0-440E-4CDE-9763-D9C384355E2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074903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9DAB3F6-F94B-42AB-8CDC-BB05EBF7A1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4ED74D5-8B27-4D20-8073-01503E2E18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45087E4-1C62-4FBF-8781-CF659D801E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703E8-0C07-4D54-B98D-42F74DC3074A}" type="datetimeFigureOut">
              <a:rPr lang="cs-CZ" smtClean="0"/>
              <a:t>12.11.2018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4EA97F8-4BA3-4702-9EB9-5F0DA0F7EF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263B9E5-B5E0-4F5F-9E27-E51FF4EADD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C83BB0-440E-4CDE-9763-D9C384355E2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610147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8FA8CF8-CB54-455C-A222-A994AED872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F28603CB-54CC-4DC0-9C4A-15623B68E6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8FDD687-91B3-4E33-90A2-4634AB2BA5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703E8-0C07-4D54-B98D-42F74DC3074A}" type="datetimeFigureOut">
              <a:rPr lang="cs-CZ" smtClean="0"/>
              <a:t>12.11.2018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CD2D016-0E62-4D21-8ACA-21AA135833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7EE666F-887B-46FC-9B51-4AAFD386C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C83BB0-440E-4CDE-9763-D9C384355E2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969566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97BADFF-7574-4CAE-B45B-32E0D82809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65D60F3-351A-46AB-B536-8F8CFF43A80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A213C218-B95B-4BF1-BFC0-5AE79B64F2E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478F23C2-5857-446E-B0A7-5F2320BC0B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703E8-0C07-4D54-B98D-42F74DC3074A}" type="datetimeFigureOut">
              <a:rPr lang="cs-CZ" smtClean="0"/>
              <a:t>12.11.2018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53AA6970-8874-4E5B-AE7C-BCE0E3D0D1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06295C2E-0A27-4A2A-A495-9A38BE299A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C83BB0-440E-4CDE-9763-D9C384355E2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209386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AC8BA60-D24C-46A0-9DCD-F3F5B831CE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AD5EA831-FFCC-4E4C-8ED0-72F781C96F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855D7152-E7CA-475B-951C-F15AB7DCA53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9EA4C748-F5EF-4860-BDEF-ED4F3F5556B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6BD827AC-D613-4C49-A717-1992CB6207A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15413001-1180-4D5E-9C7F-18689790F5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703E8-0C07-4D54-B98D-42F74DC3074A}" type="datetimeFigureOut">
              <a:rPr lang="cs-CZ" smtClean="0"/>
              <a:t>12.11.2018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B854556F-07C7-4F2C-9249-AD5592B6CB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7C79D7AD-CC0C-45E7-88D0-6C8BB7DBC5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C83BB0-440E-4CDE-9763-D9C384355E2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752266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BCB3BA2-30B9-40FC-9114-90A8BB99E8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2042779E-DB41-4688-96CC-D15A9FBB19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703E8-0C07-4D54-B98D-42F74DC3074A}" type="datetimeFigureOut">
              <a:rPr lang="cs-CZ" smtClean="0"/>
              <a:t>12.11.2018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4DF4059A-92E6-4C30-B9F7-38B2BE635B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CC497B4F-655B-4A48-836D-58EE58FF28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C83BB0-440E-4CDE-9763-D9C384355E2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508910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988C7505-162B-4507-B0B5-9E3CABE2A7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703E8-0C07-4D54-B98D-42F74DC3074A}" type="datetimeFigureOut">
              <a:rPr lang="cs-CZ" smtClean="0"/>
              <a:t>12.11.2018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AA6C1A0B-CB53-4EA7-A698-72E361962D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DEF35A42-37A1-40FF-96DC-C837A2AB55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C83BB0-440E-4CDE-9763-D9C384355E2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55578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8D66522-646E-4078-970B-69AA2E4B88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72B6490-B08F-44C4-9CE5-2CD88FC551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C4BE04CE-F580-40B7-94B8-37EDDED40F3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2F83A311-6D49-4D18-84EE-2B606D9337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703E8-0C07-4D54-B98D-42F74DC3074A}" type="datetimeFigureOut">
              <a:rPr lang="cs-CZ" smtClean="0"/>
              <a:t>12.11.2018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3D0A892D-D52D-4935-8F0B-CB2288C5A3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3AB7549F-2F54-46B7-BBE9-2835024E88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C83BB0-440E-4CDE-9763-D9C384355E2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474802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FFA1052-132B-44F1-A637-1EC7D3C73C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04B5BED9-FE2C-4FE7-A87D-C499A5DA37F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A447E626-7E69-4A75-AC77-50774EC6C6A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3C767662-C2ED-4897-ACF2-B86FD8A116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703E8-0C07-4D54-B98D-42F74DC3074A}" type="datetimeFigureOut">
              <a:rPr lang="cs-CZ" smtClean="0"/>
              <a:t>12.11.2018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7FE3E471-6B8C-4794-BF32-2030F9103F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899B0A5D-0ABE-476E-A1ED-C5064F06BD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C83BB0-440E-4CDE-9763-D9C384355E2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803409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F338853A-D2A5-4872-BB55-A7774BF4A3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CE6C881F-C09F-4AEE-9406-AA319A6010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EEDC9C3-6B06-445F-87E3-A6FC66DED5D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C703E8-0C07-4D54-B98D-42F74DC3074A}" type="datetimeFigureOut">
              <a:rPr lang="cs-CZ" smtClean="0"/>
              <a:t>12.11.2018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44972D9-BF42-4B0D-A067-A6BBD82537E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34C978D-378F-44EE-9DC7-4811EE0ABE5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C83BB0-440E-4CDE-9763-D9C384355E2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90054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BD666D2-89F3-481D-BC6E-148C5D26E9A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/>
              <a:t>Spojené státy americké</a:t>
            </a:r>
          </a:p>
        </p:txBody>
      </p:sp>
      <p:sp>
        <p:nvSpPr>
          <p:cNvPr id="4" name="Podnadpis 2">
            <a:extLst>
              <a:ext uri="{FF2B5EF4-FFF2-40B4-BE49-F238E27FC236}">
                <a16:creationId xmlns:a16="http://schemas.microsoft.com/office/drawing/2014/main" id="{06ACFAC4-1C49-424B-9A97-319F33FD5B1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b="1" dirty="0"/>
              <a:t>Vladan Hodulák</a:t>
            </a:r>
          </a:p>
          <a:p>
            <a:endParaRPr lang="cs-CZ" b="1" dirty="0"/>
          </a:p>
          <a:p>
            <a:endParaRPr lang="cs-CZ" b="1" dirty="0"/>
          </a:p>
          <a:p>
            <a:r>
              <a:rPr lang="cs-CZ" sz="1600" dirty="0"/>
              <a:t>Tato prezentace je určena výhradně pro studenty kurzu </a:t>
            </a:r>
            <a:r>
              <a:rPr lang="cs-CZ" sz="1600" i="1" dirty="0"/>
              <a:t>Mezinárodní ekonomické vztahy  MVZ141 </a:t>
            </a:r>
            <a:r>
              <a:rPr lang="cs-CZ" sz="1600" dirty="0"/>
              <a:t>na FSS MU v akademickém roce 2018/2019. Jakékoliv nakládání s prezentací pro jiné než studijní účely v tomto kurzu je zakázáno</a:t>
            </a:r>
          </a:p>
          <a:p>
            <a:endParaRPr lang="cs-CZ" sz="1600" dirty="0"/>
          </a:p>
          <a:p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23521800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B2CEB632-4D82-4ECB-85C2-C09EB67AA40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9592" y="0"/>
            <a:ext cx="753281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9695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95305A1-EE98-4113-B648-90DCB59D02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2">
                    <a:satMod val="200000"/>
                  </a:schemeClr>
                </a:solidFill>
              </a:rPr>
              <a:t>Vývoj do roku 2008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9708806-2E76-4C90-8130-6AB481B4A2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80000"/>
              </a:lnSpc>
            </a:pPr>
            <a:r>
              <a:rPr lang="cs-CZ" altLang="cs-CZ" b="1" dirty="0"/>
              <a:t>Clintonova administrativa</a:t>
            </a:r>
            <a:r>
              <a:rPr lang="cs-CZ" altLang="cs-CZ" dirty="0"/>
              <a:t>: snaha syntetizovat úspěšné prvky předchozích HP</a:t>
            </a:r>
          </a:p>
          <a:p>
            <a:pPr>
              <a:lnSpc>
                <a:spcPct val="80000"/>
              </a:lnSpc>
            </a:pPr>
            <a:r>
              <a:rPr lang="cs-CZ" altLang="cs-CZ" dirty="0"/>
              <a:t>Inflace v 90.letech pod kontrolou (do 3%), růst stabilní a přes 2%, nezaměstnanost klesá pod 6%.</a:t>
            </a:r>
          </a:p>
          <a:p>
            <a:pPr>
              <a:lnSpc>
                <a:spcPct val="80000"/>
              </a:lnSpc>
            </a:pPr>
            <a:r>
              <a:rPr lang="cs-CZ" altLang="cs-CZ" dirty="0"/>
              <a:t>Nová ekonomika – růst podílu ICT – předpoklad stabilního a vysokého růstu (růst produktivity práce).</a:t>
            </a:r>
          </a:p>
          <a:p>
            <a:pPr>
              <a:lnSpc>
                <a:spcPct val="80000"/>
              </a:lnSpc>
            </a:pPr>
            <a:r>
              <a:rPr lang="cs-CZ" altLang="cs-CZ" dirty="0"/>
              <a:t>USA jednoznačně dominují světové ekonomice.</a:t>
            </a:r>
          </a:p>
          <a:p>
            <a:pPr>
              <a:lnSpc>
                <a:spcPct val="80000"/>
              </a:lnSpc>
            </a:pPr>
            <a:r>
              <a:rPr lang="cs-CZ" altLang="cs-CZ" dirty="0"/>
              <a:t>Postupující liberalizace finančního trhu a trhu práce.</a:t>
            </a:r>
          </a:p>
          <a:p>
            <a:pPr>
              <a:lnSpc>
                <a:spcPct val="80000"/>
              </a:lnSpc>
            </a:pPr>
            <a:r>
              <a:rPr lang="cs-CZ" altLang="cs-CZ" dirty="0"/>
              <a:t>Rok 2000 krach tzv. „</a:t>
            </a:r>
            <a:r>
              <a:rPr lang="cs-CZ" altLang="cs-CZ" dirty="0" err="1"/>
              <a:t>dot-com</a:t>
            </a:r>
            <a:r>
              <a:rPr lang="cs-CZ" altLang="cs-CZ" dirty="0"/>
              <a:t> boom“, mírná recese 2001 zažehnána politikou nízkých úrokových sazeb.</a:t>
            </a:r>
          </a:p>
          <a:p>
            <a:pPr>
              <a:lnSpc>
                <a:spcPct val="80000"/>
              </a:lnSpc>
            </a:pPr>
            <a:r>
              <a:rPr lang="cs-CZ" altLang="cs-CZ" dirty="0"/>
              <a:t>Po 11. září 2001 – válka s terorismem, zvýšení výdajů na obranu, snižování daní, bublina na trhu nemovitostí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248859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>
            <a:extLst>
              <a:ext uri="{FF2B5EF4-FFF2-40B4-BE49-F238E27FC236}">
                <a16:creationId xmlns:a16="http://schemas.microsoft.com/office/drawing/2014/main" id="{61A26675-662B-43B1-8C83-AFACB6E77316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>
                <a:solidFill>
                  <a:schemeClr val="tx2">
                    <a:satMod val="200000"/>
                  </a:schemeClr>
                </a:solidFill>
              </a:rPr>
              <a:t>Současná role USA v SE</a:t>
            </a:r>
          </a:p>
        </p:txBody>
      </p:sp>
      <p:sp>
        <p:nvSpPr>
          <p:cNvPr id="31747" name="Rectangle 3">
            <a:extLst>
              <a:ext uri="{FF2B5EF4-FFF2-40B4-BE49-F238E27FC236}">
                <a16:creationId xmlns:a16="http://schemas.microsoft.com/office/drawing/2014/main" id="{10174DCF-D70F-48C2-96F5-64159C1B940C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055913" y="1557337"/>
            <a:ext cx="10428515" cy="4799919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altLang="cs-CZ" sz="2400" dirty="0"/>
              <a:t>2008 splasknutí bubliny na trhu nemovitostí, panika na finančních trzích, role FED a politika </a:t>
            </a:r>
            <a:r>
              <a:rPr lang="cs-CZ" altLang="cs-CZ" sz="2400" b="1" dirty="0"/>
              <a:t>kvantitativního uvolňování</a:t>
            </a:r>
            <a:r>
              <a:rPr lang="cs-CZ" altLang="cs-CZ" sz="2400" dirty="0"/>
              <a:t>, masivní vládní stimul (deficity až 10 % HDP).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400" dirty="0"/>
              <a:t>USA disponují </a:t>
            </a:r>
            <a:r>
              <a:rPr lang="cs-CZ" altLang="cs-CZ" sz="2400" b="1" i="1" dirty="0"/>
              <a:t>ekonomickým komplexem kontinentálního</a:t>
            </a:r>
            <a:r>
              <a:rPr lang="cs-CZ" altLang="cs-CZ" sz="2400" dirty="0"/>
              <a:t> rozměru (9,37mil. Km2 a přes 300mil. obyvatel); HDP přes 20% světa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400" dirty="0"/>
              <a:t>USA hrají mimořádnou, nezastupitelnou roli – </a:t>
            </a:r>
            <a:r>
              <a:rPr lang="cs-CZ" altLang="cs-CZ" sz="2400" b="1" i="1" dirty="0"/>
              <a:t>spotřebitel poslední instance.</a:t>
            </a:r>
            <a:endParaRPr lang="cs-CZ" altLang="cs-CZ" sz="2400" dirty="0"/>
          </a:p>
          <a:p>
            <a:pPr eaLnBrk="1" hangingPunct="1">
              <a:lnSpc>
                <a:spcPct val="80000"/>
              </a:lnSpc>
            </a:pPr>
            <a:r>
              <a:rPr lang="cs-CZ" altLang="cs-CZ" sz="2400" dirty="0"/>
              <a:t>Postavení amerického centra je dáno </a:t>
            </a:r>
            <a:r>
              <a:rPr lang="cs-CZ" altLang="cs-CZ" sz="2400" b="1" i="1" dirty="0"/>
              <a:t>ekonomickým potenciálem spolu s jeho pozicí vojenskou a politickou</a:t>
            </a:r>
            <a:r>
              <a:rPr lang="cs-CZ" altLang="cs-CZ" sz="2400" dirty="0"/>
              <a:t> – tyto tři aspekty je třeba vidět ve vzájemných souvislostech, oslabení v jednom směru může být kompenzováno jinak. 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400" dirty="0"/>
              <a:t>Pro americké centrum je typické, že jeho ekonomika a HP </a:t>
            </a:r>
            <a:r>
              <a:rPr lang="cs-CZ" altLang="cs-CZ" sz="2400" b="1" i="1" dirty="0"/>
              <a:t>výrazně spoluformuje</a:t>
            </a:r>
            <a:r>
              <a:rPr lang="cs-CZ" altLang="cs-CZ" sz="2400" dirty="0"/>
              <a:t> (i když méně než v 50. a 60. letech) světovou ekonomiku a její instituce.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400" dirty="0"/>
              <a:t>Současná situace za </a:t>
            </a:r>
            <a:r>
              <a:rPr lang="cs-CZ" altLang="cs-CZ" sz="2400" dirty="0" err="1"/>
              <a:t>Trumpovy</a:t>
            </a:r>
            <a:r>
              <a:rPr lang="cs-CZ" altLang="cs-CZ" sz="2400" dirty="0"/>
              <a:t> administrativy</a:t>
            </a:r>
          </a:p>
        </p:txBody>
      </p:sp>
    </p:spTree>
    <p:extLst>
      <p:ext uri="{BB962C8B-B14F-4D97-AF65-F5344CB8AC3E}">
        <p14:creationId xmlns:p14="http://schemas.microsoft.com/office/powerpoint/2010/main" val="262459008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92" name="Rectangle 8">
            <a:extLst>
              <a:ext uri="{FF2B5EF4-FFF2-40B4-BE49-F238E27FC236}">
                <a16:creationId xmlns:a16="http://schemas.microsoft.com/office/drawing/2014/main" id="{B335EB7D-6DC5-4FC9-B2C7-47683A5C6CBE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>
                <a:solidFill>
                  <a:schemeClr val="tx2">
                    <a:satMod val="200000"/>
                  </a:schemeClr>
                </a:solidFill>
              </a:rPr>
              <a:t>Perspektivy</a:t>
            </a:r>
          </a:p>
        </p:txBody>
      </p:sp>
      <p:sp>
        <p:nvSpPr>
          <p:cNvPr id="33795" name="Rectangle 7">
            <a:extLst>
              <a:ext uri="{FF2B5EF4-FFF2-40B4-BE49-F238E27FC236}">
                <a16:creationId xmlns:a16="http://schemas.microsoft.com/office/drawing/2014/main" id="{3E6C18C9-15EE-495F-89D9-085B25AF5404}"/>
              </a:ext>
            </a:extLst>
          </p:cNvPr>
          <p:cNvSpPr>
            <a:spLocks noGrp="1" noRot="1" noChangeArrowheads="1"/>
          </p:cNvSpPr>
          <p:nvPr>
            <p:ph idx="1"/>
          </p:nvPr>
        </p:nvSpPr>
        <p:spPr>
          <a:xfrm>
            <a:off x="838200" y="1773239"/>
            <a:ext cx="10515600" cy="437719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dirty="0"/>
              <a:t>USA řeší své vnitřní ekonomické problémy i prostřednictvím dominantního postavení na světových trzích a využíváním role dolaru jako světové měny.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dirty="0"/>
              <a:t>Růst zahraničního dluhu, deficity rozpočtu, schodky PB, měnící se demografická struktura, vysoké vojenské výdaje… 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dirty="0"/>
              <a:t>Udržování technologického náskoku, slušný růst a solidní strukturální charakteristiky, relativně nízká závislost na SE…</a:t>
            </a:r>
          </a:p>
          <a:p>
            <a:pPr eaLnBrk="1" hangingPunct="1">
              <a:lnSpc>
                <a:spcPct val="90000"/>
              </a:lnSpc>
            </a:pP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6997179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93C88E6A-8829-406B-A652-F42FA7E7E2F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5342" y="957944"/>
            <a:ext cx="10897944" cy="49863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829796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09FCB2FB-0363-48F3-B695-08EA068837C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8930" y="762000"/>
            <a:ext cx="11237028" cy="53448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039653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05694377-7D55-44FD-B793-8A09FFA60C6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4496" y="936171"/>
            <a:ext cx="10698289" cy="51271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70662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3DE594EA-7453-4C24-AB0E-561A8325270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849086"/>
            <a:ext cx="11329280" cy="53884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43467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2EC1ACBD-8A92-4779-A54B-D776CDCF85C6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>
                <a:solidFill>
                  <a:schemeClr val="tx2">
                    <a:satMod val="200000"/>
                  </a:schemeClr>
                </a:solidFill>
              </a:rPr>
              <a:t>Předpoklady hospodářského rozvoje</a:t>
            </a: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3A151AB5-668C-4609-9B6D-247B83209597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38200" y="1690688"/>
            <a:ext cx="10515600" cy="4525963"/>
          </a:xfrm>
        </p:spPr>
        <p:txBody>
          <a:bodyPr/>
          <a:lstStyle/>
          <a:p>
            <a:pPr lvl="1" eaLnBrk="1" hangingPunct="1">
              <a:spcAft>
                <a:spcPts val="600"/>
              </a:spcAft>
            </a:pPr>
            <a:r>
              <a:rPr lang="cs-CZ" altLang="cs-CZ" dirty="0"/>
              <a:t>Od počátku velký jednotný trh bez vnitřních bariér</a:t>
            </a:r>
          </a:p>
          <a:p>
            <a:pPr lvl="1" eaLnBrk="1" hangingPunct="1">
              <a:spcAft>
                <a:spcPts val="600"/>
              </a:spcAft>
            </a:pPr>
            <a:r>
              <a:rPr lang="cs-CZ" altLang="cs-CZ" dirty="0"/>
              <a:t>Poměrně slabá federální vláda</a:t>
            </a:r>
          </a:p>
          <a:p>
            <a:pPr lvl="1" eaLnBrk="1" hangingPunct="1">
              <a:spcAft>
                <a:spcPts val="600"/>
              </a:spcAft>
            </a:pPr>
            <a:r>
              <a:rPr lang="cs-CZ" altLang="cs-CZ" dirty="0"/>
              <a:t>Dlouhodobě příznivé geograficko-ekonomicko-politické podmínky</a:t>
            </a:r>
          </a:p>
          <a:p>
            <a:pPr lvl="1" eaLnBrk="1" hangingPunct="1">
              <a:spcAft>
                <a:spcPts val="600"/>
              </a:spcAft>
            </a:pPr>
            <a:r>
              <a:rPr lang="cs-CZ" altLang="cs-CZ" dirty="0"/>
              <a:t>Od vzniku USA politická a ekonomická svoboda, postupný rozvoj kapitalistických výrobních vztahů</a:t>
            </a:r>
          </a:p>
          <a:p>
            <a:pPr lvl="1" eaLnBrk="1" hangingPunct="1">
              <a:spcAft>
                <a:spcPts val="600"/>
              </a:spcAft>
            </a:pPr>
            <a:r>
              <a:rPr lang="cs-CZ" altLang="cs-CZ" dirty="0"/>
              <a:t>Snadná dostupnost nových výrobních faktorů</a:t>
            </a:r>
          </a:p>
          <a:p>
            <a:pPr lvl="2" eaLnBrk="1" hangingPunct="1">
              <a:buFont typeface="Wingdings" panose="05000000000000000000" pitchFamily="2" charset="2"/>
              <a:buChar char=""/>
            </a:pPr>
            <a:r>
              <a:rPr lang="cs-CZ" altLang="cs-CZ" sz="2200" dirty="0"/>
              <a:t>Rozsáhlé území bohaté na přírodní zdroje</a:t>
            </a:r>
          </a:p>
          <a:p>
            <a:pPr lvl="2" eaLnBrk="1" hangingPunct="1">
              <a:buFont typeface="Wingdings" panose="05000000000000000000" pitchFamily="2" charset="2"/>
              <a:buChar char=""/>
            </a:pPr>
            <a:r>
              <a:rPr lang="cs-CZ" altLang="cs-CZ" sz="2200" dirty="0"/>
              <a:t>Velký potenciál v lidských zdrojích – přistěhovalectví, vzdělání</a:t>
            </a:r>
          </a:p>
        </p:txBody>
      </p:sp>
    </p:spTree>
    <p:extLst>
      <p:ext uri="{BB962C8B-B14F-4D97-AF65-F5344CB8AC3E}">
        <p14:creationId xmlns:p14="http://schemas.microsoft.com/office/powerpoint/2010/main" val="4080150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EF2DAAA6-1669-4FD0-98A9-BB2535E23FC5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>
                <a:solidFill>
                  <a:schemeClr val="tx2">
                    <a:satMod val="200000"/>
                  </a:schemeClr>
                </a:solidFill>
              </a:rPr>
              <a:t>19. století</a:t>
            </a: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873BDB21-9128-443D-8B8A-CE0AE2F2B804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lvl="1" eaLnBrk="1" hangingPunct="1">
              <a:spcAft>
                <a:spcPts val="600"/>
              </a:spcAft>
            </a:pPr>
            <a:r>
              <a:rPr lang="cs-CZ" altLang="cs-CZ" dirty="0"/>
              <a:t>Po celé období charakteristická politika </a:t>
            </a:r>
            <a:r>
              <a:rPr lang="cs-CZ" altLang="cs-CZ" dirty="0" err="1"/>
              <a:t>laissez-faire</a:t>
            </a:r>
            <a:r>
              <a:rPr lang="cs-CZ" altLang="cs-CZ" dirty="0"/>
              <a:t> uvnitř a silného protekcionismu navenek (</a:t>
            </a:r>
            <a:r>
              <a:rPr lang="cs-CZ" altLang="cs-CZ" dirty="0" err="1"/>
              <a:t>Hamilton</a:t>
            </a:r>
            <a:r>
              <a:rPr lang="cs-CZ" altLang="cs-CZ" dirty="0"/>
              <a:t> – </a:t>
            </a:r>
            <a:r>
              <a:rPr lang="cs-CZ" altLang="cs-CZ" b="1" dirty="0"/>
              <a:t>ochrana nedospělého průmyslu</a:t>
            </a:r>
            <a:r>
              <a:rPr lang="cs-CZ" altLang="cs-CZ" dirty="0"/>
              <a:t>)</a:t>
            </a:r>
          </a:p>
          <a:p>
            <a:pPr lvl="1">
              <a:spcAft>
                <a:spcPts val="600"/>
              </a:spcAft>
            </a:pPr>
            <a:r>
              <a:rPr lang="cs-CZ" altLang="cs-CZ" dirty="0"/>
              <a:t>Izolacionistická politika (vztah k Evropě, expanze)</a:t>
            </a:r>
          </a:p>
          <a:p>
            <a:pPr lvl="1">
              <a:spcAft>
                <a:spcPts val="600"/>
              </a:spcAft>
            </a:pPr>
            <a:r>
              <a:rPr lang="cs-CZ" altLang="cs-CZ" dirty="0"/>
              <a:t>Americká občanská válka</a:t>
            </a:r>
          </a:p>
          <a:p>
            <a:pPr lvl="1" eaLnBrk="1" hangingPunct="1">
              <a:spcAft>
                <a:spcPts val="600"/>
              </a:spcAft>
            </a:pPr>
            <a:r>
              <a:rPr lang="cs-CZ" altLang="cs-CZ" dirty="0"/>
              <a:t>Role vlády – vláda práva, infrastruktura, cla</a:t>
            </a:r>
          </a:p>
          <a:p>
            <a:pPr lvl="1" eaLnBrk="1" hangingPunct="1">
              <a:spcAft>
                <a:spcPts val="600"/>
              </a:spcAft>
            </a:pPr>
            <a:r>
              <a:rPr lang="cs-CZ" altLang="cs-CZ" dirty="0"/>
              <a:t>Kombinace jak </a:t>
            </a:r>
            <a:r>
              <a:rPr lang="cs-CZ" altLang="cs-CZ" b="1" dirty="0"/>
              <a:t>extenzivního tak intenzivního růstu</a:t>
            </a:r>
          </a:p>
          <a:p>
            <a:pPr lvl="2">
              <a:spcAft>
                <a:spcPts val="600"/>
              </a:spcAft>
            </a:pPr>
            <a:r>
              <a:rPr lang="cs-CZ" altLang="cs-CZ" dirty="0"/>
              <a:t>Role přistěhovalectví, americký sen</a:t>
            </a:r>
          </a:p>
          <a:p>
            <a:pPr lvl="2">
              <a:spcAft>
                <a:spcPts val="600"/>
              </a:spcAft>
            </a:pPr>
            <a:r>
              <a:rPr lang="cs-CZ" altLang="cs-CZ" dirty="0"/>
              <a:t>Vědecko-technická revoluce – mechanizace a následný růst produktivity práce</a:t>
            </a:r>
          </a:p>
          <a:p>
            <a:pPr lvl="1" eaLnBrk="1" hangingPunct="1">
              <a:spcAft>
                <a:spcPts val="600"/>
              </a:spcAft>
            </a:pPr>
            <a:r>
              <a:rPr lang="cs-CZ" altLang="cs-CZ" dirty="0"/>
              <a:t>Postupný nárůst významu americké ekonomiky ve světě – od konce 19. stol. jsou největší ekonomikou světa</a:t>
            </a:r>
          </a:p>
          <a:p>
            <a:pPr lvl="1" eaLnBrk="1" hangingPunct="1"/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8810931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B3592AA-BDED-49BA-90A9-3B3A91A00B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2">
                    <a:satMod val="200000"/>
                  </a:schemeClr>
                </a:solidFill>
              </a:rPr>
              <a:t>Vývoj do velké hospodářské krize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83D4976-6665-40F0-9772-EC9A439CD2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cs-CZ" altLang="cs-CZ" dirty="0"/>
              <a:t>Koncem 19.stol. změna tržních struktur – </a:t>
            </a:r>
            <a:r>
              <a:rPr lang="cs-CZ" altLang="cs-CZ" b="1" dirty="0"/>
              <a:t>monopolizace </a:t>
            </a:r>
            <a:r>
              <a:rPr lang="cs-CZ" altLang="cs-CZ" dirty="0"/>
              <a:t>– změna společenské struktury</a:t>
            </a:r>
          </a:p>
          <a:p>
            <a:pPr lvl="1"/>
            <a:r>
              <a:rPr lang="cs-CZ" altLang="cs-CZ" dirty="0"/>
              <a:t>Vznik regulačních institucí, antimonopolní zákonodárství</a:t>
            </a:r>
          </a:p>
          <a:p>
            <a:pPr lvl="1"/>
            <a:r>
              <a:rPr lang="cs-CZ" altLang="cs-CZ" dirty="0"/>
              <a:t>V mezinárodním obchodě postupný ústup od protekcionismu </a:t>
            </a:r>
          </a:p>
          <a:p>
            <a:pPr lvl="1"/>
            <a:r>
              <a:rPr lang="cs-CZ" altLang="cs-CZ" dirty="0"/>
              <a:t>Pozitivní vliv I. světové války – poválečný boom, změna pozice z dlužníka ve věřitele</a:t>
            </a:r>
          </a:p>
          <a:p>
            <a:pPr lvl="1"/>
            <a:r>
              <a:rPr lang="cs-CZ" altLang="cs-CZ" dirty="0"/>
              <a:t>Krize 1929 – 1933 (propad HDP o 1/3, nezaměstnanost až 25%)</a:t>
            </a:r>
          </a:p>
          <a:p>
            <a:pPr lvl="1"/>
            <a:r>
              <a:rPr lang="cs-CZ" altLang="cs-CZ" dirty="0"/>
              <a:t>Problémy finančního systému (</a:t>
            </a:r>
            <a:r>
              <a:rPr lang="cs-CZ" altLang="cs-CZ" dirty="0" err="1"/>
              <a:t>Glass-Steagall</a:t>
            </a:r>
            <a:r>
              <a:rPr lang="cs-CZ" altLang="cs-CZ" dirty="0"/>
              <a:t> </a:t>
            </a:r>
            <a:r>
              <a:rPr lang="cs-CZ" altLang="cs-CZ" dirty="0" err="1"/>
              <a:t>Act</a:t>
            </a:r>
            <a:r>
              <a:rPr lang="cs-CZ" altLang="cs-CZ" dirty="0"/>
              <a:t>)</a:t>
            </a:r>
          </a:p>
          <a:p>
            <a:pPr lvl="1"/>
            <a:r>
              <a:rPr lang="cs-CZ" altLang="cs-CZ" dirty="0"/>
              <a:t>Role USA během krize (</a:t>
            </a:r>
            <a:r>
              <a:rPr lang="cs-CZ" altLang="cs-CZ" dirty="0" err="1"/>
              <a:t>Smoot-Hawley</a:t>
            </a:r>
            <a:r>
              <a:rPr lang="cs-CZ" altLang="cs-CZ" dirty="0"/>
              <a:t> tarif)</a:t>
            </a:r>
          </a:p>
          <a:p>
            <a:pPr lvl="1"/>
            <a:r>
              <a:rPr lang="cs-CZ" altLang="cs-CZ" dirty="0"/>
              <a:t>New </a:t>
            </a:r>
            <a:r>
              <a:rPr lang="cs-CZ" altLang="cs-CZ" dirty="0" err="1"/>
              <a:t>Deal</a:t>
            </a:r>
            <a:r>
              <a:rPr lang="cs-CZ" altLang="cs-CZ" dirty="0"/>
              <a:t> – nástup Keynesiánské hospodářské politiky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435608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1B243716-44EC-4855-A16F-7FE6DBA034B0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cs-CZ" sz="4000" dirty="0">
                <a:solidFill>
                  <a:schemeClr val="tx2">
                    <a:satMod val="200000"/>
                  </a:schemeClr>
                </a:solidFill>
              </a:rPr>
              <a:t>Případová studie 1 – klasická ekonomická krize</a:t>
            </a:r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C1D7BAE7-192A-47E4-AD9A-1429D2F8B11E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68828" y="1857376"/>
            <a:ext cx="10384971" cy="44926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2400" dirty="0"/>
              <a:t>1837, 1870, 1929, 2008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400" dirty="0"/>
              <a:t>Hluboký propad ekonomického výkonu, nárůst nezaměstnanosti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400" dirty="0"/>
              <a:t>Často spojena s krizí bankovního sektoru díky nadměrným očekáváním a spekulativním půjčkám (ne vždy příčina krize)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400" dirty="0"/>
              <a:t>Příklad: půjčím si 10 mil. na spekulační nákup, koupím akcie, krach na burze – hodnota akcií 1 mil., platební neschopnost, banka má nedobytné úvěry, pád banky, panika – run na banky, rozklad bankovního sektoru – </a:t>
            </a:r>
            <a:r>
              <a:rPr lang="cs-CZ" altLang="cs-CZ" sz="2400" dirty="0" err="1"/>
              <a:t>credit</a:t>
            </a:r>
            <a:r>
              <a:rPr lang="cs-CZ" altLang="cs-CZ" sz="2400" dirty="0"/>
              <a:t> </a:t>
            </a:r>
            <a:r>
              <a:rPr lang="cs-CZ" altLang="cs-CZ" sz="2400" dirty="0" err="1"/>
              <a:t>crunch</a:t>
            </a:r>
            <a:r>
              <a:rPr lang="cs-CZ" altLang="cs-CZ" sz="2400" dirty="0"/>
              <a:t>, deflace, recese</a:t>
            </a:r>
          </a:p>
          <a:p>
            <a:r>
              <a:rPr lang="cs-CZ" altLang="cs-CZ" sz="2400" dirty="0"/>
              <a:t>Proto </a:t>
            </a:r>
          </a:p>
          <a:p>
            <a:pPr lvl="1"/>
            <a:r>
              <a:rPr lang="cs-CZ" altLang="cs-CZ" sz="2000" dirty="0"/>
              <a:t>důležité postavení CB jako </a:t>
            </a:r>
            <a:r>
              <a:rPr lang="cs-CZ" altLang="cs-CZ" sz="2000" b="1" dirty="0"/>
              <a:t>věřitele poslední instance</a:t>
            </a:r>
          </a:p>
          <a:p>
            <a:pPr lvl="1"/>
            <a:r>
              <a:rPr lang="cs-CZ" altLang="cs-CZ" sz="2000" b="1" dirty="0"/>
              <a:t>Expanzivní </a:t>
            </a:r>
            <a:r>
              <a:rPr lang="cs-CZ" altLang="cs-CZ" sz="2000" dirty="0"/>
              <a:t>monetární a fiskální politika státu</a:t>
            </a:r>
            <a:endParaRPr lang="cs-CZ" altLang="cs-CZ" sz="2000" b="1" dirty="0"/>
          </a:p>
        </p:txBody>
      </p:sp>
    </p:spTree>
    <p:extLst>
      <p:ext uri="{BB962C8B-B14F-4D97-AF65-F5344CB8AC3E}">
        <p14:creationId xmlns:p14="http://schemas.microsoft.com/office/powerpoint/2010/main" val="20470921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EEE1BE27-3438-4024-8B1E-EB5DE52CC1C6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>
                <a:solidFill>
                  <a:schemeClr val="tx2">
                    <a:satMod val="200000"/>
                  </a:schemeClr>
                </a:solidFill>
              </a:rPr>
              <a:t>USA po druhé světové válce</a:t>
            </a:r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70DF6860-4683-4BDF-B993-3C5F2E326745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</a:pPr>
            <a:r>
              <a:rPr lang="cs-CZ" altLang="cs-CZ" sz="2400" dirty="0"/>
              <a:t>Hospodářské oživení během druhé světové války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400" dirty="0"/>
              <a:t>Na počátku 50. let představují 1/3 HDP, 60% světové průmyslové výroby, 16% světového exportu, bezprecedentní postavení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400" dirty="0"/>
              <a:t>Cílené budování mezinárodního měnového a obchodního režimu (</a:t>
            </a:r>
            <a:r>
              <a:rPr lang="cs-CZ" altLang="cs-CZ" sz="2400" b="1" dirty="0"/>
              <a:t>Marshallův plán, </a:t>
            </a:r>
            <a:r>
              <a:rPr lang="cs-CZ" altLang="cs-CZ" sz="2400" b="1" dirty="0" err="1"/>
              <a:t>Bretton</a:t>
            </a:r>
            <a:r>
              <a:rPr lang="cs-CZ" altLang="cs-CZ" sz="2400" b="1" dirty="0"/>
              <a:t> </a:t>
            </a:r>
            <a:r>
              <a:rPr lang="cs-CZ" altLang="cs-CZ" sz="2400" b="1" dirty="0" err="1"/>
              <a:t>Woods</a:t>
            </a:r>
            <a:r>
              <a:rPr lang="cs-CZ" altLang="cs-CZ" sz="2400" b="1" dirty="0"/>
              <a:t>, GATT</a:t>
            </a:r>
            <a:r>
              <a:rPr lang="cs-CZ" altLang="cs-CZ" sz="2400" dirty="0"/>
              <a:t>)</a:t>
            </a:r>
          </a:p>
          <a:p>
            <a:pPr>
              <a:lnSpc>
                <a:spcPct val="80000"/>
              </a:lnSpc>
            </a:pPr>
            <a:r>
              <a:rPr lang="cs-CZ" altLang="cs-CZ" sz="2400" dirty="0"/>
              <a:t>Politika programu „New </a:t>
            </a:r>
            <a:r>
              <a:rPr lang="cs-CZ" altLang="cs-CZ" sz="2400" dirty="0" err="1"/>
              <a:t>Economics</a:t>
            </a:r>
            <a:r>
              <a:rPr lang="cs-CZ" altLang="cs-CZ" sz="2400" dirty="0"/>
              <a:t>“ – cíl dosáhnout „</a:t>
            </a:r>
            <a:r>
              <a:rPr lang="cs-CZ" altLang="cs-CZ" sz="2400" b="1" dirty="0"/>
              <a:t>potenciálního růstu</a:t>
            </a:r>
            <a:r>
              <a:rPr lang="cs-CZ" altLang="cs-CZ" sz="2400" dirty="0"/>
              <a:t>“. </a:t>
            </a:r>
          </a:p>
          <a:p>
            <a:pPr>
              <a:lnSpc>
                <a:spcPct val="80000"/>
              </a:lnSpc>
            </a:pPr>
            <a:r>
              <a:rPr lang="cs-CZ" altLang="cs-CZ" sz="2400" dirty="0"/>
              <a:t>Problémy 70. let, </a:t>
            </a:r>
            <a:r>
              <a:rPr lang="cs-CZ" altLang="cs-CZ" sz="2400" b="1" dirty="0" err="1"/>
              <a:t>slumpflace</a:t>
            </a:r>
            <a:r>
              <a:rPr lang="cs-CZ" altLang="cs-CZ" sz="2400" dirty="0"/>
              <a:t>, relativní zaostávání</a:t>
            </a:r>
          </a:p>
          <a:p>
            <a:r>
              <a:rPr lang="cs-CZ" altLang="cs-CZ" sz="2400" dirty="0"/>
              <a:t>Příčiny</a:t>
            </a:r>
          </a:p>
          <a:p>
            <a:pPr lvl="1"/>
            <a:r>
              <a:rPr lang="cs-CZ" altLang="cs-CZ" sz="2000" dirty="0"/>
              <a:t>deficitní financování  a monetární expanze způsobují přehřívání ekonomiky růst inflace</a:t>
            </a:r>
          </a:p>
          <a:p>
            <a:pPr lvl="1"/>
            <a:r>
              <a:rPr lang="cs-CZ" altLang="cs-CZ" sz="2000" dirty="0"/>
              <a:t>k inflačním tlakům výrazně přispívá první ropná krize (1973)</a:t>
            </a:r>
          </a:p>
          <a:p>
            <a:pPr lvl="1"/>
            <a:r>
              <a:rPr lang="cs-CZ" altLang="cs-CZ" sz="2000" dirty="0"/>
              <a:t>střety mezi zaměstnavateli a odbory, posílení protestních hnutí</a:t>
            </a:r>
          </a:p>
          <a:p>
            <a:pPr lvl="1"/>
            <a:r>
              <a:rPr lang="cs-CZ" altLang="cs-CZ" sz="2000" dirty="0"/>
              <a:t>rozpad </a:t>
            </a:r>
            <a:r>
              <a:rPr lang="cs-CZ" altLang="cs-CZ" sz="2000" dirty="0" err="1"/>
              <a:t>brettonwoodského</a:t>
            </a:r>
            <a:r>
              <a:rPr lang="cs-CZ" altLang="cs-CZ" sz="2000" dirty="0"/>
              <a:t> měnového systému, ropné šoky</a:t>
            </a:r>
          </a:p>
          <a:p>
            <a:endParaRPr lang="cs-CZ" altLang="cs-CZ" sz="2400" dirty="0"/>
          </a:p>
          <a:p>
            <a:pPr eaLnBrk="1" hangingPunct="1">
              <a:lnSpc>
                <a:spcPct val="80000"/>
              </a:lnSpc>
            </a:pPr>
            <a:endParaRPr lang="cs-CZ" altLang="cs-CZ" sz="2400" dirty="0"/>
          </a:p>
        </p:txBody>
      </p:sp>
    </p:spTree>
    <p:extLst>
      <p:ext uri="{BB962C8B-B14F-4D97-AF65-F5344CB8AC3E}">
        <p14:creationId xmlns:p14="http://schemas.microsoft.com/office/powerpoint/2010/main" val="35156381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10FF4449-B485-400B-A08F-BAFBAA9199D8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>
                <a:solidFill>
                  <a:schemeClr val="tx2">
                    <a:satMod val="200000"/>
                  </a:schemeClr>
                </a:solidFill>
              </a:rPr>
              <a:t>Případová studie 2 – tržní struktury</a:t>
            </a:r>
          </a:p>
        </p:txBody>
      </p:sp>
      <p:sp>
        <p:nvSpPr>
          <p:cNvPr id="23555" name="Rectangle 3">
            <a:extLst>
              <a:ext uri="{FF2B5EF4-FFF2-40B4-BE49-F238E27FC236}">
                <a16:creationId xmlns:a16="http://schemas.microsoft.com/office/drawing/2014/main" id="{AF9D0829-AFBE-4192-8411-65ACB5C89D05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altLang="cs-CZ" dirty="0"/>
              <a:t>Ekonomie rozeznává několik tržních struktur dle množství subjektů a efektivnosti trhů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dirty="0"/>
              <a:t>Dokonalá konkurence – dokonale efektivní, ale řada nereálných předpokladů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dirty="0"/>
              <a:t>Monopol a oligopol (OPEC) dovolují nadměrný zisk díky tržní síle subjektu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dirty="0"/>
              <a:t>Příklad: Poptávka ve světě je 100 mil. barelů ropy při ceně 10 USD, OPEC sníží těžbu na 80 mil., cena vzroste na 20 USD, zisk OPECU – do 600 mil. USD (ropa je nezbytný statek, problém neelastické poptávky), ztrátu utrpí importéři</a:t>
            </a:r>
          </a:p>
        </p:txBody>
      </p:sp>
    </p:spTree>
    <p:extLst>
      <p:ext uri="{BB962C8B-B14F-4D97-AF65-F5344CB8AC3E}">
        <p14:creationId xmlns:p14="http://schemas.microsoft.com/office/powerpoint/2010/main" val="8765924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963FF40-ED84-4C6B-84AC-1D309D5F40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2">
                    <a:satMod val="200000"/>
                  </a:schemeClr>
                </a:solidFill>
              </a:rPr>
              <a:t>Nástup neoliberalismu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FDCBB4E-8FC4-40CB-A4C5-D9DCEAEF18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S hospodářskými problémy v 70. letech přicházejí úvahy o konci americké hegemonie</a:t>
            </a:r>
          </a:p>
          <a:p>
            <a:r>
              <a:rPr lang="cs-CZ" dirty="0"/>
              <a:t>Politika </a:t>
            </a:r>
            <a:r>
              <a:rPr lang="cs-CZ" b="1" dirty="0"/>
              <a:t>strukturálních reforem</a:t>
            </a:r>
            <a:r>
              <a:rPr lang="cs-CZ" dirty="0"/>
              <a:t> (už za </a:t>
            </a:r>
            <a:r>
              <a:rPr lang="cs-CZ" dirty="0" err="1"/>
              <a:t>Cartera</a:t>
            </a:r>
            <a:r>
              <a:rPr lang="cs-CZ" dirty="0"/>
              <a:t>)</a:t>
            </a:r>
          </a:p>
          <a:p>
            <a:pPr>
              <a:lnSpc>
                <a:spcPct val="80000"/>
              </a:lnSpc>
            </a:pPr>
            <a:r>
              <a:rPr lang="cs-CZ" altLang="cs-CZ" b="1" dirty="0"/>
              <a:t>Reaganova administrativa</a:t>
            </a:r>
            <a:r>
              <a:rPr lang="cs-CZ" altLang="cs-CZ" dirty="0"/>
              <a:t> přichází s radikální proměnou HP (neoliberalismus, </a:t>
            </a:r>
            <a:r>
              <a:rPr lang="cs-CZ" altLang="cs-CZ" dirty="0" err="1"/>
              <a:t>neokonzervatismus</a:t>
            </a:r>
            <a:r>
              <a:rPr lang="cs-CZ" altLang="cs-CZ" dirty="0"/>
              <a:t>)</a:t>
            </a:r>
          </a:p>
          <a:p>
            <a:pPr>
              <a:lnSpc>
                <a:spcPct val="80000"/>
              </a:lnSpc>
            </a:pPr>
            <a:r>
              <a:rPr lang="cs-CZ" altLang="cs-CZ" b="1" dirty="0"/>
              <a:t>Zásady:</a:t>
            </a:r>
            <a:r>
              <a:rPr lang="cs-CZ" altLang="cs-CZ" dirty="0"/>
              <a:t> podnikatelská svoboda, volný trh; přirozená schopnost ekonomiky vytvářet dlouhodobě rovnováhu; minimalizace zásahů státu; posílení monetární politiky, oslabení fiskální.</a:t>
            </a:r>
          </a:p>
          <a:p>
            <a:pPr>
              <a:lnSpc>
                <a:spcPct val="80000"/>
              </a:lnSpc>
            </a:pPr>
            <a:r>
              <a:rPr lang="cs-CZ" altLang="cs-CZ" dirty="0"/>
              <a:t>Tento obrat následuje se zpožděním zbytek světa (role </a:t>
            </a:r>
            <a:r>
              <a:rPr lang="cs-CZ" altLang="cs-CZ" dirty="0" err="1"/>
              <a:t>Tatcherové</a:t>
            </a:r>
            <a:r>
              <a:rPr lang="cs-CZ" altLang="cs-CZ" dirty="0"/>
              <a:t>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365082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E71CB6C-976E-42FA-8A30-15D88DDA90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2">
                    <a:satMod val="200000"/>
                  </a:schemeClr>
                </a:solidFill>
              </a:rPr>
              <a:t>Dopad </a:t>
            </a:r>
            <a:r>
              <a:rPr lang="cs-CZ" dirty="0" err="1">
                <a:solidFill>
                  <a:schemeClr val="tx2">
                    <a:satMod val="200000"/>
                  </a:schemeClr>
                </a:solidFill>
              </a:rPr>
              <a:t>reagonomiky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EE8D006-1443-40A1-AECB-3CF0F52B85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cs-CZ" altLang="cs-CZ" dirty="0"/>
              <a:t>Měnová restrikce, hospodářské zpomalení, zlomení moci odborů a omezení sociálních výdajů vedly ke snížení inflace (z 13,5% na 3%)</a:t>
            </a:r>
          </a:p>
          <a:p>
            <a:pPr>
              <a:lnSpc>
                <a:spcPct val="80000"/>
              </a:lnSpc>
            </a:pPr>
            <a:r>
              <a:rPr lang="cs-CZ" altLang="cs-CZ" dirty="0"/>
              <a:t>Snaha o stimulaci ekonomiky a zvýšení daňových příjmů pomocí snižování daní (</a:t>
            </a:r>
            <a:r>
              <a:rPr lang="cs-CZ" altLang="cs-CZ" dirty="0" err="1"/>
              <a:t>Lafferova</a:t>
            </a:r>
            <a:r>
              <a:rPr lang="cs-CZ" altLang="cs-CZ" dirty="0"/>
              <a:t> křivka), nenaplnění očekávání.</a:t>
            </a:r>
          </a:p>
          <a:p>
            <a:pPr>
              <a:lnSpc>
                <a:spcPct val="80000"/>
              </a:lnSpc>
            </a:pPr>
            <a:r>
              <a:rPr lang="cs-CZ" altLang="cs-CZ" dirty="0"/>
              <a:t>Růst vojenských výdajů, rozpočtové deficity, deficity platební bilance.</a:t>
            </a:r>
          </a:p>
          <a:p>
            <a:pPr>
              <a:lnSpc>
                <a:spcPct val="80000"/>
              </a:lnSpc>
            </a:pPr>
            <a:r>
              <a:rPr lang="cs-CZ" altLang="cs-CZ" dirty="0"/>
              <a:t>Růst v 80. letech díky oživení spotřebitelské poptávky (dluh) a přílivu zahraničního kapitálu.</a:t>
            </a:r>
          </a:p>
          <a:p>
            <a:pPr>
              <a:lnSpc>
                <a:spcPct val="80000"/>
              </a:lnSpc>
            </a:pPr>
            <a:r>
              <a:rPr lang="cs-CZ" altLang="cs-CZ" dirty="0"/>
              <a:t>USA jsou díky </a:t>
            </a:r>
            <a:r>
              <a:rPr lang="cs-CZ" altLang="cs-CZ" dirty="0" err="1"/>
              <a:t>neokonzervativní</a:t>
            </a:r>
            <a:r>
              <a:rPr lang="cs-CZ" altLang="cs-CZ" dirty="0"/>
              <a:t> politice neúmyslně svázány více se světovým hospodářstvím.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8766471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222</TotalTime>
  <Words>868</Words>
  <Application>Microsoft Office PowerPoint</Application>
  <PresentationFormat>Širokoúhlá obrazovka</PresentationFormat>
  <Paragraphs>93</Paragraphs>
  <Slides>17</Slides>
  <Notes>7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2" baseType="lpstr">
      <vt:lpstr>Arial</vt:lpstr>
      <vt:lpstr>Calibri</vt:lpstr>
      <vt:lpstr>Calibri Light</vt:lpstr>
      <vt:lpstr>Wingdings</vt:lpstr>
      <vt:lpstr>Motiv Office</vt:lpstr>
      <vt:lpstr>Spojené státy americké</vt:lpstr>
      <vt:lpstr>Předpoklady hospodářského rozvoje</vt:lpstr>
      <vt:lpstr>19. století</vt:lpstr>
      <vt:lpstr>Vývoj do velké hospodářské krize</vt:lpstr>
      <vt:lpstr>Případová studie 1 – klasická ekonomická krize</vt:lpstr>
      <vt:lpstr>USA po druhé světové válce</vt:lpstr>
      <vt:lpstr>Případová studie 2 – tržní struktury</vt:lpstr>
      <vt:lpstr>Nástup neoliberalismu</vt:lpstr>
      <vt:lpstr>Dopad reagonomiky</vt:lpstr>
      <vt:lpstr>Prezentace aplikace PowerPoint</vt:lpstr>
      <vt:lpstr>Vývoj do roku 2008</vt:lpstr>
      <vt:lpstr>Současná role USA v SE</vt:lpstr>
      <vt:lpstr>Perspektivy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Spojené státy americké</dc:title>
  <dc:creator>Vladan Hodulák</dc:creator>
  <cp:lastModifiedBy>vladan hodulak</cp:lastModifiedBy>
  <cp:revision>27</cp:revision>
  <dcterms:created xsi:type="dcterms:W3CDTF">2017-11-06T16:43:22Z</dcterms:created>
  <dcterms:modified xsi:type="dcterms:W3CDTF">2018-11-12T16:34:44Z</dcterms:modified>
</cp:coreProperties>
</file>