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61" r:id="rId4"/>
    <p:sldId id="262" r:id="rId5"/>
    <p:sldId id="263" r:id="rId6"/>
    <p:sldId id="275" r:id="rId7"/>
    <p:sldId id="266" r:id="rId8"/>
    <p:sldId id="276" r:id="rId9"/>
    <p:sldId id="267" r:id="rId10"/>
    <p:sldId id="277" r:id="rId11"/>
    <p:sldId id="279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65" r:id="rId24"/>
    <p:sldId id="26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99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339D-58AD-4E9F-B4AB-F944F17D31D7}" type="datetimeFigureOut">
              <a:rPr lang="cs-CZ" smtClean="0"/>
              <a:t>24.9.2018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92B4-A64B-4547-BFD1-758457E04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92B4-A64B-4547-BFD1-758457E045A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29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8BE8DE-318C-492C-9143-09FBA47C87A4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B0AE627-F107-4610-BBCD-A5273120A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Světová Ekonomika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Vladan </a:t>
            </a:r>
            <a:r>
              <a:rPr lang="cs-CZ" dirty="0" err="1"/>
              <a:t>Hodulák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517232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Tato prezentace je určena výhradně pro studenty kurzu </a:t>
            </a:r>
            <a:r>
              <a:rPr lang="cs-CZ" sz="1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Mezinárodní ekonomické vztahy  MVZ141 </a:t>
            </a:r>
            <a:r>
              <a:rPr lang="cs-CZ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 FSS MU v akademickém </a:t>
            </a:r>
            <a:r>
              <a:rPr lang="cs-CZ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roce 2018/2019. </a:t>
            </a:r>
            <a:r>
              <a:rPr lang="cs-CZ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Jakékoliv nakládání s prezentací pro jiné než studijní účely v tomto kurzu je zakázáno</a:t>
            </a:r>
            <a:endParaRPr lang="cs-CZ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životní úrovně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B9BB79E-FCF6-4821-BCBB-A6949DF62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496944" cy="52911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Technologický pokrok</a:t>
            </a: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50CC5CC9-4DA6-44E6-A21F-1F13D8E4D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" y="1196752"/>
            <a:ext cx="8433000" cy="558221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Formování světové ekonomiky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(cca 1500 – 1870)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4572000"/>
          </a:xfrm>
        </p:spPr>
        <p:txBody>
          <a:bodyPr>
            <a:normAutofit/>
          </a:bodyPr>
          <a:lstStyle/>
          <a:p>
            <a:r>
              <a:rPr lang="cs-CZ" sz="3200" dirty="0"/>
              <a:t>Svět před rokem 1492</a:t>
            </a:r>
          </a:p>
          <a:p>
            <a:r>
              <a:rPr lang="cs-CZ" sz="3200" dirty="0"/>
              <a:t>Zámořské objevy</a:t>
            </a:r>
          </a:p>
          <a:p>
            <a:r>
              <a:rPr lang="cs-CZ" sz="3200" dirty="0"/>
              <a:t>Evropská expanze</a:t>
            </a:r>
          </a:p>
          <a:p>
            <a:r>
              <a:rPr lang="cs-CZ" sz="3200" dirty="0"/>
              <a:t>Kolonialismus a koloniální dělba práce</a:t>
            </a:r>
          </a:p>
          <a:p>
            <a:r>
              <a:rPr lang="cs-CZ" sz="3200" dirty="0"/>
              <a:t>Průmyslová revoluce</a:t>
            </a:r>
          </a:p>
          <a:p>
            <a:r>
              <a:rPr lang="cs-CZ" sz="3200" dirty="0"/>
              <a:t>Napoleonské války</a:t>
            </a:r>
          </a:p>
          <a:p>
            <a:r>
              <a:rPr lang="cs-CZ" sz="3200" dirty="0"/>
              <a:t>Vznik světové ekonomiky</a:t>
            </a:r>
          </a:p>
          <a:p>
            <a:endParaRPr lang="cs-CZ" sz="32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tx1"/>
                </a:solidFill>
              </a:rPr>
              <a:t>První globalizace (1870-1914)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16832"/>
            <a:ext cx="7772400" cy="4222704"/>
          </a:xfrm>
        </p:spPr>
        <p:txBody>
          <a:bodyPr>
            <a:normAutofit/>
          </a:bodyPr>
          <a:lstStyle/>
          <a:p>
            <a:r>
              <a:rPr lang="cs-CZ" dirty="0"/>
              <a:t>Od 1860 liberální systém mezinárodních ekonomických vztahů</a:t>
            </a:r>
            <a:endParaRPr lang="cs-CZ" b="1" dirty="0"/>
          </a:p>
          <a:p>
            <a:r>
              <a:rPr lang="cs-CZ" dirty="0"/>
              <a:t>Vznik světového trhu a světové ceny</a:t>
            </a:r>
          </a:p>
          <a:p>
            <a:r>
              <a:rPr lang="cs-CZ" dirty="0"/>
              <a:t>Jednotná, silně diferenciovaná tržní ekonomika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Od 1880 návrat protekcionismu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Finanční krize</a:t>
            </a:r>
          </a:p>
          <a:p>
            <a:r>
              <a:rPr lang="cs-CZ" dirty="0"/>
              <a:t>Snahy o přerozdělení světa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1"/>
                </a:solidFill>
              </a:rPr>
              <a:t>Meziválečný vývoj světové ekonomiky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(1919-1939)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40000"/>
            </a:pPr>
            <a:r>
              <a:rPr lang="cs-CZ" sz="3200" dirty="0"/>
              <a:t>Napětí mezi vítězi a poraženými</a:t>
            </a:r>
          </a:p>
          <a:p>
            <a:pPr>
              <a:buClr>
                <a:schemeClr val="tx1"/>
              </a:buClr>
              <a:buSzPct val="40000"/>
            </a:pPr>
            <a:r>
              <a:rPr lang="cs-CZ" sz="3200" dirty="0"/>
              <a:t>Od 1929 velká hospodářská krize</a:t>
            </a:r>
          </a:p>
          <a:p>
            <a:pPr>
              <a:buClr>
                <a:schemeClr val="tx1"/>
              </a:buClr>
              <a:buSzPct val="40000"/>
            </a:pPr>
            <a:r>
              <a:rPr lang="cs-CZ" sz="3200" dirty="0"/>
              <a:t>Rozvrat mezinárodního měnového systému</a:t>
            </a:r>
          </a:p>
          <a:p>
            <a:pPr>
              <a:buClr>
                <a:schemeClr val="tx1"/>
              </a:buClr>
              <a:buSzPct val="40000"/>
            </a:pPr>
            <a:r>
              <a:rPr lang="cs-CZ" sz="3200" dirty="0"/>
              <a:t>Paralýza mezinárodních obchodních vztahů</a:t>
            </a:r>
          </a:p>
          <a:p>
            <a:pPr>
              <a:buClr>
                <a:schemeClr val="tx1"/>
              </a:buClr>
              <a:buSzPct val="40000"/>
            </a:pPr>
            <a:r>
              <a:rPr lang="cs-CZ" sz="3200" dirty="0"/>
              <a:t>Realizace modelu plánované ekonomiky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Internacionalizace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41488"/>
              </p:ext>
            </p:extLst>
          </p:nvPr>
        </p:nvGraphicFramePr>
        <p:xfrm>
          <a:off x="539553" y="1976149"/>
          <a:ext cx="8064894" cy="4316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3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1950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1973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1987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21,4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29,2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34,8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47,6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36,1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20,1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35,3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46,8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75,7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30,1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18,2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28,3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70,9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74,8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86,5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161,4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47,2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37,1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37,6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47,2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3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11,2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15,2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24,8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6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Průměr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42,6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28,8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34,3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40,2</a:t>
                      </a:r>
                      <a:endParaRPr lang="cs-CZ" sz="2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64,2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187624" y="148478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Poměr vývozu a dovozu k HDP u vybraných zemí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1"/>
                </a:solidFill>
              </a:rPr>
              <a:t>Poválečný vývoj světové ekonomiky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(1945-1971)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SzPct val="40000"/>
              <a:buFont typeface="Wingdings" pitchFamily="2" charset="2"/>
              <a:buChar char="§"/>
            </a:pPr>
            <a:r>
              <a:rPr lang="cs-CZ" sz="3200" dirty="0"/>
              <a:t>Vznik socialistické ekonomické soustavy </a:t>
            </a:r>
          </a:p>
          <a:p>
            <a:pPr>
              <a:buClr>
                <a:schemeClr val="tx1"/>
              </a:buClr>
              <a:buSzPct val="40000"/>
              <a:buFont typeface="Wingdings" pitchFamily="2" charset="2"/>
              <a:buChar char="§"/>
            </a:pPr>
            <a:r>
              <a:rPr lang="cs-CZ" sz="3200" dirty="0"/>
              <a:t>Dekolonizace – početná skupina rozvojových zemí</a:t>
            </a:r>
          </a:p>
          <a:p>
            <a:pPr>
              <a:buClr>
                <a:schemeClr val="tx1"/>
              </a:buClr>
              <a:buSzPct val="40000"/>
              <a:buFont typeface="Wingdings" pitchFamily="2" charset="2"/>
              <a:buChar char="§"/>
            </a:pPr>
            <a:r>
              <a:rPr lang="cs-CZ" sz="3200" dirty="0"/>
              <a:t>Dramatický nástup Japonska, rychlá obnova západoevropských ekonomik– tři centra SE</a:t>
            </a:r>
          </a:p>
          <a:p>
            <a:pPr>
              <a:buClr>
                <a:schemeClr val="tx1"/>
              </a:buClr>
              <a:buSzPct val="40000"/>
              <a:buFont typeface="Wingdings" pitchFamily="2" charset="2"/>
              <a:buChar char="§"/>
            </a:pPr>
            <a:r>
              <a:rPr lang="cs-CZ" sz="3200" dirty="0"/>
              <a:t>Období nejvyššího růstu, snižování příjmových nerovností uvnitř států</a:t>
            </a:r>
          </a:p>
          <a:p>
            <a:pPr>
              <a:buClr>
                <a:schemeClr val="tx1"/>
              </a:buClr>
              <a:buSzPct val="40000"/>
              <a:buFont typeface="Wingdings" pitchFamily="2" charset="2"/>
              <a:buChar char="§"/>
            </a:pPr>
            <a:r>
              <a:rPr lang="cs-CZ" sz="3200" dirty="0"/>
              <a:t>Ekonomická integrace (GATT, IMF, EHS), státní zásahy do ekonomiky, rozvoj MNC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tx1"/>
                </a:solidFill>
              </a:rPr>
              <a:t>Období strukturálních krizí a nového protekcionizmu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(1971-1989)</a:t>
            </a:r>
          </a:p>
          <a:p>
            <a:r>
              <a:rPr lang="cs-CZ" sz="3200" dirty="0"/>
              <a:t>Rozpad </a:t>
            </a:r>
            <a:r>
              <a:rPr lang="cs-CZ" sz="3200" dirty="0" err="1"/>
              <a:t>Bretton</a:t>
            </a:r>
            <a:r>
              <a:rPr lang="cs-CZ" sz="3200" dirty="0"/>
              <a:t>-</a:t>
            </a:r>
            <a:r>
              <a:rPr lang="cs-CZ" sz="3200" dirty="0" err="1"/>
              <a:t>woodského</a:t>
            </a:r>
            <a:r>
              <a:rPr lang="cs-CZ" sz="3200" dirty="0"/>
              <a:t> měnového systému</a:t>
            </a:r>
          </a:p>
          <a:p>
            <a:r>
              <a:rPr lang="cs-CZ" sz="3200" dirty="0"/>
              <a:t>Surovinová a potravinová krize</a:t>
            </a:r>
          </a:p>
          <a:p>
            <a:r>
              <a:rPr lang="cs-CZ" sz="3200" dirty="0"/>
              <a:t>Ropné šoky</a:t>
            </a:r>
          </a:p>
          <a:p>
            <a:r>
              <a:rPr lang="cs-CZ" sz="3200" dirty="0"/>
              <a:t>Dlužnická krize, růst nezaměstnanosti a inflace</a:t>
            </a:r>
          </a:p>
          <a:p>
            <a:r>
              <a:rPr lang="cs-CZ" sz="3200" dirty="0"/>
              <a:t>Vyčerpání dynamiky socialistického bloku</a:t>
            </a:r>
          </a:p>
          <a:p>
            <a:r>
              <a:rPr lang="cs-CZ" sz="3200" dirty="0"/>
              <a:t>Nástup neoliberalismu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12064"/>
            <a:ext cx="8208912" cy="914400"/>
          </a:xfrm>
        </p:spPr>
        <p:txBody>
          <a:bodyPr/>
          <a:lstStyle/>
          <a:p>
            <a:r>
              <a:rPr lang="cs-CZ" dirty="0"/>
              <a:t>Do roku 2008 (neoliberalismus)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43050"/>
            <a:ext cx="7772400" cy="48577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Rozpad socialistické soustavy</a:t>
            </a:r>
            <a:r>
              <a:rPr lang="en-US" sz="3200" dirty="0"/>
              <a:t> </a:t>
            </a:r>
            <a:endParaRPr lang="cs-CZ" sz="3200" dirty="0"/>
          </a:p>
          <a:p>
            <a:pPr>
              <a:lnSpc>
                <a:spcPct val="90000"/>
              </a:lnSpc>
            </a:pPr>
            <a:r>
              <a:rPr lang="cs-CZ" sz="3200" dirty="0"/>
              <a:t>Úspěšný rozvoj nově industrializovaných zemí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Ekonomický pokles a následný rozvoj v transformujících se zemích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Reflexe globalizace (snaha o globální management)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Nerovnoměrnost regionálního vývoje 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Prohlubování regionální integrace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Pokusy o rychlejší liberalizaci světového obchodu (WTO 1995)  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Měnové a finanční krize (Mexiko 1994, Rusko 1998, Asie 1997, Argentina 2003)</a:t>
            </a:r>
          </a:p>
          <a:p>
            <a:pPr>
              <a:lnSpc>
                <a:spcPct val="90000"/>
              </a:lnSpc>
            </a:pPr>
            <a:endParaRPr lang="cs-CZ" sz="32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současné 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Populační exploze</a:t>
            </a:r>
          </a:p>
          <a:p>
            <a:r>
              <a:rPr lang="cs-CZ" dirty="0"/>
              <a:t>Vyčerpání zdrojů</a:t>
            </a:r>
          </a:p>
          <a:p>
            <a:r>
              <a:rPr lang="cs-CZ" dirty="0"/>
              <a:t>Devastace životního prostředí</a:t>
            </a:r>
          </a:p>
          <a:p>
            <a:r>
              <a:rPr lang="cs-CZ" dirty="0"/>
              <a:t>Klimatické změny</a:t>
            </a:r>
          </a:p>
          <a:p>
            <a:r>
              <a:rPr lang="cs-CZ" dirty="0"/>
              <a:t>Nárůst nerovnosti</a:t>
            </a:r>
          </a:p>
          <a:p>
            <a:r>
              <a:rPr lang="cs-CZ" dirty="0"/>
              <a:t>Růst hospodářské nestability</a:t>
            </a:r>
          </a:p>
          <a:p>
            <a:r>
              <a:rPr lang="cs-CZ" dirty="0"/>
              <a:t>Globální finanční krize</a:t>
            </a:r>
          </a:p>
          <a:p>
            <a:r>
              <a:rPr lang="cs-CZ" dirty="0"/>
              <a:t>Vyčerpání pozitiv z rozvoje otevřené SE?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Světová ekonomika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381744"/>
          </a:xfrm>
        </p:spPr>
        <p:txBody>
          <a:bodyPr>
            <a:normAutofit/>
          </a:bodyPr>
          <a:lstStyle/>
          <a:p>
            <a:r>
              <a:rPr lang="cs-CZ" sz="2800" b="1" dirty="0"/>
              <a:t>Světová ekonomika </a:t>
            </a:r>
            <a:r>
              <a:rPr lang="cs-CZ" sz="2800" dirty="0"/>
              <a:t>– hospodářské vztahy mezi aktéry (lidé, firmy aj.) podléhajícími různým politickým organizacím (státy, kmeny) a vztahy přímo mezi politickými organizacemi</a:t>
            </a:r>
          </a:p>
          <a:p>
            <a:r>
              <a:rPr lang="cs-CZ" sz="2800" dirty="0"/>
              <a:t>Pravidla fungování národní a mezinárodních ekonomik se do jisté míry liší</a:t>
            </a:r>
          </a:p>
          <a:p>
            <a:r>
              <a:rPr lang="cs-CZ" sz="2800" dirty="0"/>
              <a:t>Organizace hospodářství</a:t>
            </a:r>
          </a:p>
          <a:p>
            <a:pPr lvl="1"/>
            <a:r>
              <a:rPr lang="cs-CZ" sz="2400" dirty="0"/>
              <a:t>Hierarchický × decentralizovaný systém</a:t>
            </a:r>
          </a:p>
          <a:p>
            <a:pPr lvl="1"/>
            <a:r>
              <a:rPr lang="cs-CZ" sz="2400" dirty="0"/>
              <a:t>Stát × trh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3ACA9-B3A2-4F42-A10D-AA34D14B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6BF3CF-D706-45F1-81FC-2FB93F379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1" y="1268760"/>
            <a:ext cx="8575715" cy="4829107"/>
          </a:xfrm>
        </p:spPr>
      </p:pic>
    </p:spTree>
    <p:extLst>
      <p:ext uri="{BB962C8B-B14F-4D97-AF65-F5344CB8AC3E}">
        <p14:creationId xmlns:p14="http://schemas.microsoft.com/office/powerpoint/2010/main" val="400414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70D04-B13B-4C5E-8C9E-3BC11FE9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ACAFF04-23B9-4F73-BB3C-1E653854D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6" y="1538157"/>
            <a:ext cx="8420052" cy="4260346"/>
          </a:xfrm>
        </p:spPr>
      </p:pic>
    </p:spTree>
    <p:extLst>
      <p:ext uri="{BB962C8B-B14F-4D97-AF65-F5344CB8AC3E}">
        <p14:creationId xmlns:p14="http://schemas.microsoft.com/office/powerpoint/2010/main" val="363494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52F1D-D287-4725-831C-9AD9EE15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332656"/>
            <a:ext cx="8820472" cy="914400"/>
          </a:xfrm>
        </p:spPr>
        <p:txBody>
          <a:bodyPr/>
          <a:lstStyle/>
          <a:p>
            <a:r>
              <a:rPr lang="cs-CZ" sz="3200" b="1" dirty="0"/>
              <a:t>Druhá globalizace a růst příjmu ve světě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ED071EF-1CAE-43D4-A74E-AFB3346FC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47688" cy="5462546"/>
          </a:xfrm>
        </p:spPr>
      </p:pic>
    </p:spTree>
    <p:extLst>
      <p:ext uri="{BB962C8B-B14F-4D97-AF65-F5344CB8AC3E}">
        <p14:creationId xmlns:p14="http://schemas.microsoft.com/office/powerpoint/2010/main" val="138072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Tempo hospodářského růstu v jednotlivých regionech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471807"/>
              </p:ext>
            </p:extLst>
          </p:nvPr>
        </p:nvGraphicFramePr>
        <p:xfrm>
          <a:off x="571472" y="1571612"/>
          <a:ext cx="8429684" cy="5143536"/>
        </p:xfrm>
        <a:graphic>
          <a:graphicData uri="http://schemas.openxmlformats.org/drawingml/2006/table">
            <a:tbl>
              <a:tblPr/>
              <a:tblGrid>
                <a:gridCol w="142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3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4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1870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1870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1913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1913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1950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1973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1973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1,65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1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Offshoots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4,03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2,98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2,44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9,29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2,97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1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 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(ex.Japan)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5,46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5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1,37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5,33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1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EE + USSR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2,37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4,84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Africa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1,40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2,69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4,45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World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4,91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v noci</a:t>
            </a:r>
          </a:p>
        </p:txBody>
      </p:sp>
      <p:pic>
        <p:nvPicPr>
          <p:cNvPr id="4" name="Zástupný symbol pro obsah 3" descr="earthligh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628" y="1643050"/>
            <a:ext cx="8740800" cy="4370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Dlouhodobé trendy SE od 16. stol.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26464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3200" dirty="0"/>
              <a:t>Technologický pokrok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3200" dirty="0"/>
              <a:t>Rostoucí propojenost mezi jednotlivými oblastmi světa a růst vzájemné závislosti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3200" dirty="0"/>
              <a:t>Prohloubení mezinárodní dělby práce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3200" dirty="0"/>
              <a:t>Kapitalistický výrobní způsob – růst produktivity, dynamika změn, nevyváženost, krize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dirty="0"/>
              <a:t>Globalizace – růst pohybu zboží, služeb a kapitálu (lidí), vznik světového trhu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dirty="0"/>
              <a:t>Integrace, regionalismus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Vznik světové ekonomiky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7987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3200" dirty="0"/>
              <a:t>Vznik SE v 19. stol, únik z Malthusiánské pasti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3200" dirty="0"/>
              <a:t>Růst efektivity zemědělství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3200" dirty="0"/>
              <a:t>Populační růst , demografický přechod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3200" dirty="0"/>
              <a:t>Technologická revoluce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800" dirty="0"/>
              <a:t>Rozvoj dopravy a využití energií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800" dirty="0"/>
              <a:t>Tovární výroba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3200" dirty="0"/>
              <a:t>Rozvoj průmyslu, později služeb (ASI – SIA)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3200" dirty="0"/>
              <a:t>Spor o příčiny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800" dirty="0"/>
              <a:t>Rozvoj nových institucí, organizace produkce na základě trhu (Benátky, Holandsko, Británie) , politika </a:t>
            </a:r>
            <a:r>
              <a:rPr lang="cs-CZ" sz="2800" dirty="0" err="1"/>
              <a:t>laissez</a:t>
            </a:r>
            <a:r>
              <a:rPr lang="cs-CZ" sz="2800" dirty="0"/>
              <a:t> </a:t>
            </a:r>
            <a:r>
              <a:rPr lang="cs-CZ" sz="2800" dirty="0" err="1"/>
              <a:t>faire</a:t>
            </a:r>
            <a:endParaRPr lang="cs-CZ" sz="2800" dirty="0"/>
          </a:p>
          <a:p>
            <a:pPr lvl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800" dirty="0"/>
              <a:t>Mezistátní soupeření, národní projekt výstavby hospodářství, kolonialismus</a:t>
            </a:r>
            <a:endParaRPr lang="en-US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Proměna světa</a:t>
            </a:r>
            <a:endParaRPr lang="cs-CZ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571472" y="2571744"/>
          <a:ext cx="8391524" cy="1697038"/>
        </p:xfrm>
        <a:graphic>
          <a:graphicData uri="http://schemas.openxmlformats.org/drawingml/2006/table">
            <a:tbl>
              <a:tblPr/>
              <a:tblGrid>
                <a:gridCol w="197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HDP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117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694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33 726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Populace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1 041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6 000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28662" y="4714884"/>
            <a:ext cx="41434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HDP: miliardy 1990 USD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err="1"/>
              <a:t>Popula</a:t>
            </a:r>
            <a:r>
              <a:rPr lang="cs-CZ" dirty="0" err="1"/>
              <a:t>ce</a:t>
            </a:r>
            <a:r>
              <a:rPr lang="en-US" dirty="0"/>
              <a:t>: </a:t>
            </a:r>
            <a:r>
              <a:rPr lang="cs-CZ" dirty="0"/>
              <a:t>miliony</a:t>
            </a:r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Populační růst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CEB0849-669A-4757-B7F3-8F4EABFBE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3140"/>
            <a:ext cx="8424936" cy="485536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EF9890-EB17-4760-8855-64A65217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73140"/>
            <a:ext cx="3596613" cy="29559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Dynamika západu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38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>
                <a:cs typeface="Arial" charset="0"/>
              </a:rPr>
              <a:t>Podíl na světovém produktu v procentech</a:t>
            </a:r>
            <a:endParaRPr lang="en-US" sz="2800" dirty="0"/>
          </a:p>
          <a:p>
            <a:pPr algn="ctr"/>
            <a:endParaRPr lang="cs-CZ" sz="28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835150" y="2565400"/>
          <a:ext cx="5410200" cy="3169920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estern Europe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estern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offshoots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 (ex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.Japan)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atin America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EE + USSR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Africa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Produkce ve světě</a:t>
            </a:r>
          </a:p>
        </p:txBody>
      </p:sp>
      <p:pic>
        <p:nvPicPr>
          <p:cNvPr id="4" name="Zástupný symbol pro obsah 3" descr="Vyvoj ve svet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055" y="1556792"/>
            <a:ext cx="7283751" cy="47995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Arial" charset="0"/>
              </a:rPr>
              <a:t>Změna životní úrovně</a:t>
            </a:r>
            <a:br>
              <a:rPr lang="en-US" b="1" dirty="0">
                <a:cs typeface="Arial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24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3200" b="1" dirty="0"/>
              <a:t>Příjmy na obyvatele v dolarech roku 1990</a:t>
            </a:r>
          </a:p>
          <a:p>
            <a:endParaRPr lang="cs-CZ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000100" y="2214554"/>
          <a:ext cx="7389812" cy="4176395"/>
        </p:xfrm>
        <a:graphic>
          <a:graphicData uri="http://schemas.openxmlformats.org/drawingml/2006/table">
            <a:tbl>
              <a:tblPr/>
              <a:tblGrid>
                <a:gridCol w="270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17 921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Offshoots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 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21 470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 America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SSSR and Eastern 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 (ex. Japan)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Goup B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World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5 709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427</TotalTime>
  <Words>783</Words>
  <Application>Microsoft Office PowerPoint</Application>
  <PresentationFormat>Předvádění na obrazovce (4:3)</PresentationFormat>
  <Paragraphs>334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Světová Ekonomika</vt:lpstr>
      <vt:lpstr>Světová ekonomika</vt:lpstr>
      <vt:lpstr>Dlouhodobé trendy SE od 16. stol.</vt:lpstr>
      <vt:lpstr>Vznik světové ekonomiky</vt:lpstr>
      <vt:lpstr>Proměna světa</vt:lpstr>
      <vt:lpstr>Populační růst</vt:lpstr>
      <vt:lpstr>Dynamika západu</vt:lpstr>
      <vt:lpstr>Produkce ve světě</vt:lpstr>
      <vt:lpstr>Změna životní úrovně </vt:lpstr>
      <vt:lpstr>Změna životní úrovně</vt:lpstr>
      <vt:lpstr>Technologický pokrok </vt:lpstr>
      <vt:lpstr>Formování světové ekonomiky  (cca 1500 – 1870)</vt:lpstr>
      <vt:lpstr>První globalizace (1870-1914)</vt:lpstr>
      <vt:lpstr>Meziválečný vývoj světové ekonomiky (1919-1939)</vt:lpstr>
      <vt:lpstr>Internacionalizace</vt:lpstr>
      <vt:lpstr>Poválečný vývoj světové ekonomiky  (1945-1971)</vt:lpstr>
      <vt:lpstr>Období strukturálních krizí a nového protekcionizmu</vt:lpstr>
      <vt:lpstr>Do roku 2008 (neoliberalismus)</vt:lpstr>
      <vt:lpstr>Problémy současné SE</vt:lpstr>
      <vt:lpstr>Klimatická změna</vt:lpstr>
      <vt:lpstr>Klimatická změna</vt:lpstr>
      <vt:lpstr>Druhá globalizace a růst příjmu ve světě</vt:lpstr>
      <vt:lpstr>Tempo hospodářského růstu v jednotlivých regionech </vt:lpstr>
      <vt:lpstr>Země v noci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Ekonomika</dc:title>
  <dc:creator>Bovril</dc:creator>
  <cp:lastModifiedBy>vladan hodulak</cp:lastModifiedBy>
  <cp:revision>93</cp:revision>
  <dcterms:created xsi:type="dcterms:W3CDTF">2010-09-29T08:29:52Z</dcterms:created>
  <dcterms:modified xsi:type="dcterms:W3CDTF">2018-09-24T14:56:41Z</dcterms:modified>
</cp:coreProperties>
</file>