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7" r:id="rId12"/>
    <p:sldId id="264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81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F1A27-6A9D-4A48-BA32-5BD3299AE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EAFA78-46D4-45A7-9E75-F774B5F5F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690D39-D692-4F75-980A-00E7BA7D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75D-C845-49C0-B76B-06E6810DBDD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8E6DD3-4C0E-4D1F-9976-B8C066A52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25214F-3B9D-4C1C-AE6A-DB2A767D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0443-60BE-44CF-A811-CDD485BE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5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B8796-8F44-41B5-8B11-DF5019B8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B76C2B-579C-42EC-B934-5F9D385D3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3B3639-3B74-4BA1-94D7-4B20CE9A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75D-C845-49C0-B76B-06E6810DBDD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54CBDE-AD23-4628-8492-EB929682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846BCE-309C-417E-B823-1C9ADB60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0443-60BE-44CF-A811-CDD485BE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563116E-F994-47E7-8A0C-3F7A73B2E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CCC170-2313-47E5-8BE0-BD5FA6E7D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CE0CF1-4D94-401E-901D-8C0208DE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75D-C845-49C0-B76B-06E6810DBDD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AA353E-502B-4056-9798-05851C15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5E441A-FE7D-48A8-A465-6768728A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0443-60BE-44CF-A811-CDD485BE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53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7F5371-6FBA-4466-AD6A-D1B7D8A0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21E291-8E17-4D08-AB0E-A70A9D14C3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77B607-4B41-4FF0-9A7F-4D21C89203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94FC97CB-993B-4EAD-8526-17D916738C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62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47C4B-0531-403A-90D0-9A0C5326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FD7F62-2C13-4690-ADB0-7C2B9C9B5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0B6B8F-6ACB-4C8C-994C-BB620215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75D-C845-49C0-B76B-06E6810DBDD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F7C1C0-792A-4B75-89D1-EB3FDAE8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F693FB-D351-45A2-8A31-A2860A9B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0443-60BE-44CF-A811-CDD485BE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70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5E457-0EC4-488C-95AA-9C801526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916EB0B-0567-4C73-A1ED-7C2ED17D5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4B6594-6D34-4CB3-96E3-3A3ACDBA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75D-C845-49C0-B76B-06E6810DBDD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EA0C0F-A218-41BA-919D-3F4071C7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0C3304-7576-436C-B50D-5B810488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0443-60BE-44CF-A811-CDD485BE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0164E-8A1C-4CBB-A52D-BC98F1DD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6F909E-67B4-4969-8DE6-B760D9045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8556BC8-3C7E-400F-B9BE-B8AE7D67C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6B8228-6DCA-4636-B9EB-DAB238D86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75D-C845-49C0-B76B-06E6810DBDD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98BDDB-BC1A-4D79-B8EB-14035FAA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99D134-F3FC-4C33-ABB9-96C9DE4E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0443-60BE-44CF-A811-CDD485BE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1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7D97A-1BCF-4C6D-87EF-EC6D2CA3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C0BAB74-B9CD-43A0-9ACC-04923B005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D8712D7-BAD6-4E30-AC71-01FEA3657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64316C8-9B74-4110-8F85-936803726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0F60DE8-CC56-4BCC-A0AE-BF71DB4CF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1B6E9BB-E4CF-4B1C-94EE-E11C2C43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75D-C845-49C0-B76B-06E6810DBDD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17C174E-17EF-42A7-AF82-6A88BDA6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D869E49-D084-43D2-9D20-AF8CFC5A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0443-60BE-44CF-A811-CDD485BE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61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2887D-E724-461E-ABAD-C0D079E9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34C3AF-B1D4-4106-B5CC-72F4E6AC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75D-C845-49C0-B76B-06E6810DBDD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9BD217-6C03-4D9A-873E-DBDAF94A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19C371-61AC-48B2-B6FC-49286B66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0443-60BE-44CF-A811-CDD485BE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52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D8ADD3-1F6C-4C99-B427-B22F3346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75D-C845-49C0-B76B-06E6810DBDD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79F5BD-A34E-4189-846D-9F5F230A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FE0293-4E9D-4912-8E9D-F5416ED7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0443-60BE-44CF-A811-CDD485BE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11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64378-B996-42A0-9215-F5E355A3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1D00CF-D1B3-4AC4-9FF7-6E6290995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6A58AD3-B990-41E1-8920-FE8CBB293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464841-544F-4CF0-A69F-92A71FF4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75D-C845-49C0-B76B-06E6810DBDD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3FF03E-29B3-4286-ADF4-0E5AA796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20A89C-0BE8-4F31-BAF5-D0419412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0443-60BE-44CF-A811-CDD485BE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55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E4C2A-6840-4AEB-B267-A7BBE4D3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1EB493E-43A3-42B4-918F-6620ACB29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AA6BC1B-7728-4C6A-97E3-838E01F2C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CA69DF-83FD-4011-94F7-51739EC4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D75D-C845-49C0-B76B-06E6810DBDD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8F9153-2352-4F55-B016-D740B24A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BB9255-D3E8-46FD-8588-BE8A488E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0443-60BE-44CF-A811-CDD485BE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52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6D526E-CF47-4D85-801C-1C3415D3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5AA96E-2FE4-45DA-A3B4-E9D842269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29CE0D-2EC1-411C-8730-2EA38C4A1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D75D-C845-49C0-B76B-06E6810DBDD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7A64D1-34D9-485D-80AB-75BDBF52E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07D0D0-CF99-4C25-B3AA-AD777678B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F0443-60BE-44CF-A811-CDD485BE4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94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666D2-89F3-481D-BC6E-148C5D26E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Východoasijské centrum SE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06ACFAC4-1C49-424B-9A97-319F33FD5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Vladan Hodulák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sz="1600" dirty="0"/>
              <a:t>Tato prezentace je určena výhradně pro studenty kurzu </a:t>
            </a:r>
            <a:r>
              <a:rPr lang="cs-CZ" sz="1600" i="1" dirty="0"/>
              <a:t>Mezinárodní ekonomické vztahy  MVZ141 </a:t>
            </a:r>
            <a:r>
              <a:rPr lang="cs-CZ" sz="1600" dirty="0"/>
              <a:t>na FSS MU v akademickém roce 2018/2019. Jakékoliv nakládání s prezentací pro jiné než studijní účely v tomto kurzu je zakázáno</a:t>
            </a:r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52180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69E85ED-610C-4CD0-A779-F8677EFA2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0" y="849086"/>
            <a:ext cx="11138284" cy="51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2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9063276-5725-4F75-A4A3-82273D103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729343"/>
            <a:ext cx="11754434" cy="54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5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DAAB455-7C6D-44F9-9FE4-4C6019B11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" y="979714"/>
            <a:ext cx="10506166" cy="50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E0D8AF9-8D4D-467E-B18F-746F4491E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2" y="772887"/>
            <a:ext cx="11193467" cy="53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8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48D4882-F833-4599-AE2B-069C60C21D4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chemeClr val="tx2">
                    <a:satMod val="200000"/>
                  </a:schemeClr>
                </a:solidFill>
              </a:rPr>
              <a:t>Japonsko jako centrum 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C7B4840-45C0-4B0E-8EC6-82EFBB522D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Současné postavení Japonska – regionální velmoc</a:t>
            </a:r>
          </a:p>
          <a:p>
            <a:pPr eaLnBrk="1" hangingPunct="1"/>
            <a:r>
              <a:rPr lang="cs-CZ" altLang="cs-CZ" dirty="0"/>
              <a:t>Role v Asijské oblasti – spojenec s USA, možné napětí ve vztahu s Čínou</a:t>
            </a:r>
          </a:p>
          <a:p>
            <a:pPr eaLnBrk="1" hangingPunct="1"/>
            <a:r>
              <a:rPr lang="cs-CZ" altLang="cs-CZ" dirty="0"/>
              <a:t>Role celosvětově – požadavky na větší zapojení</a:t>
            </a:r>
          </a:p>
          <a:p>
            <a:pPr eaLnBrk="1" hangingPunct="1"/>
            <a:r>
              <a:rPr lang="cs-CZ" altLang="cs-CZ" dirty="0"/>
              <a:t>Japonský potenciál – silné a slabé stránky</a:t>
            </a:r>
          </a:p>
        </p:txBody>
      </p:sp>
    </p:spTree>
    <p:extLst>
      <p:ext uri="{BB962C8B-B14F-4D97-AF65-F5344CB8AC3E}">
        <p14:creationId xmlns:p14="http://schemas.microsoft.com/office/powerpoint/2010/main" val="216966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Zástupný symbol pro obsah 3" descr="800px-Zheng_He's_ship_compared_to_Columbus's.jpg">
            <a:extLst>
              <a:ext uri="{FF2B5EF4-FFF2-40B4-BE49-F238E27FC236}">
                <a16:creationId xmlns:a16="http://schemas.microsoft.com/office/drawing/2014/main" id="{323BB62A-AB5A-4927-837B-D662CFCCD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620713"/>
            <a:ext cx="7935686" cy="5619750"/>
          </a:xfrm>
        </p:spPr>
      </p:pic>
    </p:spTree>
    <p:extLst>
      <p:ext uri="{BB962C8B-B14F-4D97-AF65-F5344CB8AC3E}">
        <p14:creationId xmlns:p14="http://schemas.microsoft.com/office/powerpoint/2010/main" val="116309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212E2-C57E-4D92-92A8-34FEFD66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Čína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6ED212A1-54C3-4752-A29D-E7777075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29" y="1484313"/>
            <a:ext cx="8710159" cy="4572000"/>
          </a:xfrm>
        </p:spPr>
        <p:txBody>
          <a:bodyPr/>
          <a:lstStyle/>
          <a:p>
            <a:pPr eaLnBrk="1" hangingPunct="1"/>
            <a:r>
              <a:rPr lang="cs-CZ" altLang="cs-CZ" dirty="0"/>
              <a:t>Geopolitická situace</a:t>
            </a:r>
          </a:p>
          <a:p>
            <a:pPr eaLnBrk="1" hangingPunct="1"/>
            <a:r>
              <a:rPr lang="cs-CZ" altLang="cs-CZ" dirty="0"/>
              <a:t>Opiové války</a:t>
            </a:r>
          </a:p>
          <a:p>
            <a:pPr eaLnBrk="1" hangingPunct="1"/>
            <a:r>
              <a:rPr lang="cs-CZ" altLang="cs-CZ" dirty="0"/>
              <a:t>Pád císařství</a:t>
            </a:r>
          </a:p>
          <a:p>
            <a:pPr eaLnBrk="1" hangingPunct="1"/>
            <a:r>
              <a:rPr lang="cs-CZ" altLang="cs-CZ" dirty="0"/>
              <a:t>Světová válka</a:t>
            </a:r>
          </a:p>
          <a:p>
            <a:pPr eaLnBrk="1" hangingPunct="1"/>
            <a:r>
              <a:rPr lang="cs-CZ" altLang="cs-CZ" dirty="0"/>
              <a:t>Vítězství komunistů</a:t>
            </a:r>
          </a:p>
          <a:p>
            <a:pPr eaLnBrk="1" hangingPunct="1"/>
            <a:r>
              <a:rPr lang="cs-CZ" altLang="cs-CZ" dirty="0"/>
              <a:t>První fáze komunistické vlády</a:t>
            </a:r>
          </a:p>
          <a:p>
            <a:pPr eaLnBrk="1" hangingPunct="1"/>
            <a:r>
              <a:rPr lang="cs-CZ" altLang="cs-CZ" dirty="0"/>
              <a:t>Zavádění sovětských postupů</a:t>
            </a:r>
          </a:p>
          <a:p>
            <a:pPr eaLnBrk="1" hangingPunct="1"/>
            <a:r>
              <a:rPr lang="cs-CZ" altLang="cs-CZ" dirty="0"/>
              <a:t>Velký skok (1957-62)</a:t>
            </a:r>
          </a:p>
          <a:p>
            <a:pPr eaLnBrk="1" hangingPunct="1"/>
            <a:r>
              <a:rPr lang="cs-CZ" altLang="cs-CZ" dirty="0"/>
              <a:t>Kulturní revoluce (1966-68)</a:t>
            </a:r>
          </a:p>
        </p:txBody>
      </p:sp>
      <p:pic>
        <p:nvPicPr>
          <p:cNvPr id="25604" name="Obrázek 3" descr="Backyard_furnace4.jpg">
            <a:extLst>
              <a:ext uri="{FF2B5EF4-FFF2-40B4-BE49-F238E27FC236}">
                <a16:creationId xmlns:a16="http://schemas.microsoft.com/office/drawing/2014/main" id="{9FEF7D38-6654-484D-B749-A2112D5D4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810375"/>
            <a:ext cx="3820886" cy="535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29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4DDE6A-63DA-48B3-BAB9-CEA43CCB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Čínské reformy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4FAF8993-61A5-4E29-9844-18E8CCF7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Zavedeny Teng Siao-Pchingem od 1978</a:t>
            </a:r>
          </a:p>
          <a:p>
            <a:pPr eaLnBrk="1" hangingPunct="1"/>
            <a:r>
              <a:rPr lang="cs-CZ" altLang="cs-CZ"/>
              <a:t>Gradualistická cesta</a:t>
            </a:r>
          </a:p>
          <a:p>
            <a:pPr eaLnBrk="1" hangingPunct="1"/>
            <a:r>
              <a:rPr lang="cs-CZ" altLang="cs-CZ"/>
              <a:t>Čtyři modernizace (průmysl, zemědělství, věda a technika, vojenství)</a:t>
            </a:r>
          </a:p>
          <a:p>
            <a:pPr eaLnBrk="1" hangingPunct="1"/>
            <a:r>
              <a:rPr lang="cs-CZ" altLang="cs-CZ"/>
              <a:t>Velmi pozvolné a kontrolované protržní reformy</a:t>
            </a:r>
          </a:p>
          <a:p>
            <a:pPr lvl="1" eaLnBrk="1" hangingPunct="1"/>
            <a:r>
              <a:rPr lang="cs-CZ" altLang="cs-CZ"/>
              <a:t>Liberalizace cen (duální systém)</a:t>
            </a:r>
          </a:p>
          <a:p>
            <a:pPr lvl="1" eaLnBrk="1" hangingPunct="1"/>
            <a:r>
              <a:rPr lang="cs-CZ" altLang="cs-CZ"/>
              <a:t>Zrovnoprávnění forem vlastnictví</a:t>
            </a:r>
          </a:p>
          <a:p>
            <a:pPr lvl="1" eaLnBrk="1" hangingPunct="1"/>
            <a:r>
              <a:rPr lang="cs-CZ" altLang="cs-CZ"/>
              <a:t>Liberalizace BÚ, konvertibilita</a:t>
            </a:r>
          </a:p>
        </p:txBody>
      </p:sp>
    </p:spTree>
    <p:extLst>
      <p:ext uri="{BB962C8B-B14F-4D97-AF65-F5344CB8AC3E}">
        <p14:creationId xmlns:p14="http://schemas.microsoft.com/office/powerpoint/2010/main" val="336101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E8446-4C32-487A-B0E1-48235E0B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2">
                    <a:satMod val="200000"/>
                  </a:schemeClr>
                </a:solidFill>
              </a:rPr>
              <a:t>Hospodářská struktura a politika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AA42D70B-0050-4158-8196-8F20ED67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6" y="1571625"/>
            <a:ext cx="9514114" cy="4578804"/>
          </a:xfrm>
        </p:spPr>
        <p:txBody>
          <a:bodyPr/>
          <a:lstStyle/>
          <a:p>
            <a:pPr eaLnBrk="1" hangingPunct="1"/>
            <a:r>
              <a:rPr lang="cs-CZ" altLang="cs-CZ" dirty="0"/>
              <a:t>Struktura zaměstnání </a:t>
            </a:r>
          </a:p>
          <a:p>
            <a:pPr eaLnBrk="1" hangingPunct="1"/>
            <a:r>
              <a:rPr lang="cs-CZ" altLang="cs-CZ" dirty="0"/>
              <a:t>Struktura vlastnictví  - nárůst soukromého sektoru (60-80%)</a:t>
            </a:r>
          </a:p>
          <a:p>
            <a:pPr eaLnBrk="1" hangingPunct="1"/>
            <a:r>
              <a:rPr lang="cs-CZ" altLang="cs-CZ" dirty="0"/>
              <a:t>Hospodářská politika</a:t>
            </a:r>
          </a:p>
          <a:p>
            <a:pPr lvl="1" eaLnBrk="1" hangingPunct="1"/>
            <a:r>
              <a:rPr lang="cs-CZ" altLang="cs-CZ" dirty="0"/>
              <a:t>Kontrola finančního trhu (FÚ)</a:t>
            </a:r>
          </a:p>
          <a:p>
            <a:pPr lvl="1" eaLnBrk="1" hangingPunct="1"/>
            <a:r>
              <a:rPr lang="cs-CZ" altLang="cs-CZ" dirty="0"/>
              <a:t>Politika fixního kurzu (podhodnocený?)</a:t>
            </a:r>
          </a:p>
          <a:p>
            <a:pPr lvl="1" eaLnBrk="1" hangingPunct="1"/>
            <a:r>
              <a:rPr lang="cs-CZ" altLang="cs-CZ" dirty="0"/>
              <a:t>Nízký podíl výdajů vlády na hospodářství</a:t>
            </a:r>
          </a:p>
          <a:p>
            <a:pPr lvl="1" eaLnBrk="1" hangingPunct="1"/>
            <a:r>
              <a:rPr lang="cs-CZ" altLang="cs-CZ" dirty="0"/>
              <a:t>Proexportní strategie</a:t>
            </a:r>
          </a:p>
          <a:p>
            <a:pPr lvl="1" eaLnBrk="1" hangingPunct="1"/>
            <a:r>
              <a:rPr lang="cs-CZ" altLang="cs-CZ" dirty="0"/>
              <a:t>Speciální ekonomické zóny - technologie</a:t>
            </a:r>
          </a:p>
          <a:p>
            <a:pPr lvl="1" eaLnBrk="1" hangingPunct="1"/>
            <a:r>
              <a:rPr lang="cs-CZ" altLang="cs-CZ" dirty="0"/>
              <a:t>Celkově stabilní makroekonomické prostředí</a:t>
            </a:r>
          </a:p>
        </p:txBody>
      </p:sp>
    </p:spTree>
    <p:extLst>
      <p:ext uri="{BB962C8B-B14F-4D97-AF65-F5344CB8AC3E}">
        <p14:creationId xmlns:p14="http://schemas.microsoft.com/office/powerpoint/2010/main" val="335405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D565B-A241-4A9C-BF47-8F4745B3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2">
                    <a:satMod val="200000"/>
                  </a:schemeClr>
                </a:solidFill>
              </a:rPr>
              <a:t>Současnost – pozice a problémy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E402606A-42BC-4B95-B6FD-608D854DC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6" y="1571625"/>
            <a:ext cx="9971314" cy="4572000"/>
          </a:xfrm>
        </p:spPr>
        <p:txBody>
          <a:bodyPr/>
          <a:lstStyle/>
          <a:p>
            <a:pPr eaLnBrk="1" hangingPunct="1"/>
            <a:r>
              <a:rPr lang="cs-CZ" altLang="cs-CZ" dirty="0"/>
              <a:t>Výsledky – od 1980 růst téměř 10% ročně!</a:t>
            </a:r>
          </a:p>
          <a:p>
            <a:pPr eaLnBrk="1" hangingPunct="1"/>
            <a:r>
              <a:rPr lang="cs-CZ" altLang="cs-CZ" dirty="0"/>
              <a:t>V současnosti největší ekonomika světa (podle parity kupní síly)</a:t>
            </a:r>
          </a:p>
          <a:p>
            <a:pPr eaLnBrk="1" hangingPunct="1"/>
            <a:r>
              <a:rPr lang="cs-CZ" altLang="cs-CZ" dirty="0"/>
              <a:t>Možné problémy</a:t>
            </a:r>
          </a:p>
          <a:p>
            <a:pPr lvl="1" eaLnBrk="1" hangingPunct="1"/>
            <a:r>
              <a:rPr lang="cs-CZ" altLang="cs-CZ" dirty="0"/>
              <a:t>Přílišná závislost na exportu</a:t>
            </a:r>
          </a:p>
          <a:p>
            <a:pPr lvl="1" eaLnBrk="1" hangingPunct="1"/>
            <a:r>
              <a:rPr lang="cs-CZ" altLang="cs-CZ" dirty="0"/>
              <a:t>Hrozba nezaměstnanosti</a:t>
            </a:r>
          </a:p>
          <a:p>
            <a:pPr lvl="1" eaLnBrk="1" hangingPunct="1"/>
            <a:r>
              <a:rPr lang="cs-CZ" altLang="cs-CZ" dirty="0"/>
              <a:t>Rigidní finanční sektor</a:t>
            </a:r>
          </a:p>
          <a:p>
            <a:pPr lvl="1" eaLnBrk="1" hangingPunct="1"/>
            <a:r>
              <a:rPr lang="cs-CZ" altLang="cs-CZ" dirty="0"/>
              <a:t>Spory ohledně směnného kurzu</a:t>
            </a:r>
          </a:p>
          <a:p>
            <a:pPr lvl="1" eaLnBrk="1" hangingPunct="1"/>
            <a:r>
              <a:rPr lang="cs-CZ" altLang="cs-CZ" dirty="0"/>
              <a:t>Energetická náročnost</a:t>
            </a:r>
          </a:p>
          <a:p>
            <a:pPr lvl="1" eaLnBrk="1" hangingPunct="1"/>
            <a:r>
              <a:rPr lang="cs-CZ" altLang="cs-CZ" dirty="0"/>
              <a:t>Politický systém</a:t>
            </a:r>
          </a:p>
          <a:p>
            <a:pPr lvl="1" eaLnBrk="1" hangingPunct="1"/>
            <a:r>
              <a:rPr lang="cs-CZ" altLang="cs-CZ" dirty="0"/>
              <a:t>Devastace životního prostředí</a:t>
            </a:r>
          </a:p>
        </p:txBody>
      </p:sp>
      <p:pic>
        <p:nvPicPr>
          <p:cNvPr id="28676" name="Obrázek 3" descr="china_flag_waving.gif">
            <a:extLst>
              <a:ext uri="{FF2B5EF4-FFF2-40B4-BE49-F238E27FC236}">
                <a16:creationId xmlns:a16="http://schemas.microsoft.com/office/drawing/2014/main" id="{7B654CFF-A288-4F1C-B4A0-16121625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81" y="4125686"/>
            <a:ext cx="1969685" cy="148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2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3B076-6D79-4B4B-8665-0DA4BBF8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2"/>
                </a:solidFill>
              </a:rPr>
              <a:t>Japonsko - obecná charakteristika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136A0ABA-062A-4705-8431-88B74A2F8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Relativně nepříznivé geografické podmínky, hornatý terén, nedostatečné množství surovin</a:t>
            </a:r>
          </a:p>
          <a:p>
            <a:r>
              <a:rPr lang="cs-CZ" altLang="cs-CZ" dirty="0"/>
              <a:t>Ostrovní země, závislost na zahraničním obchodě</a:t>
            </a:r>
          </a:p>
          <a:p>
            <a:r>
              <a:rPr lang="cs-CZ" altLang="cs-CZ" dirty="0"/>
              <a:t>Etnicky značně homogenní stát</a:t>
            </a:r>
          </a:p>
          <a:p>
            <a:r>
              <a:rPr lang="cs-CZ" altLang="cs-CZ" dirty="0"/>
              <a:t>Bohatá historická tradice</a:t>
            </a:r>
          </a:p>
          <a:p>
            <a:r>
              <a:rPr lang="cs-CZ" altLang="cs-CZ" dirty="0"/>
              <a:t>Kontinuální civilizační vývoj</a:t>
            </a:r>
          </a:p>
          <a:p>
            <a:r>
              <a:rPr lang="cs-CZ" altLang="cs-CZ" dirty="0"/>
              <a:t>Učenlivé a disciplinované obyvatelstvo</a:t>
            </a:r>
          </a:p>
        </p:txBody>
      </p:sp>
    </p:spTree>
    <p:extLst>
      <p:ext uri="{BB962C8B-B14F-4D97-AF65-F5344CB8AC3E}">
        <p14:creationId xmlns:p14="http://schemas.microsoft.com/office/powerpoint/2010/main" val="4038277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7F8A21-93B0-4698-A09C-ABA86A083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" y="892629"/>
            <a:ext cx="10881844" cy="511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3BE4D1-6A1A-4089-B86E-8B9589381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0" y="783771"/>
            <a:ext cx="11208906" cy="53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73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65836EC-B006-4865-82DD-3D4B209FF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8" y="914401"/>
            <a:ext cx="11247702" cy="51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1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9BAEC1-EC96-4DBE-97A0-B6533BD37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8" y="849086"/>
            <a:ext cx="11386049" cy="53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6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2798116-640D-4352-AF1C-B8E6E20206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395061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 Vývoj do druhé světové války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7262B68-2957-412C-A89B-F49E0679B0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7058" y="1752600"/>
            <a:ext cx="10134600" cy="4493307"/>
          </a:xfrm>
        </p:spPr>
        <p:txBody>
          <a:bodyPr/>
          <a:lstStyle/>
          <a:p>
            <a:pPr eaLnBrk="1" hangingPunct="1"/>
            <a:r>
              <a:rPr lang="cs-CZ" altLang="cs-CZ" dirty="0"/>
              <a:t>Geopolitické postavení Japonska</a:t>
            </a:r>
          </a:p>
          <a:p>
            <a:pPr eaLnBrk="1" hangingPunct="1"/>
            <a:r>
              <a:rPr lang="cs-CZ" altLang="cs-CZ" dirty="0"/>
              <a:t>Vývoj do </a:t>
            </a:r>
            <a:r>
              <a:rPr lang="cs-CZ" altLang="cs-CZ" dirty="0" err="1"/>
              <a:t>Meidži</a:t>
            </a:r>
            <a:r>
              <a:rPr lang="cs-CZ" altLang="cs-CZ" dirty="0"/>
              <a:t> (vlastní civilizace, izolacionismus)</a:t>
            </a:r>
          </a:p>
          <a:p>
            <a:pPr eaLnBrk="1" hangingPunct="1"/>
            <a:r>
              <a:rPr lang="cs-CZ" altLang="cs-CZ" dirty="0"/>
              <a:t>Reformy </a:t>
            </a:r>
            <a:r>
              <a:rPr lang="cs-CZ" altLang="cs-CZ" dirty="0" err="1"/>
              <a:t>Meidži</a:t>
            </a:r>
            <a:r>
              <a:rPr lang="cs-CZ" altLang="cs-CZ" dirty="0"/>
              <a:t> (1867, role vlády, </a:t>
            </a:r>
            <a:r>
              <a:rPr lang="cs-CZ" altLang="cs-CZ" dirty="0" err="1"/>
              <a:t>zaibatsu</a:t>
            </a:r>
            <a:r>
              <a:rPr lang="cs-CZ" altLang="cs-CZ" dirty="0"/>
              <a:t>, suroviny, export)</a:t>
            </a:r>
          </a:p>
          <a:p>
            <a:pPr eaLnBrk="1" hangingPunct="1"/>
            <a:r>
              <a:rPr lang="cs-CZ" altLang="cs-CZ" dirty="0"/>
              <a:t>Japonsko mezi válkami </a:t>
            </a:r>
          </a:p>
          <a:p>
            <a:pPr eaLnBrk="1" hangingPunct="1"/>
            <a:r>
              <a:rPr lang="cs-CZ" altLang="cs-CZ" dirty="0"/>
              <a:t>Militarizace, expanzionistická politika (suroviny)</a:t>
            </a:r>
          </a:p>
          <a:p>
            <a:pPr eaLnBrk="1" hangingPunct="1"/>
            <a:r>
              <a:rPr lang="cs-CZ" altLang="cs-CZ" dirty="0"/>
              <a:t>Druhá světová válka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11268" name="Picture 9" descr="flag_burning_ag">
            <a:extLst>
              <a:ext uri="{FF2B5EF4-FFF2-40B4-BE49-F238E27FC236}">
                <a16:creationId xmlns:a16="http://schemas.microsoft.com/office/drawing/2014/main" id="{369C138E-C184-4161-B856-75D6638325F1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6029" y="4408979"/>
            <a:ext cx="1555297" cy="1622389"/>
          </a:xfrm>
          <a:noFill/>
        </p:spPr>
      </p:pic>
    </p:spTree>
    <p:extLst>
      <p:ext uri="{BB962C8B-B14F-4D97-AF65-F5344CB8AC3E}">
        <p14:creationId xmlns:p14="http://schemas.microsoft.com/office/powerpoint/2010/main" val="308787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28EEC78-81FA-437C-A33A-77E399765FD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59970" y="339952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Poválečný boom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209BC21-B316-4BBB-A766-2952A07A3D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59970" y="1850571"/>
            <a:ext cx="10646229" cy="4520068"/>
          </a:xfrm>
        </p:spPr>
        <p:txBody>
          <a:bodyPr>
            <a:normAutofit/>
          </a:bodyPr>
          <a:lstStyle/>
          <a:p>
            <a:pPr marL="640080" indent="-457200">
              <a:defRPr/>
            </a:pPr>
            <a:r>
              <a:rPr lang="cs-CZ" dirty="0"/>
              <a:t>Stav hned po konci války (zničené hospodářství, inflace, reparace, uprchlíci), změna postoje 1948 </a:t>
            </a:r>
          </a:p>
          <a:p>
            <a:pPr marL="640080" indent="-457200">
              <a:defRPr/>
            </a:pPr>
            <a:r>
              <a:rPr lang="cs-CZ" dirty="0"/>
              <a:t>Plány USA - </a:t>
            </a:r>
            <a:r>
              <a:rPr lang="cs-CZ" dirty="0" err="1"/>
              <a:t>Dodgeova</a:t>
            </a:r>
            <a:r>
              <a:rPr lang="cs-CZ" dirty="0"/>
              <a:t> linie (demilitarizace, boj s inflací, demonopolizace, investice)</a:t>
            </a:r>
          </a:p>
          <a:p>
            <a:pPr marL="640080" indent="-457200">
              <a:defRPr/>
            </a:pPr>
            <a:r>
              <a:rPr lang="cs-CZ" dirty="0"/>
              <a:t>Hospodářský vývoj</a:t>
            </a:r>
          </a:p>
          <a:p>
            <a:pPr marL="640080" indent="-457200">
              <a:defRPr/>
            </a:pPr>
            <a:r>
              <a:rPr lang="cs-CZ" dirty="0"/>
              <a:t>Faktory ekonomického zázraku (export, investice, technologie, trh práce, HP – EPA, MITI)</a:t>
            </a:r>
          </a:p>
          <a:p>
            <a:pPr marL="640080" indent="-457200">
              <a:defRPr/>
            </a:pPr>
            <a:r>
              <a:rPr lang="cs-CZ" dirty="0"/>
              <a:t>V 60. letech expanzivní HP, průměrný růst 10,5%!</a:t>
            </a:r>
          </a:p>
          <a:p>
            <a:pPr marL="411480">
              <a:buFont typeface="Wingdings"/>
              <a:buChar char=""/>
              <a:defRPr/>
            </a:pPr>
            <a:endParaRPr lang="cs-CZ" dirty="0"/>
          </a:p>
        </p:txBody>
      </p:sp>
      <p:pic>
        <p:nvPicPr>
          <p:cNvPr id="12292" name="Picture 10" descr="japa_01">
            <a:extLst>
              <a:ext uri="{FF2B5EF4-FFF2-40B4-BE49-F238E27FC236}">
                <a16:creationId xmlns:a16="http://schemas.microsoft.com/office/drawing/2014/main" id="{C1A01301-4E32-4219-BBF8-6DA29D50EA06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1620" y="4920229"/>
            <a:ext cx="1428750" cy="1285875"/>
          </a:xfrm>
          <a:noFill/>
        </p:spPr>
      </p:pic>
    </p:spTree>
    <p:extLst>
      <p:ext uri="{BB962C8B-B14F-4D97-AF65-F5344CB8AC3E}">
        <p14:creationId xmlns:p14="http://schemas.microsoft.com/office/powerpoint/2010/main" val="103093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05C8D75-818F-4D89-B0B5-949A2CFCA8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chemeClr val="tx2">
                    <a:satMod val="200000"/>
                  </a:schemeClr>
                </a:solidFill>
              </a:rPr>
              <a:t>Zvláštnosti Japonské ekonomiky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EB4B7B6-C59F-435A-8FEA-5B2DE81F45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67140"/>
            <a:ext cx="105156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dirty="0"/>
              <a:t>Značná role vlády, ale poměrně malé procento výdajů k HDP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dirty="0"/>
              <a:t>Podnikatelská zainteresovanost na ekonomickém vývoji země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dirty="0"/>
              <a:t>Snaha poučit se, efektivní prosazování politiky – úcta k autoritám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dirty="0"/>
              <a:t>Použití jakékoli možné metody k dosažení cíle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dirty="0"/>
              <a:t>Zodpovědnost, jedinec jako součást celku, ne individualismus (firemní loajalita, celoživotní zaměstnání)</a:t>
            </a:r>
          </a:p>
        </p:txBody>
      </p:sp>
    </p:spTree>
    <p:extLst>
      <p:ext uri="{BB962C8B-B14F-4D97-AF65-F5344CB8AC3E}">
        <p14:creationId xmlns:p14="http://schemas.microsoft.com/office/powerpoint/2010/main" val="348339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093F1BC-950D-458D-A9A0-3BB5C1FD47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chemeClr val="tx2">
                    <a:satMod val="200000"/>
                  </a:schemeClr>
                </a:solidFill>
              </a:rPr>
              <a:t>70. a 80. léta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47E104-CB58-41AC-A029-1D86F2E579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Vývoj v 70. letech</a:t>
            </a:r>
          </a:p>
          <a:p>
            <a:pPr lvl="1"/>
            <a:r>
              <a:rPr lang="cs-CZ" altLang="cs-CZ" dirty="0"/>
              <a:t>Zpomalení růstové dynamiky</a:t>
            </a:r>
          </a:p>
          <a:p>
            <a:pPr lvl="1"/>
            <a:r>
              <a:rPr lang="cs-CZ" altLang="cs-CZ" dirty="0"/>
              <a:t>Strukturální změny (ropný šok)</a:t>
            </a:r>
          </a:p>
          <a:p>
            <a:pPr lvl="1"/>
            <a:r>
              <a:rPr lang="cs-CZ" altLang="cs-CZ" dirty="0"/>
              <a:t>Postavení jenu, Japonsko jako největší světový věřitel</a:t>
            </a:r>
          </a:p>
          <a:p>
            <a:pPr eaLnBrk="1" hangingPunct="1"/>
            <a:r>
              <a:rPr lang="cs-CZ" altLang="cs-CZ" dirty="0"/>
              <a:t>Vývoj v 80. letech</a:t>
            </a:r>
          </a:p>
          <a:p>
            <a:pPr lvl="1"/>
            <a:r>
              <a:rPr lang="cs-CZ" altLang="cs-CZ" dirty="0"/>
              <a:t>Ochrana domácího trhu – spory s USA</a:t>
            </a:r>
          </a:p>
          <a:p>
            <a:pPr lvl="1"/>
            <a:r>
              <a:rPr lang="cs-CZ" altLang="cs-CZ" dirty="0"/>
              <a:t>Plaza </a:t>
            </a:r>
            <a:r>
              <a:rPr lang="cs-CZ" altLang="cs-CZ" dirty="0" err="1"/>
              <a:t>Accord</a:t>
            </a:r>
            <a:r>
              <a:rPr lang="cs-CZ" altLang="cs-CZ" dirty="0"/>
              <a:t> a politika CB</a:t>
            </a:r>
          </a:p>
          <a:p>
            <a:pPr lvl="1"/>
            <a:r>
              <a:rPr lang="cs-CZ" altLang="cs-CZ" dirty="0"/>
              <a:t>Krach na burze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1612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23254A-8136-4F3F-AEC6-3A1D537D743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chemeClr val="tx2">
                    <a:satMod val="200000"/>
                  </a:schemeClr>
                </a:solidFill>
              </a:rPr>
              <a:t>Vývoj do současnosti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2A31526-AD91-4F21-9C6D-E713DC250D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Japonsko mělo do 90. let nejstabilnější růst ze všech rozvinutých ekonomik</a:t>
            </a:r>
          </a:p>
          <a:p>
            <a:pPr eaLnBrk="1" hangingPunct="1"/>
            <a:r>
              <a:rPr lang="cs-CZ" altLang="cs-CZ" dirty="0"/>
              <a:t>Vývoj v 90. letech – stagnace a deflace</a:t>
            </a:r>
          </a:p>
          <a:p>
            <a:pPr eaLnBrk="1" hangingPunct="1"/>
            <a:r>
              <a:rPr lang="cs-CZ" altLang="cs-CZ" dirty="0"/>
              <a:t>Názory na příčiny krize</a:t>
            </a:r>
          </a:p>
          <a:p>
            <a:pPr lvl="1" eaLnBrk="1" hangingPunct="1"/>
            <a:r>
              <a:rPr lang="cs-CZ" altLang="cs-CZ" dirty="0"/>
              <a:t>Nedostatečná agregátní poptávka</a:t>
            </a:r>
          </a:p>
          <a:p>
            <a:pPr lvl="1" eaLnBrk="1" hangingPunct="1"/>
            <a:r>
              <a:rPr lang="cs-CZ" altLang="cs-CZ" dirty="0"/>
              <a:t>Strukturální problémy ekonomiky</a:t>
            </a:r>
          </a:p>
          <a:p>
            <a:pPr eaLnBrk="1" hangingPunct="1"/>
            <a:r>
              <a:rPr lang="cs-CZ" altLang="cs-CZ" dirty="0"/>
              <a:t>Japonské pokusy o nápravu</a:t>
            </a:r>
          </a:p>
          <a:p>
            <a:pPr eaLnBrk="1" hangingPunct="1"/>
            <a:r>
              <a:rPr lang="cs-CZ" altLang="cs-CZ" dirty="0"/>
              <a:t>Strukturální proměna japonské ekonomiky</a:t>
            </a:r>
          </a:p>
          <a:p>
            <a:pPr eaLnBrk="1" hangingPunct="1"/>
            <a:r>
              <a:rPr lang="cs-CZ" altLang="cs-CZ" dirty="0"/>
              <a:t>Vývoj v novém století, problém vládního dluhu</a:t>
            </a:r>
          </a:p>
        </p:txBody>
      </p:sp>
    </p:spTree>
    <p:extLst>
      <p:ext uri="{BB962C8B-B14F-4D97-AF65-F5344CB8AC3E}">
        <p14:creationId xmlns:p14="http://schemas.microsoft.com/office/powerpoint/2010/main" val="409205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EC705C1-7C0B-40C2-88ED-9CD1A97A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5" y="914401"/>
            <a:ext cx="10887784" cy="51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7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DC9E95-791E-4FA8-BDFA-4C4E5B47D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8" y="718457"/>
            <a:ext cx="1134485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203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542</Words>
  <Application>Microsoft Office PowerPoint</Application>
  <PresentationFormat>Širokoúhlá obrazovka</PresentationFormat>
  <Paragraphs>93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Motiv Office</vt:lpstr>
      <vt:lpstr>Východoasijské centrum SE</vt:lpstr>
      <vt:lpstr>Japonsko - obecná charakteristika</vt:lpstr>
      <vt:lpstr> Vývoj do druhé světové války</vt:lpstr>
      <vt:lpstr>Poválečný boom</vt:lpstr>
      <vt:lpstr>Zvláštnosti Japonské ekonomiky</vt:lpstr>
      <vt:lpstr>70. a 80. léta</vt:lpstr>
      <vt:lpstr>Vývoj do současnosti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Japonsko jako centrum SE</vt:lpstr>
      <vt:lpstr>Prezentace aplikace PowerPoint</vt:lpstr>
      <vt:lpstr>Čína</vt:lpstr>
      <vt:lpstr>Čínské reformy</vt:lpstr>
      <vt:lpstr>Hospodářská struktura a politika</vt:lpstr>
      <vt:lpstr>Současnost – pozice a problémy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Východoasijské centrum SE</dc:title>
  <dc:creator>Vladan Hodulák</dc:creator>
  <cp:lastModifiedBy>vladan hodulak</cp:lastModifiedBy>
  <cp:revision>14</cp:revision>
  <dcterms:created xsi:type="dcterms:W3CDTF">2017-11-20T16:05:46Z</dcterms:created>
  <dcterms:modified xsi:type="dcterms:W3CDTF">2018-11-19T15:38:35Z</dcterms:modified>
</cp:coreProperties>
</file>