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1" r:id="rId4"/>
    <p:sldId id="260" r:id="rId5"/>
    <p:sldId id="268" r:id="rId6"/>
    <p:sldId id="267" r:id="rId7"/>
    <p:sldId id="271" r:id="rId8"/>
    <p:sldId id="272" r:id="rId9"/>
    <p:sldId id="258" r:id="rId10"/>
    <p:sldId id="270" r:id="rId11"/>
    <p:sldId id="273" r:id="rId12"/>
    <p:sldId id="269" r:id="rId13"/>
    <p:sldId id="263" r:id="rId14"/>
    <p:sldId id="276" r:id="rId15"/>
    <p:sldId id="274" r:id="rId16"/>
    <p:sldId id="27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A0E01-08F3-4ED5-8517-5D8B5C209C23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C8A64-8AC1-4A39-841F-04487E7A3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8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90921-58DD-4A01-AC18-084E4075DE76}" type="slidenum">
              <a:rPr lang="cs-CZ"/>
              <a:pPr/>
              <a:t>12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5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FD007-F24E-4928-95D2-75E3FCEF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CB7626-5A75-481E-A8D8-92443FBE9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645837-8318-4203-8C60-35363180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1E2A05-0944-4FC1-9C96-5ECD17AD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E61934-E5CE-4234-BC0A-5D38A068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1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6B02D-B937-4F26-BD43-2EFFED63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980533-B2A8-417C-95CE-3C709CD2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89F51F-7895-4A59-8963-1FE744A94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50B993-D1FB-4400-9AAC-9312D27E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3A0635-29DD-4C13-867F-A815BCEA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4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08E8E3-75F6-40F6-8B29-58A6879E5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35FF34-9FF4-49B2-AA61-F263028DD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A8F743-B435-4E11-ABFD-0B4E5D069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BAEC7E-7009-4D88-9D81-493B5A2E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4C50D0-1938-4168-A163-897AAB3D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80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9E6EA-6EAB-4559-A81A-DA3B8282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6805D4-6DE1-4D6F-B8C6-06CC96992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D7C842-8F44-4906-8F5A-DAE0BF863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F9DEF-2AC6-4216-BFF8-DED5E656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FF6527-5B33-47B2-9914-6937C554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2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D27A6-C317-4DE7-BC2A-9AB28F58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D119C2-3FDB-42E1-9B45-4FD515F04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142BA6-C550-4E18-AD45-6687A094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A6607F-5BCD-4343-B37E-7D7AAF18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3FB75-19E7-4718-A36F-71455163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93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D5EF2-A220-46FE-9EED-AFE36B4B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5626-F934-4EDB-AB86-BB8F87DF2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B4DAFE8-1809-4DEB-A555-F3E704D51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7DA272-226D-46D9-AF70-EDBC4BA4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5CE6CE-6E36-4B55-9071-E87A717BB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42C5D5-6D25-4D1A-B72B-F397D5B9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0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EEAE7-2C5F-4489-966E-0C13DFB3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C8B1A5-E35E-4958-B2A3-ACDA62C7C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0784C6-0223-4697-A359-C0E548E40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DE04B7B-BBBB-4F12-A174-A91E08626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CBE345D-95C8-4812-8002-E13FB314E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56FBF9-268D-4317-B426-98AD962F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9468BF-2932-4C31-93E1-00C526A6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C83C3C-3266-499D-BE88-544FFED4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68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AD027-5856-44AD-9CC0-4E83DB4A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A5531C-1363-47EE-A5C5-7BC14179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2DC693-2C03-4A79-A0F5-6C05206A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62C325-B4DF-48E9-884E-3F8D4EBB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02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E73B16-96F3-4255-B488-90EA927B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0ADE736-176B-46DF-8F22-4D89C6F9B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7682F5-B9EE-4CE8-B635-D7137234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80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71916-3147-4E0F-BAAF-68A2DF80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67B41C-12A5-4857-8262-E519AE721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A74C4E-422A-45DD-A83F-C29E94827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440FBE-C744-439F-9069-4A5159B03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F0C146-FFCE-4812-A173-B7624C2D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47BAC5-F6C5-4512-A5C4-0BC650DF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98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FA038-C1A2-492D-B21B-E60FADAD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65A60D-307F-4DD2-A256-DBD69BE91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CA9214-F1AA-420D-819B-0BB477AA2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2999F6-7B00-49A4-8A3E-65810829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944A29-2AEF-4C99-B70D-4018C37F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6B6C2D-ECD1-473C-9C0C-59DDB6CE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85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6C0262-8E59-4549-8B33-B15B7A94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6596FD-791D-4F8D-9B8D-61C3A27C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364D8-B266-4A1F-A0F8-4D9D3650F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C5E35-8338-4CE1-8970-8C9A032D4C2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3CD0DD-ADF1-4895-A33D-C6489C475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5CBC77-7BF5-4F94-9C6C-E76D75910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B2951-A6A1-47C3-95ED-1C8EB5B0A5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45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Základy politické ekonomie II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Hospodářské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Kapitalismus – systém, kde vlastníci výrobních prostředků najímají práci k výrobě zboží za účelem dosažení zisku</a:t>
            </a:r>
          </a:p>
          <a:p>
            <a:r>
              <a:rPr lang="cs-CZ" dirty="0"/>
              <a:t>Historické příklady</a:t>
            </a:r>
          </a:p>
          <a:p>
            <a:pPr lvl="1"/>
            <a:r>
              <a:rPr lang="cs-CZ" dirty="0"/>
              <a:t>Otrokářství</a:t>
            </a:r>
          </a:p>
          <a:p>
            <a:pPr lvl="1"/>
            <a:r>
              <a:rPr lang="cs-CZ" dirty="0"/>
              <a:t>Feudalismus</a:t>
            </a:r>
          </a:p>
          <a:p>
            <a:pPr lvl="1"/>
            <a:r>
              <a:rPr lang="cs-CZ" dirty="0"/>
              <a:t>Nezávislá produkce</a:t>
            </a:r>
          </a:p>
          <a:p>
            <a:pPr lvl="1"/>
            <a:r>
              <a:rPr lang="cs-CZ" dirty="0"/>
              <a:t>Darovací ekonomika</a:t>
            </a:r>
          </a:p>
          <a:p>
            <a:pPr lvl="1"/>
            <a:r>
              <a:rPr lang="cs-CZ" dirty="0"/>
              <a:t>Centrální plánování aj.</a:t>
            </a:r>
          </a:p>
        </p:txBody>
      </p:sp>
    </p:spTree>
    <p:extLst>
      <p:ext uri="{BB962C8B-B14F-4D97-AF65-F5344CB8AC3E}">
        <p14:creationId xmlns:p14="http://schemas.microsoft.com/office/powerpoint/2010/main" val="139684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B9B35-1626-484D-8BA5-73A096C4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Kapitalismus a soukromé vlastnictví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0C131784-BDAD-44EE-A777-812B80566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5" y="1850572"/>
            <a:ext cx="10319389" cy="4071257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73EA425-6895-427D-A019-9B274F5747CF}"/>
              </a:ext>
            </a:extLst>
          </p:cNvPr>
          <p:cNvSpPr txBox="1"/>
          <p:nvPr/>
        </p:nvSpPr>
        <p:spPr>
          <a:xfrm>
            <a:off x="1774370" y="6081713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02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Alternativní typy hospodářské koordinace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38200" y="1556657"/>
            <a:ext cx="9949543" cy="5083629"/>
            <a:chOff x="672" y="515"/>
            <a:chExt cx="3936" cy="3340"/>
          </a:xfrm>
        </p:grpSpPr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1194" y="1598"/>
              <a:ext cx="48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 b="1">
                  <a:latin typeface="Arial" charset="0"/>
                </a:rPr>
                <a:t>Soukromé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313" y="3054"/>
              <a:ext cx="27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 b="1">
                  <a:latin typeface="Arial" charset="0"/>
                </a:rPr>
                <a:t>Státní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742" y="2235"/>
              <a:ext cx="60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b="1">
                  <a:latin typeface="Arial" charset="0"/>
                </a:rPr>
                <a:t>Vlastnictví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450" y="2404"/>
              <a:ext cx="3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1F1A17"/>
                  </a:solidFill>
                  <a:latin typeface="Arial" charset="0"/>
                </a:rPr>
                <a:t> 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672" y="2404"/>
              <a:ext cx="54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b="1" dirty="0">
                  <a:latin typeface="Arial" charset="0"/>
                </a:rPr>
                <a:t>     Zdrojů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2451" y="515"/>
              <a:ext cx="178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b="1">
                  <a:latin typeface="Arial" charset="0"/>
                </a:rPr>
                <a:t>Rozhodování o umístění zdrojů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704" y="956"/>
              <a:ext cx="1429" cy="1427"/>
            </a:xfrm>
            <a:prstGeom prst="rect">
              <a:avLst/>
            </a:prstGeom>
            <a:solidFill>
              <a:srgbClr val="C7ACC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3117" y="939"/>
              <a:ext cx="32" cy="1444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0" y="81"/>
                </a:cxn>
                <a:cxn ang="0">
                  <a:pos x="0" y="7220"/>
                </a:cxn>
                <a:cxn ang="0">
                  <a:pos x="161" y="7220"/>
                </a:cxn>
                <a:cxn ang="0">
                  <a:pos x="161" y="81"/>
                </a:cxn>
                <a:cxn ang="0">
                  <a:pos x="81" y="0"/>
                </a:cxn>
                <a:cxn ang="0">
                  <a:pos x="161" y="81"/>
                </a:cxn>
                <a:cxn ang="0">
                  <a:pos x="161" y="0"/>
                </a:cxn>
                <a:cxn ang="0">
                  <a:pos x="81" y="0"/>
                </a:cxn>
              </a:cxnLst>
              <a:rect l="0" t="0" r="r" b="b"/>
              <a:pathLst>
                <a:path w="161" h="7220">
                  <a:moveTo>
                    <a:pt x="81" y="0"/>
                  </a:moveTo>
                  <a:lnTo>
                    <a:pt x="0" y="81"/>
                  </a:lnTo>
                  <a:lnTo>
                    <a:pt x="0" y="7220"/>
                  </a:lnTo>
                  <a:lnTo>
                    <a:pt x="161" y="7220"/>
                  </a:lnTo>
                  <a:lnTo>
                    <a:pt x="161" y="81"/>
                  </a:lnTo>
                  <a:lnTo>
                    <a:pt x="81" y="0"/>
                  </a:lnTo>
                  <a:lnTo>
                    <a:pt x="161" y="81"/>
                  </a:lnTo>
                  <a:lnTo>
                    <a:pt x="161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8140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1688" y="939"/>
              <a:ext cx="1445" cy="33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81" y="161"/>
                </a:cxn>
                <a:cxn ang="0">
                  <a:pos x="7223" y="161"/>
                </a:cxn>
                <a:cxn ang="0">
                  <a:pos x="7223" y="0"/>
                </a:cxn>
                <a:cxn ang="0">
                  <a:pos x="81" y="0"/>
                </a:cxn>
                <a:cxn ang="0">
                  <a:pos x="0" y="81"/>
                </a:cxn>
                <a:cxn ang="0">
                  <a:pos x="81" y="0"/>
                </a:cxn>
                <a:cxn ang="0">
                  <a:pos x="0" y="0"/>
                </a:cxn>
                <a:cxn ang="0">
                  <a:pos x="0" y="81"/>
                </a:cxn>
              </a:cxnLst>
              <a:rect l="0" t="0" r="r" b="b"/>
              <a:pathLst>
                <a:path w="7223" h="161">
                  <a:moveTo>
                    <a:pt x="0" y="81"/>
                  </a:moveTo>
                  <a:lnTo>
                    <a:pt x="81" y="161"/>
                  </a:lnTo>
                  <a:lnTo>
                    <a:pt x="7223" y="161"/>
                  </a:lnTo>
                  <a:lnTo>
                    <a:pt x="7223" y="0"/>
                  </a:lnTo>
                  <a:lnTo>
                    <a:pt x="81" y="0"/>
                  </a:lnTo>
                  <a:lnTo>
                    <a:pt x="0" y="81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8140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1688" y="956"/>
              <a:ext cx="32" cy="1443"/>
            </a:xfrm>
            <a:custGeom>
              <a:avLst/>
              <a:gdLst/>
              <a:ahLst/>
              <a:cxnLst>
                <a:cxn ang="0">
                  <a:pos x="81" y="7218"/>
                </a:cxn>
                <a:cxn ang="0">
                  <a:pos x="161" y="7139"/>
                </a:cxn>
                <a:cxn ang="0">
                  <a:pos x="161" y="0"/>
                </a:cxn>
                <a:cxn ang="0">
                  <a:pos x="0" y="0"/>
                </a:cxn>
                <a:cxn ang="0">
                  <a:pos x="0" y="7139"/>
                </a:cxn>
                <a:cxn ang="0">
                  <a:pos x="81" y="7218"/>
                </a:cxn>
                <a:cxn ang="0">
                  <a:pos x="0" y="7139"/>
                </a:cxn>
                <a:cxn ang="0">
                  <a:pos x="0" y="7218"/>
                </a:cxn>
                <a:cxn ang="0">
                  <a:pos x="81" y="7218"/>
                </a:cxn>
              </a:cxnLst>
              <a:rect l="0" t="0" r="r" b="b"/>
              <a:pathLst>
                <a:path w="161" h="7218">
                  <a:moveTo>
                    <a:pt x="81" y="7218"/>
                  </a:moveTo>
                  <a:lnTo>
                    <a:pt x="161" y="7139"/>
                  </a:lnTo>
                  <a:lnTo>
                    <a:pt x="161" y="0"/>
                  </a:lnTo>
                  <a:lnTo>
                    <a:pt x="0" y="0"/>
                  </a:lnTo>
                  <a:lnTo>
                    <a:pt x="0" y="7139"/>
                  </a:lnTo>
                  <a:lnTo>
                    <a:pt x="81" y="7218"/>
                  </a:lnTo>
                  <a:lnTo>
                    <a:pt x="0" y="7139"/>
                  </a:lnTo>
                  <a:lnTo>
                    <a:pt x="0" y="7218"/>
                  </a:lnTo>
                  <a:lnTo>
                    <a:pt x="81" y="7218"/>
                  </a:lnTo>
                  <a:close/>
                </a:path>
              </a:pathLst>
            </a:custGeom>
            <a:solidFill>
              <a:srgbClr val="8140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1704" y="2367"/>
              <a:ext cx="1445" cy="32"/>
            </a:xfrm>
            <a:custGeom>
              <a:avLst/>
              <a:gdLst/>
              <a:ahLst/>
              <a:cxnLst>
                <a:cxn ang="0">
                  <a:pos x="7222" y="82"/>
                </a:cxn>
                <a:cxn ang="0">
                  <a:pos x="7142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7142" y="161"/>
                </a:cxn>
                <a:cxn ang="0">
                  <a:pos x="7222" y="82"/>
                </a:cxn>
                <a:cxn ang="0">
                  <a:pos x="7142" y="161"/>
                </a:cxn>
                <a:cxn ang="0">
                  <a:pos x="7222" y="161"/>
                </a:cxn>
                <a:cxn ang="0">
                  <a:pos x="7222" y="82"/>
                </a:cxn>
              </a:cxnLst>
              <a:rect l="0" t="0" r="r" b="b"/>
              <a:pathLst>
                <a:path w="7222" h="161">
                  <a:moveTo>
                    <a:pt x="7222" y="82"/>
                  </a:moveTo>
                  <a:lnTo>
                    <a:pt x="7142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7142" y="161"/>
                  </a:lnTo>
                  <a:lnTo>
                    <a:pt x="7222" y="82"/>
                  </a:lnTo>
                  <a:lnTo>
                    <a:pt x="7142" y="161"/>
                  </a:lnTo>
                  <a:lnTo>
                    <a:pt x="7222" y="161"/>
                  </a:lnTo>
                  <a:lnTo>
                    <a:pt x="7222" y="82"/>
                  </a:lnTo>
                  <a:close/>
                </a:path>
              </a:pathLst>
            </a:custGeom>
            <a:solidFill>
              <a:srgbClr val="8140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3163" y="956"/>
              <a:ext cx="1429" cy="1427"/>
            </a:xfrm>
            <a:prstGeom prst="rect">
              <a:avLst/>
            </a:prstGeom>
            <a:solidFill>
              <a:srgbClr val="96D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cs-CZ" sz="2400">
                <a:latin typeface="Arial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4576" y="939"/>
              <a:ext cx="32" cy="1444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0" y="81"/>
                </a:cxn>
                <a:cxn ang="0">
                  <a:pos x="0" y="7220"/>
                </a:cxn>
                <a:cxn ang="0">
                  <a:pos x="161" y="7220"/>
                </a:cxn>
                <a:cxn ang="0">
                  <a:pos x="161" y="81"/>
                </a:cxn>
                <a:cxn ang="0">
                  <a:pos x="80" y="0"/>
                </a:cxn>
                <a:cxn ang="0">
                  <a:pos x="161" y="81"/>
                </a:cxn>
                <a:cxn ang="0">
                  <a:pos x="161" y="0"/>
                </a:cxn>
                <a:cxn ang="0">
                  <a:pos x="80" y="0"/>
                </a:cxn>
              </a:cxnLst>
              <a:rect l="0" t="0" r="r" b="b"/>
              <a:pathLst>
                <a:path w="161" h="7220">
                  <a:moveTo>
                    <a:pt x="80" y="0"/>
                  </a:moveTo>
                  <a:lnTo>
                    <a:pt x="0" y="81"/>
                  </a:lnTo>
                  <a:lnTo>
                    <a:pt x="0" y="7220"/>
                  </a:lnTo>
                  <a:lnTo>
                    <a:pt x="161" y="7220"/>
                  </a:lnTo>
                  <a:lnTo>
                    <a:pt x="161" y="81"/>
                  </a:lnTo>
                  <a:lnTo>
                    <a:pt x="80" y="0"/>
                  </a:lnTo>
                  <a:lnTo>
                    <a:pt x="161" y="81"/>
                  </a:lnTo>
                  <a:lnTo>
                    <a:pt x="161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93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3147" y="939"/>
              <a:ext cx="1445" cy="33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80" y="161"/>
                </a:cxn>
                <a:cxn ang="0">
                  <a:pos x="7222" y="161"/>
                </a:cxn>
                <a:cxn ang="0">
                  <a:pos x="7222" y="0"/>
                </a:cxn>
                <a:cxn ang="0">
                  <a:pos x="80" y="0"/>
                </a:cxn>
                <a:cxn ang="0">
                  <a:pos x="0" y="81"/>
                </a:cxn>
                <a:cxn ang="0">
                  <a:pos x="80" y="0"/>
                </a:cxn>
                <a:cxn ang="0">
                  <a:pos x="0" y="0"/>
                </a:cxn>
                <a:cxn ang="0">
                  <a:pos x="0" y="81"/>
                </a:cxn>
              </a:cxnLst>
              <a:rect l="0" t="0" r="r" b="b"/>
              <a:pathLst>
                <a:path w="7222" h="161">
                  <a:moveTo>
                    <a:pt x="0" y="81"/>
                  </a:moveTo>
                  <a:lnTo>
                    <a:pt x="80" y="161"/>
                  </a:lnTo>
                  <a:lnTo>
                    <a:pt x="7222" y="161"/>
                  </a:lnTo>
                  <a:lnTo>
                    <a:pt x="7222" y="0"/>
                  </a:lnTo>
                  <a:lnTo>
                    <a:pt x="80" y="0"/>
                  </a:lnTo>
                  <a:lnTo>
                    <a:pt x="0" y="81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93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>
              <a:off x="3147" y="956"/>
              <a:ext cx="33" cy="1443"/>
            </a:xfrm>
            <a:custGeom>
              <a:avLst/>
              <a:gdLst/>
              <a:ahLst/>
              <a:cxnLst>
                <a:cxn ang="0">
                  <a:pos x="80" y="7218"/>
                </a:cxn>
                <a:cxn ang="0">
                  <a:pos x="162" y="7139"/>
                </a:cxn>
                <a:cxn ang="0">
                  <a:pos x="162" y="0"/>
                </a:cxn>
                <a:cxn ang="0">
                  <a:pos x="0" y="0"/>
                </a:cxn>
                <a:cxn ang="0">
                  <a:pos x="0" y="7139"/>
                </a:cxn>
                <a:cxn ang="0">
                  <a:pos x="80" y="7218"/>
                </a:cxn>
                <a:cxn ang="0">
                  <a:pos x="0" y="7139"/>
                </a:cxn>
                <a:cxn ang="0">
                  <a:pos x="0" y="7218"/>
                </a:cxn>
                <a:cxn ang="0">
                  <a:pos x="80" y="7218"/>
                </a:cxn>
              </a:cxnLst>
              <a:rect l="0" t="0" r="r" b="b"/>
              <a:pathLst>
                <a:path w="162" h="7218">
                  <a:moveTo>
                    <a:pt x="80" y="7218"/>
                  </a:moveTo>
                  <a:lnTo>
                    <a:pt x="162" y="7139"/>
                  </a:lnTo>
                  <a:lnTo>
                    <a:pt x="162" y="0"/>
                  </a:lnTo>
                  <a:lnTo>
                    <a:pt x="0" y="0"/>
                  </a:lnTo>
                  <a:lnTo>
                    <a:pt x="0" y="7139"/>
                  </a:lnTo>
                  <a:lnTo>
                    <a:pt x="80" y="7218"/>
                  </a:lnTo>
                  <a:lnTo>
                    <a:pt x="0" y="7139"/>
                  </a:lnTo>
                  <a:lnTo>
                    <a:pt x="0" y="7218"/>
                  </a:lnTo>
                  <a:lnTo>
                    <a:pt x="80" y="7218"/>
                  </a:lnTo>
                  <a:close/>
                </a:path>
              </a:pathLst>
            </a:custGeom>
            <a:solidFill>
              <a:srgbClr val="0093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>
              <a:off x="3163" y="2367"/>
              <a:ext cx="1445" cy="32"/>
            </a:xfrm>
            <a:custGeom>
              <a:avLst/>
              <a:gdLst/>
              <a:ahLst/>
              <a:cxnLst>
                <a:cxn ang="0">
                  <a:pos x="7223" y="82"/>
                </a:cxn>
                <a:cxn ang="0">
                  <a:pos x="7142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7142" y="161"/>
                </a:cxn>
                <a:cxn ang="0">
                  <a:pos x="7223" y="82"/>
                </a:cxn>
                <a:cxn ang="0">
                  <a:pos x="7142" y="161"/>
                </a:cxn>
                <a:cxn ang="0">
                  <a:pos x="7223" y="161"/>
                </a:cxn>
                <a:cxn ang="0">
                  <a:pos x="7223" y="82"/>
                </a:cxn>
              </a:cxnLst>
              <a:rect l="0" t="0" r="r" b="b"/>
              <a:pathLst>
                <a:path w="7223" h="161">
                  <a:moveTo>
                    <a:pt x="7223" y="82"/>
                  </a:moveTo>
                  <a:lnTo>
                    <a:pt x="7142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7142" y="161"/>
                  </a:lnTo>
                  <a:lnTo>
                    <a:pt x="7223" y="82"/>
                  </a:lnTo>
                  <a:lnTo>
                    <a:pt x="7142" y="161"/>
                  </a:lnTo>
                  <a:lnTo>
                    <a:pt x="7223" y="161"/>
                  </a:lnTo>
                  <a:lnTo>
                    <a:pt x="7223" y="82"/>
                  </a:lnTo>
                  <a:close/>
                </a:path>
              </a:pathLst>
            </a:custGeom>
            <a:solidFill>
              <a:srgbClr val="0093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1704" y="2411"/>
              <a:ext cx="1429" cy="1428"/>
            </a:xfrm>
            <a:prstGeom prst="rect">
              <a:avLst/>
            </a:prstGeom>
            <a:solidFill>
              <a:srgbClr val="F9D8B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3117" y="2395"/>
              <a:ext cx="32" cy="1444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0" y="80"/>
                </a:cxn>
                <a:cxn ang="0">
                  <a:pos x="0" y="7218"/>
                </a:cxn>
                <a:cxn ang="0">
                  <a:pos x="161" y="7218"/>
                </a:cxn>
                <a:cxn ang="0">
                  <a:pos x="161" y="80"/>
                </a:cxn>
                <a:cxn ang="0">
                  <a:pos x="81" y="0"/>
                </a:cxn>
                <a:cxn ang="0">
                  <a:pos x="161" y="80"/>
                </a:cxn>
                <a:cxn ang="0">
                  <a:pos x="161" y="0"/>
                </a:cxn>
                <a:cxn ang="0">
                  <a:pos x="81" y="0"/>
                </a:cxn>
              </a:cxnLst>
              <a:rect l="0" t="0" r="r" b="b"/>
              <a:pathLst>
                <a:path w="161" h="7218">
                  <a:moveTo>
                    <a:pt x="81" y="0"/>
                  </a:moveTo>
                  <a:lnTo>
                    <a:pt x="0" y="80"/>
                  </a:lnTo>
                  <a:lnTo>
                    <a:pt x="0" y="7218"/>
                  </a:lnTo>
                  <a:lnTo>
                    <a:pt x="161" y="7218"/>
                  </a:lnTo>
                  <a:lnTo>
                    <a:pt x="161" y="80"/>
                  </a:lnTo>
                  <a:lnTo>
                    <a:pt x="81" y="0"/>
                  </a:lnTo>
                  <a:lnTo>
                    <a:pt x="161" y="80"/>
                  </a:lnTo>
                  <a:lnTo>
                    <a:pt x="161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EE95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1688" y="2395"/>
              <a:ext cx="1445" cy="32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1" y="161"/>
                </a:cxn>
                <a:cxn ang="0">
                  <a:pos x="7223" y="161"/>
                </a:cxn>
                <a:cxn ang="0">
                  <a:pos x="7223" y="0"/>
                </a:cxn>
                <a:cxn ang="0">
                  <a:pos x="81" y="0"/>
                </a:cxn>
                <a:cxn ang="0">
                  <a:pos x="0" y="80"/>
                </a:cxn>
                <a:cxn ang="0">
                  <a:pos x="81" y="0"/>
                </a:cxn>
                <a:cxn ang="0">
                  <a:pos x="0" y="0"/>
                </a:cxn>
                <a:cxn ang="0">
                  <a:pos x="0" y="80"/>
                </a:cxn>
              </a:cxnLst>
              <a:rect l="0" t="0" r="r" b="b"/>
              <a:pathLst>
                <a:path w="7223" h="161">
                  <a:moveTo>
                    <a:pt x="0" y="80"/>
                  </a:moveTo>
                  <a:lnTo>
                    <a:pt x="81" y="161"/>
                  </a:lnTo>
                  <a:lnTo>
                    <a:pt x="7223" y="161"/>
                  </a:lnTo>
                  <a:lnTo>
                    <a:pt x="7223" y="0"/>
                  </a:lnTo>
                  <a:lnTo>
                    <a:pt x="81" y="0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EE95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1688" y="2411"/>
              <a:ext cx="32" cy="1444"/>
            </a:xfrm>
            <a:custGeom>
              <a:avLst/>
              <a:gdLst/>
              <a:ahLst/>
              <a:cxnLst>
                <a:cxn ang="0">
                  <a:pos x="81" y="7219"/>
                </a:cxn>
                <a:cxn ang="0">
                  <a:pos x="161" y="7138"/>
                </a:cxn>
                <a:cxn ang="0">
                  <a:pos x="161" y="0"/>
                </a:cxn>
                <a:cxn ang="0">
                  <a:pos x="0" y="0"/>
                </a:cxn>
                <a:cxn ang="0">
                  <a:pos x="0" y="7138"/>
                </a:cxn>
                <a:cxn ang="0">
                  <a:pos x="81" y="7219"/>
                </a:cxn>
                <a:cxn ang="0">
                  <a:pos x="0" y="7138"/>
                </a:cxn>
                <a:cxn ang="0">
                  <a:pos x="0" y="7219"/>
                </a:cxn>
                <a:cxn ang="0">
                  <a:pos x="81" y="7219"/>
                </a:cxn>
              </a:cxnLst>
              <a:rect l="0" t="0" r="r" b="b"/>
              <a:pathLst>
                <a:path w="161" h="7219">
                  <a:moveTo>
                    <a:pt x="81" y="7219"/>
                  </a:moveTo>
                  <a:lnTo>
                    <a:pt x="161" y="7138"/>
                  </a:lnTo>
                  <a:lnTo>
                    <a:pt x="161" y="0"/>
                  </a:lnTo>
                  <a:lnTo>
                    <a:pt x="0" y="0"/>
                  </a:lnTo>
                  <a:lnTo>
                    <a:pt x="0" y="7138"/>
                  </a:lnTo>
                  <a:lnTo>
                    <a:pt x="81" y="7219"/>
                  </a:lnTo>
                  <a:lnTo>
                    <a:pt x="0" y="7138"/>
                  </a:lnTo>
                  <a:lnTo>
                    <a:pt x="0" y="7219"/>
                  </a:lnTo>
                  <a:lnTo>
                    <a:pt x="81" y="7219"/>
                  </a:lnTo>
                  <a:close/>
                </a:path>
              </a:pathLst>
            </a:custGeom>
            <a:solidFill>
              <a:srgbClr val="EE95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1704" y="3823"/>
              <a:ext cx="1445" cy="32"/>
            </a:xfrm>
            <a:custGeom>
              <a:avLst/>
              <a:gdLst/>
              <a:ahLst/>
              <a:cxnLst>
                <a:cxn ang="0">
                  <a:pos x="7222" y="80"/>
                </a:cxn>
                <a:cxn ang="0">
                  <a:pos x="7142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7142" y="161"/>
                </a:cxn>
                <a:cxn ang="0">
                  <a:pos x="7222" y="80"/>
                </a:cxn>
                <a:cxn ang="0">
                  <a:pos x="7142" y="161"/>
                </a:cxn>
                <a:cxn ang="0">
                  <a:pos x="7222" y="161"/>
                </a:cxn>
                <a:cxn ang="0">
                  <a:pos x="7222" y="80"/>
                </a:cxn>
              </a:cxnLst>
              <a:rect l="0" t="0" r="r" b="b"/>
              <a:pathLst>
                <a:path w="7222" h="161">
                  <a:moveTo>
                    <a:pt x="7222" y="80"/>
                  </a:moveTo>
                  <a:lnTo>
                    <a:pt x="7142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7142" y="161"/>
                  </a:lnTo>
                  <a:lnTo>
                    <a:pt x="7222" y="80"/>
                  </a:lnTo>
                  <a:lnTo>
                    <a:pt x="7142" y="161"/>
                  </a:lnTo>
                  <a:lnTo>
                    <a:pt x="7222" y="161"/>
                  </a:lnTo>
                  <a:lnTo>
                    <a:pt x="7222" y="80"/>
                  </a:lnTo>
                  <a:close/>
                </a:path>
              </a:pathLst>
            </a:custGeom>
            <a:solidFill>
              <a:srgbClr val="EE95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3163" y="2411"/>
              <a:ext cx="1429" cy="1428"/>
            </a:xfrm>
            <a:prstGeom prst="rect">
              <a:avLst/>
            </a:prstGeom>
            <a:solidFill>
              <a:srgbClr val="DBA29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4576" y="2395"/>
              <a:ext cx="32" cy="1444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0" y="80"/>
                </a:cxn>
                <a:cxn ang="0">
                  <a:pos x="0" y="7218"/>
                </a:cxn>
                <a:cxn ang="0">
                  <a:pos x="161" y="7218"/>
                </a:cxn>
                <a:cxn ang="0">
                  <a:pos x="161" y="80"/>
                </a:cxn>
                <a:cxn ang="0">
                  <a:pos x="80" y="0"/>
                </a:cxn>
                <a:cxn ang="0">
                  <a:pos x="161" y="80"/>
                </a:cxn>
                <a:cxn ang="0">
                  <a:pos x="161" y="0"/>
                </a:cxn>
                <a:cxn ang="0">
                  <a:pos x="80" y="0"/>
                </a:cxn>
              </a:cxnLst>
              <a:rect l="0" t="0" r="r" b="b"/>
              <a:pathLst>
                <a:path w="161" h="7218">
                  <a:moveTo>
                    <a:pt x="80" y="0"/>
                  </a:moveTo>
                  <a:lnTo>
                    <a:pt x="0" y="80"/>
                  </a:lnTo>
                  <a:lnTo>
                    <a:pt x="0" y="7218"/>
                  </a:lnTo>
                  <a:lnTo>
                    <a:pt x="161" y="7218"/>
                  </a:lnTo>
                  <a:lnTo>
                    <a:pt x="161" y="80"/>
                  </a:lnTo>
                  <a:lnTo>
                    <a:pt x="80" y="0"/>
                  </a:lnTo>
                  <a:lnTo>
                    <a:pt x="161" y="80"/>
                  </a:lnTo>
                  <a:lnTo>
                    <a:pt x="161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9C21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3147" y="2395"/>
              <a:ext cx="1445" cy="32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0" y="161"/>
                </a:cxn>
                <a:cxn ang="0">
                  <a:pos x="7222" y="161"/>
                </a:cxn>
                <a:cxn ang="0">
                  <a:pos x="7222" y="0"/>
                </a:cxn>
                <a:cxn ang="0">
                  <a:pos x="80" y="0"/>
                </a:cxn>
                <a:cxn ang="0">
                  <a:pos x="0" y="80"/>
                </a:cxn>
                <a:cxn ang="0">
                  <a:pos x="80" y="0"/>
                </a:cxn>
                <a:cxn ang="0">
                  <a:pos x="0" y="0"/>
                </a:cxn>
                <a:cxn ang="0">
                  <a:pos x="0" y="80"/>
                </a:cxn>
              </a:cxnLst>
              <a:rect l="0" t="0" r="r" b="b"/>
              <a:pathLst>
                <a:path w="7222" h="161">
                  <a:moveTo>
                    <a:pt x="0" y="80"/>
                  </a:moveTo>
                  <a:lnTo>
                    <a:pt x="80" y="161"/>
                  </a:lnTo>
                  <a:lnTo>
                    <a:pt x="7222" y="161"/>
                  </a:lnTo>
                  <a:lnTo>
                    <a:pt x="7222" y="0"/>
                  </a:lnTo>
                  <a:lnTo>
                    <a:pt x="80" y="0"/>
                  </a:lnTo>
                  <a:lnTo>
                    <a:pt x="0" y="80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C21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3147" y="2411"/>
              <a:ext cx="33" cy="1444"/>
            </a:xfrm>
            <a:custGeom>
              <a:avLst/>
              <a:gdLst/>
              <a:ahLst/>
              <a:cxnLst>
                <a:cxn ang="0">
                  <a:pos x="80" y="7219"/>
                </a:cxn>
                <a:cxn ang="0">
                  <a:pos x="162" y="7138"/>
                </a:cxn>
                <a:cxn ang="0">
                  <a:pos x="162" y="0"/>
                </a:cxn>
                <a:cxn ang="0">
                  <a:pos x="0" y="0"/>
                </a:cxn>
                <a:cxn ang="0">
                  <a:pos x="0" y="7138"/>
                </a:cxn>
                <a:cxn ang="0">
                  <a:pos x="80" y="7219"/>
                </a:cxn>
                <a:cxn ang="0">
                  <a:pos x="0" y="7138"/>
                </a:cxn>
                <a:cxn ang="0">
                  <a:pos x="0" y="7219"/>
                </a:cxn>
                <a:cxn ang="0">
                  <a:pos x="80" y="7219"/>
                </a:cxn>
              </a:cxnLst>
              <a:rect l="0" t="0" r="r" b="b"/>
              <a:pathLst>
                <a:path w="162" h="7219">
                  <a:moveTo>
                    <a:pt x="80" y="7219"/>
                  </a:moveTo>
                  <a:lnTo>
                    <a:pt x="162" y="7138"/>
                  </a:lnTo>
                  <a:lnTo>
                    <a:pt x="162" y="0"/>
                  </a:lnTo>
                  <a:lnTo>
                    <a:pt x="0" y="0"/>
                  </a:lnTo>
                  <a:lnTo>
                    <a:pt x="0" y="7138"/>
                  </a:lnTo>
                  <a:lnTo>
                    <a:pt x="80" y="7219"/>
                  </a:lnTo>
                  <a:lnTo>
                    <a:pt x="0" y="7138"/>
                  </a:lnTo>
                  <a:lnTo>
                    <a:pt x="0" y="7219"/>
                  </a:lnTo>
                  <a:lnTo>
                    <a:pt x="80" y="7219"/>
                  </a:lnTo>
                  <a:close/>
                </a:path>
              </a:pathLst>
            </a:custGeom>
            <a:solidFill>
              <a:srgbClr val="9C21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3163" y="3823"/>
              <a:ext cx="1445" cy="32"/>
            </a:xfrm>
            <a:custGeom>
              <a:avLst/>
              <a:gdLst/>
              <a:ahLst/>
              <a:cxnLst>
                <a:cxn ang="0">
                  <a:pos x="7223" y="80"/>
                </a:cxn>
                <a:cxn ang="0">
                  <a:pos x="7142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7142" y="161"/>
                </a:cxn>
                <a:cxn ang="0">
                  <a:pos x="7223" y="80"/>
                </a:cxn>
                <a:cxn ang="0">
                  <a:pos x="7142" y="161"/>
                </a:cxn>
                <a:cxn ang="0">
                  <a:pos x="7223" y="161"/>
                </a:cxn>
                <a:cxn ang="0">
                  <a:pos x="7223" y="80"/>
                </a:cxn>
              </a:cxnLst>
              <a:rect l="0" t="0" r="r" b="b"/>
              <a:pathLst>
                <a:path w="7223" h="161">
                  <a:moveTo>
                    <a:pt x="7223" y="80"/>
                  </a:moveTo>
                  <a:lnTo>
                    <a:pt x="7142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7142" y="161"/>
                  </a:lnTo>
                  <a:lnTo>
                    <a:pt x="7223" y="80"/>
                  </a:lnTo>
                  <a:lnTo>
                    <a:pt x="7142" y="161"/>
                  </a:lnTo>
                  <a:lnTo>
                    <a:pt x="7223" y="161"/>
                  </a:lnTo>
                  <a:lnTo>
                    <a:pt x="7223" y="80"/>
                  </a:lnTo>
                  <a:close/>
                </a:path>
              </a:pathLst>
            </a:custGeom>
            <a:solidFill>
              <a:srgbClr val="9C21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Rectangle 35"/>
            <p:cNvSpPr>
              <a:spLocks noChangeArrowheads="1"/>
            </p:cNvSpPr>
            <p:nvPr/>
          </p:nvSpPr>
          <p:spPr bwMode="auto">
            <a:xfrm>
              <a:off x="2209" y="761"/>
              <a:ext cx="16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 b="1">
                  <a:latin typeface="Arial" charset="0"/>
                </a:rPr>
                <a:t>Trh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56" name="Rectangle 36"/>
            <p:cNvSpPr>
              <a:spLocks noChangeArrowheads="1"/>
            </p:cNvSpPr>
            <p:nvPr/>
          </p:nvSpPr>
          <p:spPr bwMode="auto">
            <a:xfrm>
              <a:off x="2209" y="1533"/>
              <a:ext cx="2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  Tržní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57" name="Rectangle 37"/>
            <p:cNvSpPr>
              <a:spLocks noChangeArrowheads="1"/>
            </p:cNvSpPr>
            <p:nvPr/>
          </p:nvSpPr>
          <p:spPr bwMode="auto">
            <a:xfrm>
              <a:off x="2727" y="1672"/>
              <a:ext cx="28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1F1A17"/>
                  </a:solidFill>
                  <a:latin typeface="Arial" charset="0"/>
                </a:rPr>
                <a:t> 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2108" y="1672"/>
              <a:ext cx="569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Kapitalismus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59" name="Rectangle 39"/>
            <p:cNvSpPr>
              <a:spLocks noChangeArrowheads="1"/>
            </p:cNvSpPr>
            <p:nvPr/>
          </p:nvSpPr>
          <p:spPr bwMode="auto">
            <a:xfrm>
              <a:off x="3580" y="761"/>
              <a:ext cx="295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 b="1">
                  <a:latin typeface="Arial" charset="0"/>
                </a:rPr>
                <a:t>Příkaz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3616" y="2926"/>
              <a:ext cx="491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 Centrálně</a:t>
              </a:r>
              <a:r>
                <a:rPr lang="en-US" sz="1500" b="1">
                  <a:solidFill>
                    <a:srgbClr val="1F1A17"/>
                  </a:solidFill>
                  <a:latin typeface="Arial" charset="0"/>
                </a:rPr>
                <a:t> 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1" name="Rectangle 41"/>
            <p:cNvSpPr>
              <a:spLocks noChangeArrowheads="1"/>
            </p:cNvSpPr>
            <p:nvPr/>
          </p:nvSpPr>
          <p:spPr bwMode="auto">
            <a:xfrm>
              <a:off x="3636" y="3065"/>
              <a:ext cx="49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Plánovaný</a:t>
              </a:r>
              <a:r>
                <a:rPr lang="en-US" sz="1500" b="1">
                  <a:solidFill>
                    <a:srgbClr val="1F1A17"/>
                  </a:solidFill>
                  <a:latin typeface="Arial" charset="0"/>
                </a:rPr>
                <a:t> 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2" name="Rectangle 42"/>
            <p:cNvSpPr>
              <a:spLocks noChangeArrowheads="1"/>
            </p:cNvSpPr>
            <p:nvPr/>
          </p:nvSpPr>
          <p:spPr bwMode="auto">
            <a:xfrm>
              <a:off x="3605" y="3204"/>
              <a:ext cx="5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Socialismus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3" name="Rectangle 43"/>
            <p:cNvSpPr>
              <a:spLocks noChangeArrowheads="1"/>
            </p:cNvSpPr>
            <p:nvPr/>
          </p:nvSpPr>
          <p:spPr bwMode="auto">
            <a:xfrm>
              <a:off x="2209" y="2990"/>
              <a:ext cx="30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  Tržní</a:t>
              </a:r>
              <a:r>
                <a:rPr lang="en-US" sz="1500" b="1">
                  <a:solidFill>
                    <a:srgbClr val="1F1A17"/>
                  </a:solidFill>
                  <a:latin typeface="Arial" charset="0"/>
                </a:rPr>
                <a:t> 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4" name="Rectangle 44"/>
            <p:cNvSpPr>
              <a:spLocks noChangeArrowheads="1"/>
            </p:cNvSpPr>
            <p:nvPr/>
          </p:nvSpPr>
          <p:spPr bwMode="auto">
            <a:xfrm>
              <a:off x="2145" y="3129"/>
              <a:ext cx="5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Socialismus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3558" y="1439"/>
              <a:ext cx="665" cy="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Centrálně</a:t>
              </a:r>
              <a:endParaRPr lang="en-US" sz="1500">
                <a:solidFill>
                  <a:srgbClr val="1F1A17"/>
                </a:solidFill>
                <a:latin typeface="Arial" charset="0"/>
              </a:endParaRPr>
            </a:p>
            <a:p>
              <a:pPr algn="ctr"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Plánovaný</a:t>
              </a:r>
              <a:endParaRPr lang="en-US" sz="1500">
                <a:solidFill>
                  <a:srgbClr val="1F1A17"/>
                </a:solidFill>
                <a:latin typeface="Arial" charset="0"/>
              </a:endParaRPr>
            </a:p>
            <a:p>
              <a:pPr algn="ctr" eaLnBrk="0" hangingPunct="0"/>
              <a:r>
                <a:rPr lang="cs-CZ" sz="1500">
                  <a:solidFill>
                    <a:srgbClr val="1F1A17"/>
                  </a:solidFill>
                  <a:latin typeface="Arial" charset="0"/>
                </a:rPr>
                <a:t>Kapitalismus</a:t>
              </a:r>
              <a:endParaRPr lang="en-US" sz="1500">
                <a:solidFill>
                  <a:srgbClr val="1F1A17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5373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Měření výkonu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Stavová×toková veličina</a:t>
            </a:r>
          </a:p>
          <a:p>
            <a:r>
              <a:rPr lang="cs-CZ" dirty="0"/>
              <a:t>Hrubý domácí produkt – peněžní hodnota všech vyprodukovaných statků za časové období na určitém území</a:t>
            </a:r>
          </a:p>
          <a:p>
            <a:pPr lvl="1"/>
            <a:r>
              <a:rPr lang="cs-CZ" dirty="0"/>
              <a:t>Výdajová metoda </a:t>
            </a:r>
          </a:p>
          <a:p>
            <a:pPr lvl="1"/>
            <a:r>
              <a:rPr lang="cs-CZ" dirty="0"/>
              <a:t>Příjmová metoda</a:t>
            </a:r>
          </a:p>
          <a:p>
            <a:pPr lvl="1"/>
            <a:r>
              <a:rPr lang="cs-CZ" dirty="0"/>
              <a:t>Přidaná hodnota</a:t>
            </a:r>
          </a:p>
          <a:p>
            <a:r>
              <a:rPr lang="cs-CZ" dirty="0"/>
              <a:t>Složení HDP: Y=C + I + G + NX</a:t>
            </a:r>
          </a:p>
          <a:p>
            <a:r>
              <a:rPr lang="cs-CZ" dirty="0"/>
              <a:t>Pro hospodářství jako celek platí </a:t>
            </a:r>
            <a:r>
              <a:rPr lang="cs-CZ" b="1" dirty="0"/>
              <a:t>příjmy = výdaje</a:t>
            </a:r>
          </a:p>
          <a:p>
            <a:r>
              <a:rPr lang="cs-CZ" dirty="0"/>
              <a:t>Nominální × reálný HDP</a:t>
            </a:r>
          </a:p>
          <a:p>
            <a:r>
              <a:rPr lang="cs-CZ" dirty="0"/>
              <a:t>Problémy s HDP</a:t>
            </a:r>
          </a:p>
          <a:p>
            <a:pPr lvl="1"/>
            <a:r>
              <a:rPr lang="cs-CZ" dirty="0"/>
              <a:t>Neměří vše</a:t>
            </a:r>
          </a:p>
          <a:p>
            <a:pPr lvl="1"/>
            <a:r>
              <a:rPr lang="cs-CZ" dirty="0"/>
              <a:t>Kvalita produkce</a:t>
            </a:r>
          </a:p>
          <a:p>
            <a:pPr lvl="1"/>
            <a:r>
              <a:rPr lang="cs-CZ" dirty="0"/>
              <a:t>Subjektivní pocit štěstí</a:t>
            </a:r>
          </a:p>
        </p:txBody>
      </p:sp>
    </p:spTree>
    <p:extLst>
      <p:ext uri="{BB962C8B-B14F-4D97-AF65-F5344CB8AC3E}">
        <p14:creationId xmlns:p14="http://schemas.microsoft.com/office/powerpoint/2010/main" val="3707007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F928D-26BD-48D7-8DF9-509722F63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Kruhové schéma ekonomiky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BD604256-B7A9-478C-BB31-D3D0346157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48" y="931712"/>
            <a:ext cx="5796023" cy="536469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923E519-F3A2-49E4-8B0A-FEACD2BCD085}"/>
              </a:ext>
            </a:extLst>
          </p:cNvPr>
          <p:cNvSpPr txBox="1"/>
          <p:nvPr/>
        </p:nvSpPr>
        <p:spPr>
          <a:xfrm>
            <a:off x="3472543" y="6052457"/>
            <a:ext cx="581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Mankiw</a:t>
            </a:r>
            <a:r>
              <a:rPr lang="cs-CZ" dirty="0"/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254889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74B93-9903-4D1D-83EA-B970C18C9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Další ekonomické veličiny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615A18-C808-4C82-AA01-CFA6CA4CB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Srovnávání bohatství států</a:t>
            </a:r>
          </a:p>
          <a:p>
            <a:pPr lvl="1"/>
            <a:r>
              <a:rPr lang="cs-CZ" dirty="0"/>
              <a:t>Absolutní  ekonomická síla</a:t>
            </a:r>
          </a:p>
          <a:p>
            <a:pPr lvl="1"/>
            <a:r>
              <a:rPr lang="cs-CZ" dirty="0"/>
              <a:t>HDP na obyvatele</a:t>
            </a:r>
          </a:p>
          <a:p>
            <a:r>
              <a:rPr lang="cs-CZ" dirty="0"/>
              <a:t>Srovnání podle kurzu × parita kupní síly (ppp)</a:t>
            </a:r>
          </a:p>
          <a:p>
            <a:r>
              <a:rPr lang="cs-CZ" dirty="0"/>
              <a:t>Alternativy – HNP, HDI</a:t>
            </a:r>
          </a:p>
          <a:p>
            <a:r>
              <a:rPr lang="cs-CZ" dirty="0"/>
              <a:t>Nerovnost</a:t>
            </a:r>
          </a:p>
          <a:p>
            <a:pPr lvl="1"/>
            <a:r>
              <a:rPr lang="cs-CZ" dirty="0"/>
              <a:t>Absolutní × relativní chudoba</a:t>
            </a:r>
          </a:p>
          <a:p>
            <a:pPr lvl="1"/>
            <a:r>
              <a:rPr lang="cs-CZ" dirty="0" err="1"/>
              <a:t>Gini</a:t>
            </a:r>
            <a:r>
              <a:rPr lang="cs-CZ" dirty="0"/>
              <a:t> koeficient</a:t>
            </a:r>
          </a:p>
          <a:p>
            <a:r>
              <a:rPr lang="cs-CZ" dirty="0"/>
              <a:t>Nezaměstnanost</a:t>
            </a:r>
          </a:p>
          <a:p>
            <a:r>
              <a:rPr lang="cs-CZ" dirty="0"/>
              <a:t>Inflace</a:t>
            </a:r>
          </a:p>
        </p:txBody>
      </p:sp>
    </p:spTree>
    <p:extLst>
      <p:ext uri="{BB962C8B-B14F-4D97-AF65-F5344CB8AC3E}">
        <p14:creationId xmlns:p14="http://schemas.microsoft.com/office/powerpoint/2010/main" val="3305141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EE40F-0832-4056-A10D-C5387A2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Gini</a:t>
            </a:r>
            <a:r>
              <a:rPr lang="cs-CZ" b="1" dirty="0"/>
              <a:t> koeficient ve světě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D232C92-FCE0-4DAF-B825-043150B71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58" y="1298947"/>
            <a:ext cx="9464056" cy="4856244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4655FA2-D087-4D4A-802D-85986C6DDAA9}"/>
              </a:ext>
            </a:extLst>
          </p:cNvPr>
          <p:cNvSpPr txBox="1"/>
          <p:nvPr/>
        </p:nvSpPr>
        <p:spPr>
          <a:xfrm>
            <a:off x="1099457" y="6155191"/>
            <a:ext cx="554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M Tracy Hunter</a:t>
            </a:r>
          </a:p>
        </p:txBody>
      </p:sp>
    </p:spTree>
    <p:extLst>
      <p:ext uri="{BB962C8B-B14F-4D97-AF65-F5344CB8AC3E}">
        <p14:creationId xmlns:p14="http://schemas.microsoft.com/office/powerpoint/2010/main" val="127301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Hospodářský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Forma organizace lidí (soubor vztahů) při produkci a rozdělování statků a služeb potřebných k zajištění přežití.</a:t>
            </a:r>
          </a:p>
          <a:p>
            <a:r>
              <a:rPr lang="cs-CZ" dirty="0"/>
              <a:t>Možné způsoby</a:t>
            </a:r>
          </a:p>
          <a:p>
            <a:pPr lvl="1"/>
            <a:r>
              <a:rPr lang="cs-CZ" dirty="0"/>
              <a:t>Koordinace podle pravidel (trh)</a:t>
            </a:r>
          </a:p>
          <a:p>
            <a:pPr lvl="1"/>
            <a:r>
              <a:rPr lang="cs-CZ" dirty="0"/>
              <a:t>Koordinace podle příkazu (firma)</a:t>
            </a:r>
          </a:p>
          <a:p>
            <a:r>
              <a:rPr lang="cs-CZ" dirty="0"/>
              <a:t>Vznik koordinace</a:t>
            </a:r>
          </a:p>
          <a:p>
            <a:pPr lvl="1"/>
            <a:r>
              <a:rPr lang="cs-CZ" dirty="0"/>
              <a:t>Spontánně</a:t>
            </a:r>
          </a:p>
          <a:p>
            <a:pPr lvl="1"/>
            <a:r>
              <a:rPr lang="cs-CZ" dirty="0"/>
              <a:t>Uměle (rozhodnutí autority)</a:t>
            </a:r>
          </a:p>
          <a:p>
            <a:r>
              <a:rPr lang="cs-CZ" dirty="0"/>
              <a:t>Tři dimenze: soutěž, příkaz, změna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59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 podle NKE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2371" y="1571612"/>
            <a:ext cx="10047515" cy="5074440"/>
          </a:xfrm>
        </p:spPr>
        <p:txBody>
          <a:bodyPr>
            <a:normAutofit/>
          </a:bodyPr>
          <a:lstStyle/>
          <a:p>
            <a:r>
              <a:rPr lang="cs-CZ" dirty="0"/>
              <a:t>Lidská aktivita koordinována trhy, pomocí trhů je určeno co, kým a pro koho vyrábět</a:t>
            </a:r>
          </a:p>
          <a:p>
            <a:r>
              <a:rPr lang="cs-CZ" dirty="0"/>
              <a:t>Základem trhu je dobrovolná směna při které se vymění vlastnická práva</a:t>
            </a:r>
          </a:p>
          <a:p>
            <a:r>
              <a:rPr lang="cs-CZ" dirty="0"/>
              <a:t>Všechny aspekty směny jsou obsaženy ve smlouvě</a:t>
            </a:r>
          </a:p>
          <a:p>
            <a:r>
              <a:rPr lang="cs-CZ" dirty="0"/>
              <a:t>Cena v sobě obsahuje všechny relevantní aspekty směny, je dána nabídkou a poptávkou</a:t>
            </a:r>
          </a:p>
          <a:p>
            <a:r>
              <a:rPr lang="cs-CZ" dirty="0"/>
              <a:t>Víceméně rovnocenní aktéři na trhu spolu soutěží s cílem maximalizace zisku</a:t>
            </a:r>
          </a:p>
          <a:p>
            <a:r>
              <a:rPr lang="cs-CZ" dirty="0"/>
              <a:t>Bez vnějších zásahů má hospodářský systém tendenci směřovat k rovnováze nabídky a poptávky</a:t>
            </a:r>
          </a:p>
        </p:txBody>
      </p:sp>
    </p:spTree>
    <p:extLst>
      <p:ext uri="{BB962C8B-B14F-4D97-AF65-F5344CB8AC3E}">
        <p14:creationId xmlns:p14="http://schemas.microsoft.com/office/powerpoint/2010/main" val="104301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E63AC-B7EA-4EF4-9700-F8BD68B9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Tržní rovnováha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D3BA8CEB-AFA4-4944-A827-2879F390B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62" y="1382486"/>
            <a:ext cx="9689637" cy="495840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5830E4B-584D-48B1-BA6C-A7EDC53B7E93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5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665C5-D6F4-454D-9415-1C1E1B0C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Fungování tržního mechanismu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64C47129-CBC1-4C92-B312-0ACCE1D6B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08" y="1447800"/>
            <a:ext cx="9615049" cy="490021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2F34E1F-A391-4BFB-A54A-7F754A296E27}"/>
              </a:ext>
            </a:extLst>
          </p:cNvPr>
          <p:cNvSpPr txBox="1"/>
          <p:nvPr/>
        </p:nvSpPr>
        <p:spPr>
          <a:xfrm>
            <a:off x="2775857" y="6163344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33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Další aspekty NKE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Efektivita</a:t>
            </a:r>
          </a:p>
          <a:p>
            <a:pPr lvl="1"/>
            <a:r>
              <a:rPr lang="cs-CZ" dirty="0"/>
              <a:t>Trh jakožto nejefektivnější způsob alokace omezených zdrojů</a:t>
            </a:r>
          </a:p>
          <a:p>
            <a:pPr lvl="1"/>
            <a:r>
              <a:rPr lang="cs-CZ" dirty="0" err="1"/>
              <a:t>Paretovo</a:t>
            </a:r>
            <a:r>
              <a:rPr lang="cs-CZ" dirty="0"/>
              <a:t> optimum</a:t>
            </a:r>
          </a:p>
          <a:p>
            <a:pPr lvl="1"/>
            <a:r>
              <a:rPr lang="cs-CZ" dirty="0"/>
              <a:t>Vztah mezi efektivitou a rovností</a:t>
            </a:r>
          </a:p>
          <a:p>
            <a:r>
              <a:rPr lang="cs-CZ" dirty="0"/>
              <a:t>Elasticita poptávky – citlivost poptávaného množství na cenu</a:t>
            </a:r>
          </a:p>
          <a:p>
            <a:r>
              <a:rPr lang="cs-CZ" dirty="0"/>
              <a:t>Tržní struktury</a:t>
            </a:r>
          </a:p>
          <a:p>
            <a:pPr lvl="1"/>
            <a:r>
              <a:rPr lang="cs-CZ" dirty="0"/>
              <a:t>Dokonalá konkurence</a:t>
            </a:r>
          </a:p>
          <a:p>
            <a:pPr lvl="1"/>
            <a:r>
              <a:rPr lang="cs-CZ" dirty="0"/>
              <a:t>Oligopol</a:t>
            </a:r>
          </a:p>
          <a:p>
            <a:pPr lvl="1"/>
            <a:r>
              <a:rPr lang="cs-CZ" dirty="0"/>
              <a:t>Monopol</a:t>
            </a:r>
          </a:p>
          <a:p>
            <a:r>
              <a:rPr lang="cs-CZ" dirty="0"/>
              <a:t>Normativní × pozitivní ekonomie</a:t>
            </a:r>
          </a:p>
          <a:p>
            <a:r>
              <a:rPr lang="cs-CZ" dirty="0"/>
              <a:t>Mezní příjem a spravedlnost</a:t>
            </a:r>
          </a:p>
        </p:txBody>
      </p:sp>
    </p:spTree>
    <p:extLst>
      <p:ext uri="{BB962C8B-B14F-4D97-AF65-F5344CB8AC3E}">
        <p14:creationId xmlns:p14="http://schemas.microsoft.com/office/powerpoint/2010/main" val="270669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76754-94BC-4882-BB73-15AB734E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Efektivita trhu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D82EFC7E-54E3-4E81-9F2C-15FFC1CAA8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30" y="1181317"/>
            <a:ext cx="9394370" cy="5163793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CCF290C-2C56-4939-9680-09355F4E0120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86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E06F0-3E07-4D39-80BC-EED89E9D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Dopady intervencí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E0FB37E9-DB80-4F37-B368-3A2BED788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379" y="1338943"/>
            <a:ext cx="9721242" cy="4994178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D961B75-2B97-4418-8AF8-6043B96CE28E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70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7568" y="476672"/>
            <a:ext cx="8208912" cy="1008112"/>
          </a:xfrm>
        </p:spPr>
        <p:txBody>
          <a:bodyPr/>
          <a:lstStyle/>
          <a:p>
            <a:pPr algn="ctr"/>
            <a:r>
              <a:rPr lang="cs-CZ" sz="3600" b="1" dirty="0"/>
              <a:t>Proč je ekonomie nutně politická?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Přínos neoklasické ekonomie</a:t>
            </a:r>
          </a:p>
          <a:p>
            <a:pPr lvl="1"/>
            <a:r>
              <a:rPr lang="cs-CZ" dirty="0"/>
              <a:t>Analýza fungování trhu</a:t>
            </a:r>
          </a:p>
          <a:p>
            <a:pPr lvl="1"/>
            <a:r>
              <a:rPr lang="cs-CZ" dirty="0"/>
              <a:t>Důležitost mezních veličin</a:t>
            </a:r>
          </a:p>
          <a:p>
            <a:r>
              <a:rPr lang="cs-CZ" dirty="0"/>
              <a:t>Problematické aspekty NKE pro praxi</a:t>
            </a:r>
          </a:p>
          <a:p>
            <a:pPr lvl="1"/>
            <a:r>
              <a:rPr lang="cs-CZ" dirty="0"/>
              <a:t>Asymetrické informace</a:t>
            </a:r>
          </a:p>
          <a:p>
            <a:pPr lvl="1"/>
            <a:r>
              <a:rPr lang="cs-CZ" dirty="0"/>
              <a:t>Existence nejistoty (×riziko)</a:t>
            </a:r>
          </a:p>
          <a:p>
            <a:pPr lvl="1"/>
            <a:r>
              <a:rPr lang="cs-CZ" dirty="0"/>
              <a:t>Výnosy z rozsahu jako výjimka nebo pravidlo?</a:t>
            </a:r>
          </a:p>
          <a:p>
            <a:pPr lvl="1"/>
            <a:r>
              <a:rPr lang="cs-CZ" dirty="0"/>
              <a:t>Většina hospodářské aktivity se odehrává mimo trh</a:t>
            </a:r>
          </a:p>
          <a:p>
            <a:pPr lvl="1"/>
            <a:r>
              <a:rPr lang="cs-CZ" dirty="0"/>
              <a:t>Naprosto nereálná definice aktéra</a:t>
            </a:r>
          </a:p>
          <a:p>
            <a:pPr lvl="1"/>
            <a:r>
              <a:rPr lang="cs-CZ" dirty="0"/>
              <a:t>Mocenské ovlivňování ekonomických vztahů vyloučeno z definice (externí faktor)</a:t>
            </a:r>
          </a:p>
          <a:p>
            <a:r>
              <a:rPr lang="cs-CZ" dirty="0"/>
              <a:t>Poněkud omezený, ale velmi mocný nástroj analýzy!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027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513</Words>
  <Application>Microsoft Office PowerPoint</Application>
  <PresentationFormat>Širokoúhlá obrazovka</PresentationFormat>
  <Paragraphs>113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Základy politické ekonomie II</vt:lpstr>
      <vt:lpstr>Hospodářský systém</vt:lpstr>
      <vt:lpstr>Koordinace podle NKE</vt:lpstr>
      <vt:lpstr>Tržní rovnováha</vt:lpstr>
      <vt:lpstr>Fungování tržního mechanismu</vt:lpstr>
      <vt:lpstr>Další aspekty NKE</vt:lpstr>
      <vt:lpstr>Efektivita trhu</vt:lpstr>
      <vt:lpstr>Dopady intervencí</vt:lpstr>
      <vt:lpstr>Proč je ekonomie nutně politická?</vt:lpstr>
      <vt:lpstr>Hospodářské systémy</vt:lpstr>
      <vt:lpstr>Kapitalismus a soukromé vlastnictví</vt:lpstr>
      <vt:lpstr>Alternativní typy hospodářské koordinace</vt:lpstr>
      <vt:lpstr>Měření výkonu hospodářství</vt:lpstr>
      <vt:lpstr>Kruhové schéma ekonomiky</vt:lpstr>
      <vt:lpstr>Další ekonomické veličiny</vt:lpstr>
      <vt:lpstr>Gini koeficient ve světě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politcké ekonomie II</dc:title>
  <dc:creator>Vladan Hodulák</dc:creator>
  <cp:lastModifiedBy>vladan hodulak</cp:lastModifiedBy>
  <cp:revision>33</cp:revision>
  <dcterms:created xsi:type="dcterms:W3CDTF">2017-10-02T15:17:25Z</dcterms:created>
  <dcterms:modified xsi:type="dcterms:W3CDTF">2018-10-08T15:30:01Z</dcterms:modified>
</cp:coreProperties>
</file>