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318C2-71C1-4A6B-B2B1-36842B9A9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E3A7A0-7D0C-4A48-A427-EF48DEF99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E03B2-BB15-4B3D-A2C5-7BB2AC52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C003E-521A-45EB-B4E6-80AEFFF7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29AA9E-D0FD-4F8B-B695-14AD2CF7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65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125F9-CA64-4859-B2FE-614C2CBB7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5CD3C1-6098-4952-A5B0-189D5117B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A943BF-6681-4C42-BF33-52C6002E0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9276CF-14AE-4626-8510-D8B7604F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15D601-DF24-4363-94B9-4F7E14F47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75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473A0D6-7613-42E8-B111-019385D90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452FC8-CFB1-4354-9209-179CB36D9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46606-1CB9-4AA9-87BE-209AC9197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404D93-3F50-4E24-866F-3F79B5630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3C6ACD-18B7-4705-B562-9342A58A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67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ACC16-F6D1-41A7-AE6F-B7DC99EE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83B621-DBAA-482A-A02B-6E58887C5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700A26-58FE-4F28-9488-AD9B8B23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CF173E-B4F2-435C-810A-FCB985AF2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BFCD9B-0C9B-4894-944D-8A614A0EB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57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EDE98-711F-4537-BC93-BF21BA563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66520FB-AEED-47E9-AFF2-2F8D0AD63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FFA9EB-86BC-4AA8-9EE9-E480A1BE1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A6B555-C5D6-4629-815E-0086C189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DBF47-2C44-4E03-829A-DEEA5154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2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0BB0-2D6D-494C-9E1F-75C0F478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369E9B-3AE0-4CE6-9ADF-64A216BCA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286FB00-BA75-4387-B852-15E44350E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549503-D507-48D3-BD2F-DDB5CE33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259673-9885-4627-8BB7-A92E6AF2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F7AC6D-5390-4AD2-8E1A-B2C13C67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25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E9DCE-D792-4996-AA44-D90B9716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652605B-EE07-4ACF-8A05-4FE93ED0D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3D4575-76AD-4D36-95B4-010FADA2C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A61BE0C-1FA6-4F7E-83C4-F1629FC833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8158325-B7C0-4446-8308-13C6E45B3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6B61DA6-DE21-4613-AB3C-42049B78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5E5769A-5B65-45F2-B391-BCE5D035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09F8CC-EBAD-4CA0-AEDD-E8F0A5E2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7A403-CEDC-46A3-96F5-60C883C89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7C9A918-272C-48F8-AA90-2F3152DAB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2F0314-6FDD-45B8-B9DE-B3F929CA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7BA457-503A-4B17-B985-39ABBD70E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74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84DFF4-3175-4D14-8FB2-7D32787F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BBA4F85-6605-496C-9B74-DA5BB691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9D8D19-5444-4E7D-8078-DCE5EBC7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2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3E563-6F6D-4CEF-B092-1D96AC4F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1B54BC-EF13-4232-B2C8-263BB8CEE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D70FDA-5AC3-4500-90CC-CF3B3FC98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87B347-BBA5-4558-9C55-18586341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2F0811-B9F6-4CDB-9EC7-A97754C7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E38E00-27BD-469E-B712-2B6B7621C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00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EA66E-D7F7-43E3-93A2-D264E5B3C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00CE80-5F37-4233-8C2D-632608850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01D473-5A79-4EFD-A32D-7691D5286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8EB3DB-256D-4234-844F-882AA2C0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7A06A0-50A5-4689-8D5B-572DE6DF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F28414-2C9F-4829-AAC3-6E646EA4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4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DE76DA-B65B-4BF2-9001-EE445170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E3AD71-0115-455A-A126-75A1A1988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1A7B93-347A-42CE-AC6C-D83C2F6EB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4F22C-7364-4353-B114-AED4C3F667F4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2A6701-BA5F-44FA-A089-D7DB726D7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F54DA1-D02F-44BB-B7AB-F572297C9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3A3D2-8153-4AFA-A01C-7DFB8B81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4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636EB-780C-4D96-82A9-CB9C61D81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Základy politické ekonomie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458108-0EFD-4F2A-A41A-A05CF71CF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45619"/>
          </a:xfrm>
        </p:spPr>
        <p:txBody>
          <a:bodyPr>
            <a:normAutofit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ekonomické vztahy  MVZ141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015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E9608-2DC9-41C1-AFDA-3ACCEB50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Neoklasická ekonomie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98C356-EA8D-41B8-BA89-03B9E492E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aktér: racionální jednotlivec sledující vlastní cíle (sobecké jednání pro vlastní prospěch) -&gt; </a:t>
            </a:r>
            <a:r>
              <a:rPr lang="cs-CZ" b="1" dirty="0"/>
              <a:t>homo </a:t>
            </a:r>
            <a:r>
              <a:rPr lang="cs-CZ" b="1" dirty="0" err="1"/>
              <a:t>economicus</a:t>
            </a:r>
            <a:endParaRPr lang="cs-CZ" dirty="0"/>
          </a:p>
          <a:p>
            <a:r>
              <a:rPr lang="cs-CZ" dirty="0"/>
              <a:t>Preference a porozumění </a:t>
            </a:r>
          </a:p>
          <a:p>
            <a:pPr lvl="1"/>
            <a:r>
              <a:rPr lang="cs-CZ" dirty="0"/>
              <a:t>exogenní faktory</a:t>
            </a:r>
          </a:p>
          <a:p>
            <a:pPr lvl="1"/>
            <a:r>
              <a:rPr lang="cs-CZ" dirty="0"/>
              <a:t>člověk je tím, čím je, ještě než vstoupí do vztahů s ostatními</a:t>
            </a:r>
          </a:p>
          <a:p>
            <a:r>
              <a:rPr lang="cs-CZ" dirty="0"/>
              <a:t>Vliv struktury mezilidských vztahů (kultura, hospodářský a politický systém) jsou nedůležité či exogenní</a:t>
            </a:r>
          </a:p>
          <a:p>
            <a:r>
              <a:rPr lang="cs-CZ" dirty="0"/>
              <a:t>Ekonomie se pak zabývá rozhodováním racionálních aktérů s ohledem na vnější omezení (omezené zdroje)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92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22E2D-431C-4089-833F-2336C7081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Behaviorální experimenty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4F19DF-401F-4BFC-A6E7-F98987B7F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Poznatky terénních výzkumů a experimentů zaměřených na reálné hospodářské rozhodování lidí jsou často s předpoklady NKE v rozporu</a:t>
            </a:r>
          </a:p>
          <a:p>
            <a:r>
              <a:rPr lang="cs-CZ" dirty="0"/>
              <a:t>Mezní rozhodování × experiment s dochvilností</a:t>
            </a:r>
          </a:p>
          <a:p>
            <a:r>
              <a:rPr lang="cs-CZ" dirty="0"/>
              <a:t>Hra na ultimátum</a:t>
            </a:r>
          </a:p>
          <a:p>
            <a:r>
              <a:rPr lang="cs-CZ" dirty="0"/>
              <a:t>Dělba zisku a důležitost norem</a:t>
            </a:r>
          </a:p>
          <a:p>
            <a:r>
              <a:rPr lang="cs-CZ" dirty="0"/>
              <a:t>Jednotliví lidé i společnosti jako celek se různí, ale homo </a:t>
            </a:r>
            <a:r>
              <a:rPr lang="cs-CZ" dirty="0" err="1"/>
              <a:t>economicus</a:t>
            </a:r>
            <a:r>
              <a:rPr lang="cs-CZ" dirty="0"/>
              <a:t> nikde </a:t>
            </a:r>
            <a:r>
              <a:rPr lang="cs-CZ"/>
              <a:t>není typický </a:t>
            </a:r>
            <a:r>
              <a:rPr lang="cs-CZ" dirty="0"/>
              <a:t>reprezentant těchto společností</a:t>
            </a:r>
          </a:p>
          <a:p>
            <a:r>
              <a:rPr lang="cs-CZ" dirty="0"/>
              <a:t>Možné vysvětlení experimentálních studií</a:t>
            </a:r>
          </a:p>
          <a:p>
            <a:pPr lvl="1"/>
            <a:r>
              <a:rPr lang="cs-CZ" dirty="0"/>
              <a:t>Role genů a role kultury</a:t>
            </a:r>
          </a:p>
          <a:p>
            <a:pPr lvl="1"/>
            <a:r>
              <a:rPr lang="cs-CZ" dirty="0"/>
              <a:t>Preference a porozumění jsou endogenní</a:t>
            </a:r>
          </a:p>
          <a:p>
            <a:r>
              <a:rPr lang="cs-CZ" dirty="0"/>
              <a:t>Hospodářská reprodukce společnosti</a:t>
            </a:r>
          </a:p>
          <a:p>
            <a:r>
              <a:rPr lang="cs-CZ" dirty="0"/>
              <a:t>Jedinečnost míry spolupráce lidského druhu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48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5355E-5B12-4FFF-BB98-6E820F63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Ekonomie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5BCA7E-E54C-4A3B-BA9A-AF3E18264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Politická ekonomie</a:t>
            </a:r>
          </a:p>
          <a:p>
            <a:pPr lvl="1"/>
            <a:r>
              <a:rPr lang="cs-CZ" dirty="0"/>
              <a:t>1776 Adam Smith, „Bohatství národů“</a:t>
            </a:r>
          </a:p>
          <a:p>
            <a:pPr lvl="1"/>
            <a:r>
              <a:rPr lang="cs-CZ" dirty="0"/>
              <a:t>Věda která učí státníka či politika kterak učinit národ bohatým.</a:t>
            </a:r>
          </a:p>
          <a:p>
            <a:r>
              <a:rPr lang="cs-CZ" dirty="0"/>
              <a:t>Současná ekonomie hlavního proudu</a:t>
            </a:r>
          </a:p>
          <a:p>
            <a:pPr lvl="1"/>
            <a:r>
              <a:rPr lang="cs-CZ" dirty="0"/>
              <a:t>Redefinice oboru po tzv. marginalistické revoluci</a:t>
            </a:r>
          </a:p>
          <a:p>
            <a:pPr lvl="1"/>
            <a:r>
              <a:rPr lang="cs-CZ" dirty="0"/>
              <a:t>Neoklasická ekonomie a její varianty</a:t>
            </a:r>
          </a:p>
          <a:p>
            <a:pPr lvl="1"/>
            <a:r>
              <a:rPr lang="cs-CZ" dirty="0"/>
              <a:t>L. </a:t>
            </a:r>
            <a:r>
              <a:rPr lang="cs-CZ" dirty="0" err="1"/>
              <a:t>Robbins</a:t>
            </a:r>
            <a:r>
              <a:rPr lang="cs-CZ" dirty="0"/>
              <a:t> (1932): „</a:t>
            </a:r>
            <a:r>
              <a:rPr lang="en-US" dirty="0"/>
              <a:t>Economics is the science which studies </a:t>
            </a:r>
            <a:r>
              <a:rPr lang="en-US" b="1" u="sng" dirty="0"/>
              <a:t>human behavior </a:t>
            </a:r>
            <a:r>
              <a:rPr lang="en-US" dirty="0"/>
              <a:t>as a relationship between </a:t>
            </a:r>
            <a:r>
              <a:rPr lang="en-US" b="1" u="sng" dirty="0"/>
              <a:t>ends</a:t>
            </a:r>
            <a:r>
              <a:rPr lang="en-US" dirty="0"/>
              <a:t> and </a:t>
            </a:r>
            <a:r>
              <a:rPr lang="en-US" b="1" u="sng" dirty="0"/>
              <a:t>scarce</a:t>
            </a:r>
            <a:r>
              <a:rPr lang="en-US" dirty="0"/>
              <a:t> means which have </a:t>
            </a:r>
            <a:r>
              <a:rPr lang="en-US" b="1" u="sng" dirty="0"/>
              <a:t>alternative uses</a:t>
            </a:r>
            <a:r>
              <a:rPr lang="en-US" dirty="0"/>
              <a:t>.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Věda o rozhodování lidí v podmínkách vzácnosti</a:t>
            </a:r>
          </a:p>
          <a:p>
            <a:pPr lvl="1"/>
            <a:r>
              <a:rPr lang="cs-CZ" dirty="0"/>
              <a:t>Racionální jednotlivci, analýza trhu, nabídka a poptávka</a:t>
            </a:r>
          </a:p>
        </p:txBody>
      </p:sp>
    </p:spTree>
    <p:extLst>
      <p:ext uri="{BB962C8B-B14F-4D97-AF65-F5344CB8AC3E}">
        <p14:creationId xmlns:p14="http://schemas.microsoft.com/office/powerpoint/2010/main" val="106074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0620-901B-479D-9AC1-D898E023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Návrat politické ekonomie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7124C1-67BD-4315-83DC-E603BBE11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Alternativní ekonomické školy</a:t>
            </a:r>
          </a:p>
          <a:p>
            <a:pPr lvl="1"/>
            <a:r>
              <a:rPr lang="cs-CZ" dirty="0"/>
              <a:t>marxismus</a:t>
            </a:r>
          </a:p>
          <a:p>
            <a:pPr lvl="1"/>
            <a:r>
              <a:rPr lang="cs-CZ" dirty="0"/>
              <a:t>(post) keynesiánství</a:t>
            </a:r>
          </a:p>
          <a:p>
            <a:pPr lvl="1"/>
            <a:r>
              <a:rPr lang="cs-CZ" dirty="0"/>
              <a:t>rakouská ekonomická škola</a:t>
            </a:r>
          </a:p>
          <a:p>
            <a:pPr lvl="1"/>
            <a:r>
              <a:rPr lang="cs-CZ" dirty="0"/>
              <a:t>institucionální ekonomie</a:t>
            </a:r>
          </a:p>
          <a:p>
            <a:r>
              <a:rPr lang="cs-CZ" dirty="0"/>
              <a:t>Vývoj politické ekonomie</a:t>
            </a:r>
          </a:p>
          <a:p>
            <a:r>
              <a:rPr lang="cs-CZ" b="1" dirty="0"/>
              <a:t>Ekonomie jako studium o produkci a rozdělování ve společnosti</a:t>
            </a:r>
          </a:p>
          <a:p>
            <a:r>
              <a:rPr lang="cs-CZ" dirty="0"/>
              <a:t>Politické vědy (mezinárodní vztahy)</a:t>
            </a:r>
          </a:p>
          <a:p>
            <a:pPr lvl="1"/>
            <a:r>
              <a:rPr lang="cs-CZ" dirty="0"/>
              <a:t>Věda o alokaci a výkonu moci při rozhodování</a:t>
            </a:r>
          </a:p>
          <a:p>
            <a:pPr lvl="1"/>
            <a:r>
              <a:rPr lang="cs-CZ" dirty="0"/>
              <a:t>Věda o jednání politicky organizovaných lidských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51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85897-9087-444F-9FA5-D6097C68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Problém úrovní analýzy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ED254C-A4A8-4918-AC80-41AA5C9E3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Neoklasická ekonomie – zaměření na jednotlivce</a:t>
            </a:r>
          </a:p>
          <a:p>
            <a:r>
              <a:rPr lang="cs-CZ" dirty="0"/>
              <a:t>MV – zaměření na politické skupiny</a:t>
            </a:r>
          </a:p>
          <a:p>
            <a:r>
              <a:rPr lang="cs-CZ" dirty="0"/>
              <a:t>Úrovně analýzy</a:t>
            </a:r>
          </a:p>
          <a:p>
            <a:pPr lvl="1"/>
            <a:r>
              <a:rPr lang="cs-CZ" dirty="0"/>
              <a:t>Mezinárodní </a:t>
            </a:r>
            <a:r>
              <a:rPr lang="cs-CZ" dirty="0" err="1"/>
              <a:t>systém×stát</a:t>
            </a:r>
            <a:endParaRPr lang="cs-CZ" dirty="0"/>
          </a:p>
          <a:p>
            <a:pPr lvl="1"/>
            <a:r>
              <a:rPr lang="cs-CZ" dirty="0" err="1"/>
              <a:t>Stát×byrokratické</a:t>
            </a:r>
            <a:r>
              <a:rPr lang="cs-CZ" dirty="0"/>
              <a:t> organizace</a:t>
            </a:r>
          </a:p>
          <a:p>
            <a:pPr lvl="1"/>
            <a:r>
              <a:rPr lang="cs-CZ" dirty="0"/>
              <a:t>Byrokratické </a:t>
            </a:r>
            <a:r>
              <a:rPr lang="cs-CZ" dirty="0" err="1"/>
              <a:t>organizace×jednotlivec</a:t>
            </a:r>
            <a:endParaRPr lang="cs-CZ" dirty="0"/>
          </a:p>
          <a:p>
            <a:r>
              <a:rPr lang="cs-CZ" dirty="0"/>
              <a:t>Problém agenta a struktury: je lidské jednání formováno strukturou nebo je na ní nezávislé?</a:t>
            </a:r>
          </a:p>
          <a:p>
            <a:pPr lvl="1"/>
            <a:r>
              <a:rPr lang="cs-CZ" dirty="0"/>
              <a:t>Pro neoklasickou ekonomii irelevantní</a:t>
            </a:r>
          </a:p>
          <a:p>
            <a:pPr lvl="1"/>
            <a:r>
              <a:rPr lang="cs-CZ" dirty="0"/>
              <a:t>Pro reálné rozhodování často důležité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90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B1A17-ED7F-4529-8548-AB0F4EE11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Mezinárodní politická ekonomie (IPE)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23FAEB-018A-4149-A5CE-E7E87F414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s vymezením</a:t>
            </a:r>
          </a:p>
          <a:p>
            <a:r>
              <a:rPr lang="cs-CZ" dirty="0"/>
              <a:t>Zkoumání vztahů mezi mocí a trhy ve světové ekonomice</a:t>
            </a:r>
          </a:p>
          <a:p>
            <a:r>
              <a:rPr lang="cs-CZ" dirty="0"/>
              <a:t>Vzniká se vznikem světové ekonomiky (A. Smith, D. Ricardo, F. List, K. Marx)</a:t>
            </a:r>
          </a:p>
          <a:p>
            <a:r>
              <a:rPr lang="cs-CZ" dirty="0"/>
              <a:t>Znovuzrození v 70. letech 20. stol. v USA, úvahy o konci americké hegemonie</a:t>
            </a:r>
          </a:p>
          <a:p>
            <a:r>
              <a:rPr lang="cs-CZ" dirty="0"/>
              <a:t>R. </a:t>
            </a:r>
            <a:r>
              <a:rPr lang="cs-CZ" dirty="0" err="1"/>
              <a:t>Gilpin</a:t>
            </a:r>
            <a:r>
              <a:rPr lang="cs-CZ" dirty="0"/>
              <a:t>, R. </a:t>
            </a:r>
            <a:r>
              <a:rPr lang="cs-CZ" dirty="0" err="1"/>
              <a:t>Keohane</a:t>
            </a:r>
            <a:r>
              <a:rPr lang="cs-CZ" dirty="0"/>
              <a:t>, S. </a:t>
            </a:r>
            <a:r>
              <a:rPr lang="cs-CZ" dirty="0" err="1"/>
              <a:t>Strange</a:t>
            </a:r>
            <a:r>
              <a:rPr lang="cs-CZ" dirty="0"/>
              <a:t>, B. </a:t>
            </a:r>
            <a:r>
              <a:rPr lang="cs-CZ" dirty="0" err="1"/>
              <a:t>Cohen</a:t>
            </a:r>
            <a:r>
              <a:rPr lang="cs-CZ" dirty="0"/>
              <a:t>, S. </a:t>
            </a:r>
            <a:r>
              <a:rPr lang="cs-CZ" dirty="0" err="1"/>
              <a:t>Krasner</a:t>
            </a:r>
            <a:endParaRPr lang="cs-CZ" dirty="0"/>
          </a:p>
          <a:p>
            <a:r>
              <a:rPr lang="cs-CZ" dirty="0"/>
              <a:t>Zkoumání vztahu mezi hospodářskými interakcemi politických skupin a mocí v mezinárodním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8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257099-C554-46C8-A3B4-670BFC1E8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Přístupy a témata MPE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E0097C-3E8C-44DB-8E35-134917EF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Přístupy</a:t>
            </a:r>
          </a:p>
          <a:p>
            <a:pPr lvl="1"/>
            <a:r>
              <a:rPr lang="cs-CZ" dirty="0"/>
              <a:t>Liberalismus</a:t>
            </a:r>
          </a:p>
          <a:p>
            <a:pPr lvl="1"/>
            <a:r>
              <a:rPr lang="cs-CZ" dirty="0"/>
              <a:t>Realismus</a:t>
            </a:r>
          </a:p>
          <a:p>
            <a:pPr lvl="1"/>
            <a:r>
              <a:rPr lang="cs-CZ" dirty="0"/>
              <a:t>Marxismus</a:t>
            </a:r>
          </a:p>
          <a:p>
            <a:r>
              <a:rPr lang="cs-CZ" dirty="0"/>
              <a:t>Témata</a:t>
            </a:r>
          </a:p>
          <a:p>
            <a:pPr lvl="1"/>
            <a:r>
              <a:rPr lang="cs-CZ" dirty="0"/>
              <a:t>Vztah mezi bohatstvím a mocí</a:t>
            </a:r>
          </a:p>
          <a:p>
            <a:pPr lvl="1"/>
            <a:r>
              <a:rPr lang="cs-CZ" dirty="0"/>
              <a:t>Povaha mezinárodní ekonomické moci</a:t>
            </a:r>
          </a:p>
          <a:p>
            <a:pPr lvl="1"/>
            <a:r>
              <a:rPr lang="cs-CZ" dirty="0"/>
              <a:t>Problematika vládnutí ve světovém hospodářství</a:t>
            </a:r>
          </a:p>
          <a:p>
            <a:pPr lvl="1"/>
            <a:r>
              <a:rPr lang="cs-CZ" dirty="0"/>
              <a:t>Role institucí ve světovém hospodářství</a:t>
            </a:r>
          </a:p>
          <a:p>
            <a:pPr lvl="1"/>
            <a:r>
              <a:rPr lang="cs-CZ" dirty="0"/>
              <a:t>Peníze a moc na mezinárodní úrovni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34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95BF1-45E4-4154-AEA2-1EC48246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Mankiw</a:t>
            </a:r>
            <a:r>
              <a:rPr lang="cs-CZ" b="1" dirty="0"/>
              <a:t> „Principy ekonomie“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F94F1C-E8C8-4522-AB48-CC6512999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učebnice neoklasické ekonomie</a:t>
            </a:r>
          </a:p>
          <a:p>
            <a:r>
              <a:rPr lang="cs-CZ" dirty="0"/>
              <a:t>Mikroekonomie × makroekonomie</a:t>
            </a:r>
          </a:p>
          <a:p>
            <a:r>
              <a:rPr lang="cs-CZ" dirty="0"/>
              <a:t>Jak se lidé rozhodují</a:t>
            </a:r>
          </a:p>
          <a:p>
            <a:pPr lvl="1"/>
            <a:r>
              <a:rPr lang="cs-CZ" dirty="0"/>
              <a:t>Lidé nutně volí mezi al</a:t>
            </a:r>
            <a:r>
              <a:rPr lang="en-US" dirty="0"/>
              <a:t>t</a:t>
            </a:r>
            <a:r>
              <a:rPr lang="cs-CZ" dirty="0" err="1"/>
              <a:t>ernativami</a:t>
            </a:r>
            <a:r>
              <a:rPr lang="cs-CZ" dirty="0"/>
              <a:t> (omezené zdroje)</a:t>
            </a:r>
          </a:p>
          <a:p>
            <a:pPr lvl="1"/>
            <a:r>
              <a:rPr lang="cs-CZ" dirty="0"/>
              <a:t>Cena věci se rovná tomu, čeho se vzdáte na její získání (náklady obětované příležitosti)</a:t>
            </a:r>
          </a:p>
          <a:p>
            <a:pPr lvl="1"/>
            <a:r>
              <a:rPr lang="cs-CZ" dirty="0"/>
              <a:t>Racionální lidé myslí v mezních veličinách (</a:t>
            </a:r>
            <a:r>
              <a:rPr lang="cs-CZ" dirty="0" err="1"/>
              <a:t>marginalismus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Lidé reagují na pobídky (ceny, konkurence)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9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88AE3-485B-42F2-B6BF-060193AA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Mankiw</a:t>
            </a:r>
            <a:r>
              <a:rPr lang="cs-CZ" b="1" dirty="0"/>
              <a:t> „Principy ekonomie“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3B91F-8AE9-4610-AD5D-1455CB42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Jak</a:t>
            </a:r>
            <a:r>
              <a:rPr lang="en-US" dirty="0"/>
              <a:t> me</a:t>
            </a:r>
            <a:r>
              <a:rPr lang="cs-CZ" dirty="0" err="1"/>
              <a:t>zi</a:t>
            </a:r>
            <a:r>
              <a:rPr lang="cs-CZ" dirty="0"/>
              <a:t> sebou lidé interagují</a:t>
            </a:r>
          </a:p>
          <a:p>
            <a:pPr lvl="1"/>
            <a:r>
              <a:rPr lang="cs-CZ" dirty="0"/>
              <a:t>Obchod může vést ku prospěchu všech (výhody specializace a dělby práce)</a:t>
            </a:r>
          </a:p>
          <a:p>
            <a:pPr lvl="1"/>
            <a:r>
              <a:rPr lang="cs-CZ" dirty="0"/>
              <a:t>Trhy jsou obvykle dobrým způsobem organizace hospodářské činnosti (neviditelná ruka trhu)</a:t>
            </a:r>
          </a:p>
          <a:p>
            <a:pPr lvl="1"/>
            <a:r>
              <a:rPr lang="cs-CZ" dirty="0"/>
              <a:t>Vlády mohou někdy zlepšit výsledky fungování trhu (tržní selhání, veřejné statky, externality)</a:t>
            </a:r>
            <a:endParaRPr lang="en-US" dirty="0"/>
          </a:p>
          <a:p>
            <a:r>
              <a:rPr lang="cs-CZ" dirty="0"/>
              <a:t>Jak funguje hospodářství jako celek</a:t>
            </a:r>
          </a:p>
          <a:p>
            <a:pPr lvl="1"/>
            <a:r>
              <a:rPr lang="cs-CZ" dirty="0"/>
              <a:t>Životní úroveň země závisí na její schopnosti vyrábět zboží a služby (produktivita)</a:t>
            </a:r>
          </a:p>
          <a:p>
            <a:pPr lvl="1"/>
            <a:r>
              <a:rPr lang="cs-CZ" dirty="0"/>
              <a:t>Ceny rostou když vláda tiskne příliš mnoho peněz (inflace)</a:t>
            </a:r>
          </a:p>
          <a:p>
            <a:pPr lvl="1"/>
            <a:r>
              <a:rPr lang="cs-CZ" dirty="0"/>
              <a:t>Společnost je vystavena krátkodobé volbě mezi inflací a nezaměstnaností (hospodářský cyklus)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755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ABB4D-B111-4107-A4B1-DA735985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Lidé a hospodářství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B8114-6C0E-4281-B1B6-D7D0E3ABE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Člověk jako hlavní aktér v sociálních vědách – potřeba teorie o lidském rozhodování na individuální úrovni</a:t>
            </a:r>
          </a:p>
          <a:p>
            <a:r>
              <a:rPr lang="cs-CZ" dirty="0"/>
              <a:t>Fundamenty lidského rozhodování</a:t>
            </a:r>
          </a:p>
          <a:p>
            <a:pPr lvl="1"/>
            <a:r>
              <a:rPr lang="cs-CZ" dirty="0"/>
              <a:t>Preference</a:t>
            </a:r>
          </a:p>
          <a:p>
            <a:pPr lvl="1"/>
            <a:r>
              <a:rPr lang="cs-CZ" dirty="0"/>
              <a:t>Omezení</a:t>
            </a:r>
          </a:p>
          <a:p>
            <a:pPr lvl="1"/>
            <a:r>
              <a:rPr lang="cs-CZ" dirty="0"/>
              <a:t>Porozuměním okolnímu světu (specifické)</a:t>
            </a:r>
          </a:p>
          <a:p>
            <a:r>
              <a:rPr lang="cs-CZ" dirty="0"/>
              <a:t>Původ preferencí a porozumění</a:t>
            </a:r>
          </a:p>
          <a:p>
            <a:pPr lvl="1"/>
            <a:r>
              <a:rPr lang="cs-CZ" dirty="0"/>
              <a:t>Geny</a:t>
            </a:r>
          </a:p>
          <a:p>
            <a:pPr lvl="1"/>
            <a:r>
              <a:rPr lang="cs-CZ" dirty="0"/>
              <a:t>Kultura</a:t>
            </a:r>
          </a:p>
          <a:p>
            <a:r>
              <a:rPr lang="cs-CZ" dirty="0"/>
              <a:t>Rozhodování × zvykové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400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691</Words>
  <Application>Microsoft Office PowerPoint</Application>
  <PresentationFormat>Širokoúhlá obrazovka</PresentationFormat>
  <Paragraphs>99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Základy politické ekonomie I</vt:lpstr>
      <vt:lpstr>Ekonomie</vt:lpstr>
      <vt:lpstr>Návrat politické ekonomie</vt:lpstr>
      <vt:lpstr>Problém úrovní analýzy</vt:lpstr>
      <vt:lpstr>Mezinárodní politická ekonomie (IPE)</vt:lpstr>
      <vt:lpstr>Přístupy a témata MPE</vt:lpstr>
      <vt:lpstr>Mankiw „Principy ekonomie“</vt:lpstr>
      <vt:lpstr>Mankiw „Principy ekonomie“</vt:lpstr>
      <vt:lpstr>Lidé a hospodářství</vt:lpstr>
      <vt:lpstr>Neoklasická ekonomie</vt:lpstr>
      <vt:lpstr>Behaviorální experimenty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ekonomie I</dc:title>
  <dc:creator>Vladan Hodulák</dc:creator>
  <cp:lastModifiedBy>vladan hodulak</cp:lastModifiedBy>
  <cp:revision>21</cp:revision>
  <dcterms:created xsi:type="dcterms:W3CDTF">2017-10-02T10:35:14Z</dcterms:created>
  <dcterms:modified xsi:type="dcterms:W3CDTF">2018-10-01T06:36:19Z</dcterms:modified>
</cp:coreProperties>
</file>