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15" r:id="rId1"/>
  </p:sldMasterIdLst>
  <p:notesMasterIdLst>
    <p:notesMasterId r:id="rId45"/>
  </p:notesMasterIdLst>
  <p:handoutMasterIdLst>
    <p:handoutMasterId r:id="rId46"/>
  </p:handoutMasterIdLst>
  <p:sldIdLst>
    <p:sldId id="262" r:id="rId2"/>
    <p:sldId id="263" r:id="rId3"/>
    <p:sldId id="335" r:id="rId4"/>
    <p:sldId id="363" r:id="rId5"/>
    <p:sldId id="338" r:id="rId6"/>
    <p:sldId id="337" r:id="rId7"/>
    <p:sldId id="356" r:id="rId8"/>
    <p:sldId id="336" r:id="rId9"/>
    <p:sldId id="369" r:id="rId10"/>
    <p:sldId id="265" r:id="rId11"/>
    <p:sldId id="374" r:id="rId12"/>
    <p:sldId id="339" r:id="rId13"/>
    <p:sldId id="373" r:id="rId14"/>
    <p:sldId id="340" r:id="rId15"/>
    <p:sldId id="364" r:id="rId16"/>
    <p:sldId id="365" r:id="rId17"/>
    <p:sldId id="354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5" r:id="rId32"/>
    <p:sldId id="357" r:id="rId33"/>
    <p:sldId id="358" r:id="rId34"/>
    <p:sldId id="359" r:id="rId35"/>
    <p:sldId id="370" r:id="rId36"/>
    <p:sldId id="360" r:id="rId37"/>
    <p:sldId id="361" r:id="rId38"/>
    <p:sldId id="362" r:id="rId39"/>
    <p:sldId id="366" r:id="rId40"/>
    <p:sldId id="371" r:id="rId41"/>
    <p:sldId id="372" r:id="rId42"/>
    <p:sldId id="368" r:id="rId43"/>
    <p:sldId id="328" r:id="rId44"/>
  </p:sldIdLst>
  <p:sldSz cx="9144000" cy="6858000" type="screen4x3"/>
  <p:notesSz cx="6784975" cy="985678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3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EA89"/>
    <a:srgbClr val="68F7FE"/>
    <a:srgbClr val="003399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217" autoAdjust="0"/>
  </p:normalViewPr>
  <p:slideViewPr>
    <p:cSldViewPr>
      <p:cViewPr varScale="1">
        <p:scale>
          <a:sx n="75" d="100"/>
          <a:sy n="75" d="100"/>
        </p:scale>
        <p:origin x="-123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4925" y="0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4925" y="9363075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FF8C1F9-42E7-964F-8CE2-07C41D8EF6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625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86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683125"/>
            <a:ext cx="4975225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39942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994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363075"/>
            <a:ext cx="2940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33" tIns="45717" rIns="91433" bIns="4571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7868AEE4-A641-344E-8D45-D093EC6F68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610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053CBBF-C8CD-7646-91FC-DD4C339D0C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8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7A7E1-F3D2-034B-9B1C-E4E8B5547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0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BCAC6D-E768-BE47-9FB9-3A6579538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0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CC1C4-946B-4844-8D79-7B5BFDF99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3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59337EF-F0C0-D54A-B990-7A71F145B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6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E48EF-7D01-8D4E-A733-FE7E4B8636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040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00AD7-A92D-7848-B282-31B633380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2B1A1-2A5E-3A4E-A9CA-F2589817B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91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B03D1-5CDD-E54B-BCEA-D7389AA92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64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7" name="Rectangle 6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965B02-5980-964B-B4DD-76B95B7FF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20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 useBgFill="1">
        <p:nvSpPr>
          <p:cNvPr id="6" name="Rectangle 5"/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EB5A5-52CE-3241-AF54-CDC6DB59C1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2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412875"/>
            <a:ext cx="8812213" cy="52673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2400"/>
            <a:ext cx="8812213" cy="1116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188913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err="1" smtClean="0"/>
              <a:t>Click</a:t>
            </a:r>
            <a:r>
              <a:rPr lang="cs-CZ" dirty="0" smtClean="0"/>
              <a:t> to </a:t>
            </a:r>
            <a:r>
              <a:rPr lang="cs-CZ" dirty="0" err="1" smtClean="0"/>
              <a:t>edit</a:t>
            </a:r>
            <a:r>
              <a:rPr lang="cs-CZ" dirty="0" smtClean="0"/>
              <a:t> Master </a:t>
            </a:r>
            <a:r>
              <a:rPr lang="cs-CZ" dirty="0" err="1" smtClean="0"/>
              <a:t>title</a:t>
            </a:r>
            <a:r>
              <a:rPr lang="cs-CZ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557338"/>
            <a:ext cx="8407400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Karel Katovský, </a:t>
            </a:r>
            <a:r>
              <a:rPr lang="en-US" err="1"/>
              <a:t>Vysoké</a:t>
            </a:r>
            <a:r>
              <a:rPr lang="en-US"/>
              <a:t> </a:t>
            </a:r>
            <a:r>
              <a:rPr lang="en-US" err="1"/>
              <a:t>učení</a:t>
            </a:r>
            <a:r>
              <a:rPr lang="en-US"/>
              <a:t> </a:t>
            </a:r>
            <a:r>
              <a:rPr lang="en-US" err="1"/>
              <a:t>technické</a:t>
            </a:r>
            <a:r>
              <a:rPr lang="en-US"/>
              <a:t> v </a:t>
            </a:r>
            <a:r>
              <a:rPr lang="en-US" err="1"/>
              <a:t>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  <a:cs typeface="+mn-cs"/>
              </a:defRPr>
            </a:lvl1pPr>
          </a:lstStyle>
          <a:p>
            <a:pPr>
              <a:defRPr/>
            </a:pPr>
            <a:fld id="{09002CDB-91CE-DA44-836A-2B0191FB1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7" r:id="rId2"/>
    <p:sldLayoutId id="2147483873" r:id="rId3"/>
    <p:sldLayoutId id="2147483868" r:id="rId4"/>
    <p:sldLayoutId id="2147483869" r:id="rId5"/>
    <p:sldLayoutId id="2147483870" r:id="rId6"/>
    <p:sldLayoutId id="2147483874" r:id="rId7"/>
    <p:sldLayoutId id="2147483875" r:id="rId8"/>
    <p:sldLayoutId id="2147483876" r:id="rId9"/>
    <p:sldLayoutId id="2147483871" r:id="rId10"/>
    <p:sldLayoutId id="214748387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charset="0"/>
        <a:buChar char=""/>
        <a:defRPr sz="2000" kern="1200" spc="15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928B70"/>
        </a:buClr>
        <a:buFont typeface="Wingdings" charset="0"/>
        <a:buChar char="§"/>
        <a:defRPr sz="1600"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87706B"/>
        </a:buClr>
        <a:buFont typeface="Wingdings" charset="0"/>
        <a:buChar char="§"/>
        <a:defRPr sz="14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6F777D"/>
        </a:buClr>
        <a:buFont typeface="Wingdings" charset="0"/>
        <a:buChar char="§"/>
        <a:defRPr sz="1300" kern="1200" spc="100">
          <a:solidFill>
            <a:schemeClr val="tx2"/>
          </a:solidFill>
          <a:latin typeface="+mn-lt"/>
          <a:ea typeface="ＭＳ Ｐゴシック" charset="0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57338"/>
            <a:ext cx="8407400" cy="4824412"/>
          </a:xfrm>
        </p:spPr>
        <p:txBody>
          <a:bodyPr>
            <a:normAutofit/>
          </a:bodyPr>
          <a:lstStyle/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cs-CZ" sz="4000" b="1" dirty="0" smtClean="0">
                <a:ea typeface="+mn-ea"/>
                <a:cs typeface="+mn-cs"/>
              </a:rPr>
              <a:t>Radioaktivita a ionizující záření</a:t>
            </a:r>
            <a:endParaRPr lang="cs-CZ" dirty="0" smtClean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b="1" dirty="0" smtClean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cs-CZ" b="1" dirty="0" smtClean="0">
                <a:ea typeface="+mn-ea"/>
                <a:cs typeface="+mn-cs"/>
              </a:rPr>
              <a:t>Karel Katovský </a:t>
            </a: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i="1" dirty="0" smtClean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i="1" dirty="0" smtClean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i="1" dirty="0" smtClean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cs-CZ" i="1" dirty="0" smtClean="0">
                <a:ea typeface="+mn-ea"/>
                <a:cs typeface="+mn-cs"/>
              </a:rPr>
              <a:t>Ústav elektroenergetiky</a:t>
            </a: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cs-CZ" i="1" dirty="0" smtClean="0">
                <a:ea typeface="+mn-ea"/>
                <a:cs typeface="+mn-cs"/>
              </a:rPr>
              <a:t>Fakulta elektrotechniky a komunikačních technologií</a:t>
            </a: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r>
              <a:rPr lang="cs-CZ" i="1" dirty="0" smtClean="0">
                <a:ea typeface="+mn-ea"/>
                <a:cs typeface="+mn-cs"/>
              </a:rPr>
              <a:t>Vysoké učení technické v Brně</a:t>
            </a: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i="1" dirty="0">
              <a:ea typeface="+mn-ea"/>
              <a:cs typeface="+mn-cs"/>
            </a:endParaRPr>
          </a:p>
          <a:p>
            <a:pPr marL="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charset="0"/>
              <a:buNone/>
              <a:defRPr/>
            </a:pPr>
            <a:endParaRPr lang="cs-CZ" i="1" dirty="0" smtClean="0"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6165304"/>
            <a:ext cx="8818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tx2"/>
                </a:solidFill>
                <a:latin typeface="+mn-lt"/>
              </a:rPr>
              <a:t>Přednáška v rámci výuky předmětu </a:t>
            </a:r>
            <a:r>
              <a:rPr lang="cs-CZ" sz="1400" dirty="0">
                <a:solidFill>
                  <a:schemeClr val="tx2"/>
                </a:solidFill>
                <a:latin typeface="+mn-lt"/>
              </a:rPr>
              <a:t>„MvZ216 Uran v mezinárodních vztazích a Česká republika “</a:t>
            </a:r>
            <a:r>
              <a:rPr lang="cs-CZ" sz="1400" dirty="0" smtClean="0">
                <a:solidFill>
                  <a:schemeClr val="tx2"/>
                </a:solidFill>
                <a:latin typeface="+mn-lt"/>
              </a:rPr>
              <a:t>										15. října 2012</a:t>
            </a:r>
            <a:endParaRPr lang="cs-CZ" sz="140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3" y="188913"/>
            <a:ext cx="1701165" cy="347345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0" y="627460"/>
            <a:ext cx="1702078" cy="54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014" y="404664"/>
            <a:ext cx="1789340" cy="56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historie jaderné fyziky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Karel Katovský, Vysoké učení technické v Brně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3783FE-798B-2F49-86E4-CF1E5B3BCE3F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  <p:pic>
        <p:nvPicPr>
          <p:cNvPr id="8" name="cisaruv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975" y="1557338"/>
            <a:ext cx="6011863" cy="4608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Záleží na tom, jak se </a:t>
            </a:r>
            <a:br>
              <a:rPr lang="cs-CZ" dirty="0" smtClean="0"/>
            </a:br>
            <a:r>
              <a:rPr lang="cs-CZ" dirty="0" smtClean="0"/>
              <a:t>do toho třískne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Content Placeholder 5" descr="Periodicka_tabulkk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4428" y="1454331"/>
            <a:ext cx="8198012" cy="4999005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5508104" y="4437112"/>
            <a:ext cx="1008112" cy="0"/>
          </a:xfrm>
          <a:prstGeom prst="straightConnector1">
            <a:avLst/>
          </a:prstGeom>
          <a:ln w="38100" cmpd="dbl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84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Historie objevování atomů, prvků, elektromagnetismu, vesmíru, spekter...</a:t>
            </a:r>
          </a:p>
          <a:p>
            <a:endParaRPr lang="cs-CZ" dirty="0"/>
          </a:p>
          <a:p>
            <a:r>
              <a:rPr lang="cs-CZ" dirty="0" smtClean="0"/>
              <a:t>Henry </a:t>
            </a:r>
            <a:r>
              <a:rPr lang="cs-CZ" dirty="0" err="1" smtClean="0"/>
              <a:t>Bequerel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Konrad Roentgen</a:t>
            </a:r>
          </a:p>
          <a:p>
            <a:endParaRPr lang="cs-CZ" dirty="0"/>
          </a:p>
          <a:p>
            <a:r>
              <a:rPr lang="cs-CZ" dirty="0" smtClean="0"/>
              <a:t>Marie Curie-</a:t>
            </a:r>
            <a:r>
              <a:rPr lang="cs-CZ" dirty="0" err="1" smtClean="0"/>
              <a:t>Skłodowská</a:t>
            </a:r>
            <a:r>
              <a:rPr lang="cs-CZ" dirty="0" smtClean="0"/>
              <a:t>, </a:t>
            </a:r>
            <a:r>
              <a:rPr lang="cs-CZ" dirty="0" err="1" smtClean="0"/>
              <a:t>Pierre</a:t>
            </a:r>
            <a:r>
              <a:rPr lang="cs-CZ" dirty="0" smtClean="0"/>
              <a:t> Curie (</a:t>
            </a:r>
            <a:r>
              <a:rPr lang="cs-CZ" dirty="0" err="1" smtClean="0"/>
              <a:t>Irene</a:t>
            </a:r>
            <a:r>
              <a:rPr lang="cs-CZ" dirty="0" smtClean="0"/>
              <a:t> Curie-</a:t>
            </a:r>
            <a:r>
              <a:rPr lang="cs-CZ" dirty="0" err="1" smtClean="0"/>
              <a:t>Joliot</a:t>
            </a:r>
            <a:r>
              <a:rPr lang="cs-CZ" dirty="0" smtClean="0"/>
              <a:t>...)</a:t>
            </a:r>
          </a:p>
          <a:p>
            <a:endParaRPr lang="cs-CZ" dirty="0"/>
          </a:p>
          <a:p>
            <a:r>
              <a:rPr lang="cs-CZ" dirty="0" smtClean="0"/>
              <a:t>Planck, Einstein, de </a:t>
            </a:r>
            <a:r>
              <a:rPr lang="cs-CZ" dirty="0" err="1" smtClean="0"/>
              <a:t>Broglie</a:t>
            </a:r>
            <a:r>
              <a:rPr lang="cs-CZ" dirty="0" smtClean="0"/>
              <a:t>, </a:t>
            </a:r>
            <a:r>
              <a:rPr lang="cs-CZ" dirty="0" err="1" smtClean="0"/>
              <a:t>Rutherford</a:t>
            </a:r>
            <a:r>
              <a:rPr lang="cs-CZ" dirty="0" smtClean="0"/>
              <a:t>, </a:t>
            </a:r>
            <a:r>
              <a:rPr lang="cs-CZ" dirty="0" err="1" smtClean="0"/>
              <a:t>Bohr</a:t>
            </a:r>
            <a:r>
              <a:rPr lang="cs-CZ" dirty="0" smtClean="0"/>
              <a:t>...</a:t>
            </a:r>
          </a:p>
          <a:p>
            <a:endParaRPr lang="cs-CZ" dirty="0"/>
          </a:p>
          <a:p>
            <a:r>
              <a:rPr lang="cs-CZ" dirty="0" smtClean="0"/>
              <a:t>František Běhounek, Čestmír Šimáně</a:t>
            </a:r>
            <a:endParaRPr lang="cs-CZ" dirty="0"/>
          </a:p>
          <a:p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AutoShape 2" descr="data:image/jpeg;base64,/9j/4AAQSkZJRgABAQAAAQABAAD/2wCEAAkGBxQTEhUUEhQWFhQVFx0YFxgYFxgXFRccGhcXFxUXHBcYHCggGBwlHBcUITEhJSkrLi4uFx8zODMsNygtLisBCgoKDg0OGhAQGiwcHBwsLCwsLCwsLCwsLCwsLCwsLCwsLCwsLCwsLCwsLCwsLCwsLCwsLCwsLCwsLCwsLCwsLP/AABEIAPUAzQMBIgACEQEDEQH/xAAcAAABBAMBAAAAAAAAAAAAAAABAAIDBgQFBwj/xABMEAABAwIDBAYGBAkJCQEAAAABAAIRAwQSITEFBkFREyJhcYGRBxQyobHwFSPB0SVCUlR0lLKz0iQzQ2Jyc4LT4Rc0U2SDksLi8TX/xAAYAQADAQEAAAAAAAAAAAAAAAAAAQIDBP/EAB8RAQEAAgMBAQEBAQAAAAAAAAABAhESITEDQVETMv/aAAwDAQACEQMRAD8A43s6zNarTpNjFVe1jZyGJzg1sngJIVyHosus+vb/APe/+BVzdD/frP8ASaP71i77UbmVjnlZelyOTO9F9wNatuP8T/4E+n6L62U1bfMZdap/lrpr7UOzMkzM9yQo9/3LP/Sq1HNh6LKvGtQ86n+Wm/7LqpMdPb6c6s9v4naF01tvnxnvJTfUAMWGWl2pnj8wjnf6NRzX/ZPW/OLfyqfwoH0T1vzm38qv8K6fRt4ES4xzJKeLYDSePfnqe9H+mRcY5JtX0aVaFCrWNei5tJuMhoqAkAgZS2OKpjqbV3vey1A2fdnORbkZn+szn8VwQrXDK2FZIjwhLCEUFaSwhOawJoT2lAhYAmlgTkiUGQYEMITkEAmsCWAJAoygG4AgGhOKCCDCEsIRISCAGEKOoFImVUQNzugf5dZ/pNH96xehKwzPeV573QH8us/0mj+9YvQHSgucBwKx+vq8WrutttpVRTfq7TxyWLtnbzreswOaOieNc8Q59nLzVa36a5tw13AgEeC2+27b1mxbU/HY3H7usJ7lnpa2Wtw17Q5pBBEgplheB+IaFri0juOqqPo92sHMNFx6wJIHMZaJ23qz7a8ZUmGVDpw4B0/FLRaXdtPOc9PBSMpyorZ2ICDkVk0wkTS76NjZ15/cO+LV50JXo7fcfg69/uD+01ecFv8ALxFJBEpLQiRCCSAISlBGEAZQUlOmXZASYlKCJHmgzXMIzPHTtQA5KXpMwSJHLnrCDq2sZTy96DRJJzjp2CO/XNNKZEkkkgiUdVSKOsiCt7ug3+WWf6TR/esXcqDx0tQdv3rjG5lEetWZ/wCYpc/+K2F2ao9ra5GkzmsPpe2knSn+ktp+rI7VsdyLsVrU0natGE9xmFNv9Tabcl2oOSq24m2GUapa8w1+UnSc4U/hteyk+2uo0wv17JV533oY7ZrwJwEO8DkfsWo36s/rWVG6PbGXMZz5K50gK1sBHtU/s+9FptPuFtNz2ljplsR2DkriFQdxauGvUa6ASMu9pgq/qb6WXrS77H8HXv8AcO/aavOK9Hb7D8HXv9w79pq84rb5eM6SSSULQgCKSSAKIEoKW1t3VHtpsEueQ0eKDWDdnYFa7qdFRAIB69QjqtBOecZnsXSLH0UWzR9Y573cSSPcAICsm7OzWW9JtNgADRmYzceJ8dfFbvGue538U5rtr0c0QDgBaJywiSBn5nRU7bO5VSkCadOs4AZvc0Nb3hozyXfmlMuGAiCJBRM7Bt5VqsIMEEHkcimrsO+e6THkvBwmZ+Oghcq2pZdFULJBjl/qtsctlYw0k5NVkSjqqRR1UQl13IA6e0n/AI9Lz6Vsdy6RvES2rI4H7VRNxaR6SzMGOmpEH/qN4+Svm98tcT2/aue/9Nla9IrqkMP9GR78yqHR1Gp7sl2ujTZXogPaHNI0IyVGuNjspXINMZNdIGvFEpN3teyeLGiKntswz2SIhbjdS6mgGnVsjwkwodr1jVodQTz8FrN3Kji8AQIOefBLXR/jEc429+53APnwdmfiuj21cPaCDIK5vvQ0tuC7EOtn28lb90o6IDFiMzPelYL4m3y//Ovf0d3xavOC9Jb6D8HXv6O77F5tIWvy8ZUgkgEVoRJJJIBK1+jOzNS9a6J6NrneJGEfEqqrZ7DqVWkmjVNMyBLZLnE5NaANTJ96WXhz16GsXGIOvxWTUqEcFySy3zvLWqKVwOlhwaRhwvacuIyMSJHar/traVWlRY+mwOeR7JmeZyA7Vz3Gr0sNAE6o1DGq5Hf7z7UxlouKDDrgZhcWDk50HCO9YlDfTaFJx6aKrMsWQPiHN7J05J8KNLzvLXxB2HXP3d64rtm6NR8nhl3xoV1XZ1025Aex0NdqDkRxIMnUHJc63y2aKNdwGhzHz4q8PRfGglAooLZAJlVSKOqiE6fuA3O1zH87T7P6Rh8dFb99jM95+KqXo/dnaDT62nB0/pG5T9isO+9SHO/tGPNc99axFsDafU6OcwtVtvKrkc1qtmX+B+YOqzdr1TIqaiEK123NvexbOw+1oftWl2VcltduE+1kR2c0/Yt0HU6snnx7NVp92Kn8pBPIwgNpvFUmsQ456+HBWrch7hTGLjn71Q96q56fvaFZ9lbTDA0DkPgiwvxcd8j+Dbz9Gd/4rzcu57Z2t0lleM5Wrz+yuGEK/nOmWU7BFJFaECQSRQCXTfR7uuHW7bg+2X4mcgGmAY4zn7lzIBdw9HzybOjyDAFH0vSsWfSt6BuWtNGn01QdJVdhGIimQWkmNcWHyW2uWh1QA6aRwWo2ZVpesV3mo0PkMzOkCQOzN0rYUnSZJBzygysVIn7CpMNVrKTGtrNLHlvVcQ7XrAStVa7g0qebHPB44nF2KdQ4CB5BW5xlNq1w0SUt0KLf7KNuQWCB7MchxJz5Lne+F06pWz0bp2Dkujb6bbDGf1vxfk8FyutUNZ4kxicBnyyAPuWuP9O+MJtAkEgExmexRFXWpFCjWDSMFaCCQJEPwx/ZLc471ULp2J7jzKvG7TZpjlR1VKVFVVxFdM3BqQ60E59NT5Zy9vjx4qx79NJc6ODj8VUtw60VLMaTXp65/wBI3yV23sjE8Hmfiue+tXNHOg+K2huMVMtnh8Fqr6nDk23qRkhSbZl0Gl3eodm18Fae8eaxw7MplP2p7Uy2y9q1sVSewBZbbxax4zlPCBKs9lc4qF4P+Sq/Fi5wWq87EJ6O9/Qqv7VNUUnJXgjP0EU1PAWiAhFKEcKDSWtAvcGjKeyfcuo7q7wU6Nuym2ThbmfyWj8Zx0B7O1c6srUTJqMAIzzM+AGa3Buw76sOIZkCWy55Aza1s83EHDloss+1yLpszdWjWL7h1So7ET1fYa8xnmM44SrDsjZlCi4GnTNOMyGuOF39ZwPFaTdqrcOpw2iAGuMNfUDHkTn1SIjXxWTta9fRM1aL2scILsi0EHIFzCconPsWdNaX39NxIa4TyWsv70YTn85aHvIXHdr3OCuXUKri0mQcROZzIMa/cp6m8LyzrEh2uRyOYyjhmE+AR717S6SqSDkW4T5yR2LUWjetMxhEyc8xplxUVd5c4kmSdSg5vMrWTrSdp7u8c+AXEtmc+fEwsUp4GiDgnAYQoKqySseuM1UTVz3Nu206lq55Aa2tSc5zjDWtFRpc4ngAB7let4rmhVe4svbSCSRNdnNcps6h6IdnyVE+pn3rG49tF0udlUzpeWX6w37ljHYbPz2x/WR/CqpGfz5JzqfuRobWgbvs/PrD9YH8KLdgs/PrD9Y/9VUw0CPMwpejy1nsGgRodrV9Asn/AH6w/WB/Cj9B0/z6w/WB/Cql0X2cJ7k51LWAY7deH3o0O10ZbUaFC7cby0eX2tSm1tOtje5zi0gAQJ0K5yQs91CAZPvWLXbERp8yrx6TkgUgCYpGFUmEU5mqEKe0b1s9OPdx+1K04yW0JwjIDyjlJjvW63OtC24Y85AGJiSZ4A/OUrP2ZbTRDmsA6zgCWicJ1BdGQEZea3+y7MMaHvHWgychBecyY8Y7Mlla00uNpXY5w6oiCByIGUgcidOxMv8AbNOizMDt/JbJjMrXUdoinhxGTEaHMBoMwB/a8gqzt+8lz6YEteSTJzIHWAEnnkp0WlU3zuaVWqH0aeCZDoiHZ5OgaLQNjx+fJT1/aPIeXb8FAVrPCOpgZTpPim19SjKBTBrAkU8aIEoCMrHrarIcsevqqiKz7R4wZoTEcULcdQJxbmpvq4eXgcUul7fP3KOeCjcUtDaSpXHOe7TlCkbdcvnkFhlJwVahbZouhMpVrqTmfnw+CwAUYS4wbZpuBED55eSx6jgowkU9DZgRAQciE0pGLP2bhDpfMZ6fPj4LCAU9J8ZD7clNXFms9oMpZN+sZxBIAdyAb+MZgLdWm0sUOJAznD7Mkw0ZT7I5zwVKbULQIjsPEEduv/1SC8gAg9YDxJOvbz9yz0pb7nbVMNaSYzgADrmMwBpmfcCtNtK5NUZkSQZIPEyAOyIC0lxeOc8F0ZeWQHDwUD7g4i46/P3J6G0Vd2cD75KiB1Scc0grQdCRRhEhBhATSeSlIyUZCQRrHr6rLcsW41VxOTY2vsDuKDwsi0Z9U2P9PnRR1zn2BR+riHimOcnzooXJwqTjwUb0XBABUmkEEYTZQRyMJoRQZpRakpKbJ8EElZoliUjaeS3m6261W9eQzJjfacdBxwjt+Cja2rt7NzmGpEMbxjU8BPNNfVieqc+eo4+JXVN9qVva2PQCGuIAY3UmCCfDtXKKhUy7NG8cvemSpIQc3JUETtck4pAJEJkMfFOCa0IuKRnYUx4T2oAICNYtxqs54WFd6qsU5eN1ZfzTY8eY8Vjuatls6h9Q0oXGz3AjlHzKz32vTUR701Z/q+sZgTwWHUaRw4pykhcoyU94TIVxFApoTkkyJJIhOpskj3oMKdOTC2FOnGvzx8kxgDQdI+c1Y93tz61yOlruFva6mo/IuA/JB4R+Mcu9RaqdMDdrYlS9rNpUpwiC9/Bg4n7hx811ram17bZNu2jSAdUiGsGZJ/LeRpPvVXrb20LSmbbZrIbxruzJPFwn2jrBPgIVFvbkve5znFxJkkmSTzPNRexo/a+06lxUNSqcTz5DkAOAHJYBTqj5TOCowJ+eCaSjhSCYRTmnNcjgSwoI+UXBIBNc5CiaEQi1IpAFhXmqzFhXeqrH1GXjq26O6tWtZ03twwRI60GfLu8lYLXckZ+sOMDQU4Lj3TkFrPRNtzBRbbPORBfSJOv5TM+Op810mnVDvDUHUfcscrdnuxW7fcqxqMLTSqf4nFrhlAIjJcq9IW6LrCq3C5z6NSSxx1BES13Ccx3ru9OsDLhoDAPAxrHZ2qveleyFTZ1UnWlhqDwIB9xKMcrKW3nkpJ9RNwrcghIJFKEwMSsmm2Bl9yiomB2oh6mnCuHZgcvnMcQtzt3emvdkdI4BgAAps6tMR+NHE9+nBaA+aewosG2UKh0GiCixJ4CSjgUSmAKQJGBTXJ5TXBANKLQgEQgjkCEZRKDAFAlFCEACFhXntLNWFd6qsfU5eLRskPwMY12B4GJhEziiWgd+Ud62O7trcvr/AFBque3rVm9I1pdJg5lwDweZ0laNt31abgYIa0ZcMOnit/uzt1tvdC4ezE1zS12GcTCfxsznP25LOn+Ol9NdODWVKTaYOQaHBx7urkMlB6WL4U9nPZPWquawDnmHO9zSlX21XqQ62aymdJqMLsuyCIVP3m2BtC6IfWqsqBs4QOo1sxMNA7Apnpac2e1QgwrFdbqXTZBp6HgQtdV2LXGtJ2k6eei2lhWNeUmhSmi4agjvCY3VPZH6SjwUcp2HJIzCEZShEDNMha5TTkoYKnYOamqgNUrUzCiM0jFJAppQZEoESiAiWoIRwRhNTygGByIKICACDAjJYN3qthCwL0dbwVY+pz8bSjnTYMjA4dvA8uKyKWmehEHu4HwPuKk2Lsm6rsb0NGo4aS1hDT/i096s+zfRvfEhzhSZxh7ySeYIaD8VFpxZdxqr69s6f5yicBHF8CQR4QtZtbfBtFzmGnUDhwc3AePPgrJuxu1cWTyWupvY4AOEkOy9kjKCYyPOAs/evY1veU8FXqVAOo+Ie08f7TeYWe+y25Xd76ucIazxJz7VprneSs6cwPnRT7f3XrWvWeA6nMCowy08pylp71oXtWs0dOq3TnHrOJUXeiWzqlgPFUQAJ0IsanwlsSMeUZT3NSbKey0LFK0pjBClU1UKEYRTgEgjhKE4oIBqScgAmYhOIQDUUiNhIhO4JhGaAULAvva8FnrAvvaV4+ll47VuXvXb0LCi19RocBp86KybN3i6ctLACwk58xMSOei4TschrWuIxRwOh8OKvW629vR1S1zRgI6sCMPgNBnwWWU7GnVvWs4TbkBwggeK01DblNxkxnoso3YIloJ+CgtJKeyqbzhIy4jh5HWVTt9txdn0KNW5JqU8OjGOGEuOTWgOGUlX7ZLsTMX5RPuOEfD3rmfps2kS+jQB6oaajhzJOFkjsAd5pz045c1qJCRRC1UY0KQJsJ4KCRuCDW9qLgiEAmp7SmqRoQDgiEgEQkQOCaQnoEINGgAnlBAEIwkEEEKaQnEpoKDNhYN/7Q7lsJWBtD2vBXj6nLxsbD2BOizqdQtLXD7fFYFh7AWbTqDw+Ci+qi1bI2uxxgnBzGvzwzVn9awMJBiBPZ2FcsDtPjEkLM+kBhAcNOWh75U03bdxr7pbOmZBcMTXRwIcZHkR5rjXpAv+mv67pkNdgb3MGH4gnxWdubvi+xLxhx0n5lsxDogOB8BKqtZ5JJOpMk9p1PxRJ2lFCQCaU5pVGUIwkkgGnuQiU4hGEA2EQlCKAeEQEgnAIBFqaQnJsJA1BPKbCZGwnQnBOIQZkIYU8ppCAbhWv2gOsO5bIrW7Q9odyrD1OXhUr0tAAGik+kncggktOMTukdou5BD6QdyCCSOMHKl6+7kE03ruxJJHGFuh645IXjuxJJHGDdH113Yl667sSSRxg3R9ed2Ieuu7EUkcYN0PXXdiPrx5BJJHGDdIX7uQTvpF3IJJI4w90htB3IJfSDuQQSRxg3Q9fdyCXrzuQSSRxhcqIv3diP0g7kEEkcYe6P0g7kEPpB3IJJI4wbpG/dyCgr1sWZSSRJC2/9k="/>
          <p:cNvSpPr>
            <a:spLocks noChangeAspect="1" noChangeArrowheads="1"/>
          </p:cNvSpPr>
          <p:nvPr/>
        </p:nvSpPr>
        <p:spPr bwMode="auto">
          <a:xfrm>
            <a:off x="155575" y="-1600200"/>
            <a:ext cx="2790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48020"/>
            <a:ext cx="1736601" cy="207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Radiofobie vs. </a:t>
            </a:r>
            <a:r>
              <a:rPr lang="cs-CZ" dirty="0" err="1" smtClean="0"/>
              <a:t>radiofilie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C:\Users\kankovskjos\Desktop\LU_2013\obrázky\irad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1" y="1484785"/>
            <a:ext cx="1974844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číslo snímku 3"/>
          <p:cNvSpPr txBox="1">
            <a:spLocks/>
          </p:cNvSpPr>
          <p:nvPr/>
        </p:nvSpPr>
        <p:spPr>
          <a:xfrm>
            <a:off x="8313738" y="6148388"/>
            <a:ext cx="471487" cy="357187"/>
          </a:xfrm>
          <a:prstGeom prst="rect">
            <a:avLst/>
          </a:prstGeom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9pPr>
          </a:lstStyle>
          <a:p>
            <a:fld id="{8883C586-77D5-4853-90B0-24A63B228C95}" type="slidenum">
              <a:rPr lang="cs-CZ" sz="1000" b="0" smtClean="0">
                <a:solidFill>
                  <a:schemeClr val="bg1"/>
                </a:solidFill>
                <a:latin typeface="Futura CEZ OT Demi" pitchFamily="50" charset="0"/>
              </a:rPr>
              <a:pPr/>
              <a:t>13</a:t>
            </a:fld>
            <a:endParaRPr lang="cs-CZ" sz="1000" b="0">
              <a:solidFill>
                <a:schemeClr val="bg1"/>
              </a:solidFill>
              <a:latin typeface="Futura CEZ OT Demi" pitchFamily="50" charset="0"/>
            </a:endParaRPr>
          </a:p>
        </p:txBody>
      </p:sp>
      <p:pic>
        <p:nvPicPr>
          <p:cNvPr id="9" name="Picture 5" descr="C:\Users\kankovskjos\Desktop\LU_2013\obrázky\untitled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1813579" cy="23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2"/>
          <p:cNvSpPr txBox="1">
            <a:spLocks noChangeArrowheads="1"/>
          </p:cNvSpPr>
          <p:nvPr/>
        </p:nvSpPr>
        <p:spPr bwMode="auto">
          <a:xfrm>
            <a:off x="217595" y="3862812"/>
            <a:ext cx="1906133" cy="52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cs-CZ" dirty="0"/>
              <a:t>Soda </a:t>
            </a:r>
            <a:r>
              <a:rPr lang="cs-CZ" dirty="0" err="1"/>
              <a:t>atomique</a:t>
            </a:r>
            <a:r>
              <a:rPr lang="cs-CZ" dirty="0"/>
              <a:t> – zdraví které chutná</a:t>
            </a:r>
          </a:p>
        </p:txBody>
      </p:sp>
      <p:sp>
        <p:nvSpPr>
          <p:cNvPr id="11" name="TextovéPole 3"/>
          <p:cNvSpPr txBox="1">
            <a:spLocks noChangeArrowheads="1"/>
          </p:cNvSpPr>
          <p:nvPr/>
        </p:nvSpPr>
        <p:spPr bwMode="auto">
          <a:xfrm>
            <a:off x="6810380" y="4528244"/>
            <a:ext cx="2071731" cy="73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cs-CZ" dirty="0"/>
              <a:t>Oblečení IRADIA  a už vám nikdy zima nebude</a:t>
            </a:r>
          </a:p>
        </p:txBody>
      </p:sp>
      <p:sp>
        <p:nvSpPr>
          <p:cNvPr id="13" name="Zástupný symbol pro obsah 2"/>
          <p:cNvSpPr txBox="1">
            <a:spLocks/>
          </p:cNvSpPr>
          <p:nvPr/>
        </p:nvSpPr>
        <p:spPr>
          <a:xfrm>
            <a:off x="1822753" y="4653136"/>
            <a:ext cx="1813143" cy="1747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73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"/>
              <a:defRPr sz="2000" kern="1200" spc="15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8B70"/>
              </a:buClr>
              <a:buFont typeface="Wingdings" charset="0"/>
              <a:buChar char="§"/>
              <a:defRPr sz="1600"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" charset="0"/>
              <a:buChar char="§"/>
              <a:defRPr sz="14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2795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charset="0"/>
              <a:buChar char="§"/>
              <a:defRPr sz="1300"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222" indent="-179222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cs-CZ" sz="1960" b="1" dirty="0" smtClean="0"/>
              <a:t>Atomová oblačná komora</a:t>
            </a:r>
          </a:p>
          <a:p>
            <a:pPr marL="179222" indent="-179222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cs-CZ" sz="1960" dirty="0" smtClean="0"/>
              <a:t>Zábavné, snadné, vzrušující</a:t>
            </a:r>
          </a:p>
          <a:p>
            <a:pPr marL="179222" indent="-179222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cs-CZ" sz="1960" i="1" dirty="0" smtClean="0"/>
              <a:t>Obsahuje pouze bezpečný radioaktivní materiál</a:t>
            </a:r>
          </a:p>
          <a:p>
            <a:pPr marL="179222" indent="-179222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cs-CZ" sz="1960" dirty="0" smtClean="0"/>
          </a:p>
          <a:p>
            <a:pPr marL="179222" indent="-179222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cs-CZ" sz="1960" dirty="0" smtClean="0"/>
          </a:p>
          <a:p>
            <a:pPr marL="179222" indent="-179222" algn="ctr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cs-CZ" sz="1960" dirty="0" smtClean="0"/>
          </a:p>
          <a:p>
            <a:pPr marL="179222" indent="-179222" algn="ctr" defTabSz="896112" fontAlgn="auto">
              <a:spcBef>
                <a:spcPts val="1176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endParaRPr lang="cs-CZ" sz="1960" dirty="0" smtClean="0"/>
          </a:p>
        </p:txBody>
      </p:sp>
      <p:sp>
        <p:nvSpPr>
          <p:cNvPr id="14" name="Zástupný symbol pro číslo snímku 3"/>
          <p:cNvSpPr txBox="1">
            <a:spLocks/>
          </p:cNvSpPr>
          <p:nvPr/>
        </p:nvSpPr>
        <p:spPr>
          <a:xfrm>
            <a:off x="8313738" y="6148388"/>
            <a:ext cx="471487" cy="357187"/>
          </a:xfrm>
          <a:prstGeom prst="rect">
            <a:avLst/>
          </a:prstGeom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+mn-cs"/>
              </a:defRPr>
            </a:lvl1pPr>
            <a:lvl2pPr marL="742950" indent="-28575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2pPr>
            <a:lvl3pPr marL="11430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3pPr>
            <a:lvl4pPr marL="16002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4pPr>
            <a:lvl5pPr marL="2057400" indent="-228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ＭＳ Ｐゴシック" charset="0"/>
              </a:defRPr>
            </a:lvl9pPr>
          </a:lstStyle>
          <a:p>
            <a:fld id="{2A5ADA14-F107-4051-B5A7-EC77B66633D1}" type="slidenum">
              <a:rPr lang="cs-CZ" sz="1000" b="0" smtClean="0">
                <a:solidFill>
                  <a:schemeClr val="bg1"/>
                </a:solidFill>
                <a:latin typeface="Futura CEZ OT Demi" pitchFamily="50" charset="0"/>
              </a:rPr>
              <a:pPr/>
              <a:t>13</a:t>
            </a:fld>
            <a:endParaRPr lang="cs-CZ" sz="1000" b="0">
              <a:solidFill>
                <a:schemeClr val="bg1"/>
              </a:solidFill>
              <a:latin typeface="Futura CEZ OT Demi" pitchFamily="50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64" y="4581128"/>
            <a:ext cx="1328889" cy="17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581128"/>
            <a:ext cx="1426781" cy="18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kankovskjos\Desktop\LU_2013\obrázky\tho-radia_b-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01775"/>
            <a:ext cx="2238514" cy="29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"/>
          <p:cNvSpPr txBox="1">
            <a:spLocks noChangeArrowheads="1"/>
          </p:cNvSpPr>
          <p:nvPr/>
        </p:nvSpPr>
        <p:spPr bwMode="auto">
          <a:xfrm>
            <a:off x="5292080" y="1700808"/>
            <a:ext cx="1518300" cy="95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1" tIns="45700" rIns="91401" bIns="45700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cs-CZ" sz="2800" dirty="0"/>
              <a:t>Zářivě </a:t>
            </a:r>
            <a:r>
              <a:rPr lang="cs-CZ" sz="2800" dirty="0" smtClean="0"/>
              <a:t>krásná!</a:t>
            </a:r>
            <a:endParaRPr lang="cs-CZ" sz="2800" dirty="0"/>
          </a:p>
        </p:txBody>
      </p:sp>
      <p:pic>
        <p:nvPicPr>
          <p:cNvPr id="19" name="Picture 2" descr="http://postapo.cz/wp-content/gallery/radiace/0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667434"/>
            <a:ext cx="1440159" cy="2387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kankovskjos\Desktop\LU_2013\obrázky\radioactive-chocolate[1]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229200"/>
            <a:ext cx="2088231" cy="11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http://transact.up.n.seesaa.net/transact/image/radiummatches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46" y="5385622"/>
            <a:ext cx="1102888" cy="8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27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Přeměna alfa</a:t>
            </a:r>
          </a:p>
          <a:p>
            <a:endParaRPr lang="cs-CZ" dirty="0"/>
          </a:p>
          <a:p>
            <a:r>
              <a:rPr lang="cs-CZ" dirty="0" smtClean="0"/>
              <a:t>Přeměna beta (b-, b+, EC)</a:t>
            </a:r>
          </a:p>
          <a:p>
            <a:endParaRPr lang="cs-CZ" dirty="0"/>
          </a:p>
          <a:p>
            <a:r>
              <a:rPr lang="cs-CZ" dirty="0" smtClean="0"/>
              <a:t>Přeměna gama</a:t>
            </a:r>
          </a:p>
          <a:p>
            <a:endParaRPr lang="cs-CZ" dirty="0"/>
          </a:p>
          <a:p>
            <a:r>
              <a:rPr lang="cs-CZ" dirty="0" smtClean="0"/>
              <a:t>Exotické přeměny</a:t>
            </a:r>
          </a:p>
          <a:p>
            <a:endParaRPr lang="cs-CZ" dirty="0"/>
          </a:p>
          <a:p>
            <a:r>
              <a:rPr lang="cs-CZ" dirty="0" smtClean="0"/>
              <a:t>Doprovodné jaderně-fyzikální jevy, emise gama záření, emise </a:t>
            </a:r>
            <a:r>
              <a:rPr lang="cs-CZ" dirty="0" err="1" smtClean="0"/>
              <a:t>roentgenovského</a:t>
            </a:r>
            <a:r>
              <a:rPr lang="cs-CZ" dirty="0" smtClean="0"/>
              <a:t> X-záření, brzdné </a:t>
            </a:r>
            <a:r>
              <a:rPr lang="cs-CZ" dirty="0" err="1" smtClean="0"/>
              <a:t>Brehmsstrahlung</a:t>
            </a:r>
            <a:r>
              <a:rPr lang="cs-CZ" dirty="0" smtClean="0"/>
              <a:t> záření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přeměny jader, radioaktivita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229100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92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Poločas přeměny (rozpadu)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3003"/>
            <a:ext cx="453866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64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Přímo ionizující</a:t>
            </a:r>
          </a:p>
          <a:p>
            <a:endParaRPr lang="cs-CZ" dirty="0"/>
          </a:p>
          <a:p>
            <a:pPr lvl="1"/>
            <a:r>
              <a:rPr lang="cs-CZ" dirty="0" smtClean="0"/>
              <a:t>Proton, nabitá částice, přímo „vytrhává“ elektrony z atomových obalů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Nepřímo ionizující</a:t>
            </a:r>
          </a:p>
          <a:p>
            <a:endParaRPr lang="cs-CZ" dirty="0"/>
          </a:p>
          <a:p>
            <a:pPr lvl="1"/>
            <a:r>
              <a:rPr lang="cs-CZ" dirty="0" smtClean="0"/>
              <a:t>Neutron, musí nejdříve reagovat s jádrem a poté nabité produkty reakce „vytrhnou“ elektrony z atomových obalů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ionizující záření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4" descr="Periodicka_tabulk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57238"/>
            <a:ext cx="8763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750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800" b="1">
                <a:solidFill>
                  <a:schemeClr val="tx2"/>
                </a:solidFill>
              </a:rPr>
              <a:t>ALFA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900113" y="4508500"/>
            <a:ext cx="7191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8567738" y="4005263"/>
            <a:ext cx="4683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93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Picture 3" descr="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7345362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cs-CZ" sz="4800" b="1" smtClean="0"/>
              <a:t>ALFA</a:t>
            </a:r>
            <a:endParaRPr lang="cs-CZ" sz="4800" b="1"/>
          </a:p>
        </p:txBody>
      </p:sp>
      <p:pic>
        <p:nvPicPr>
          <p:cNvPr id="6" name="Picture 5" descr="A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00438"/>
            <a:ext cx="2852737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4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cs-CZ" sz="1100">
                <a:solidFill>
                  <a:schemeClr val="tx2"/>
                </a:solidFill>
              </a:rPr>
              <a:t>Karel Katovský, Vysoké učení technické v Brně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BCB950-1148-3A4C-8ABE-D524043BAAB8}" type="slidenum">
              <a:rPr lang="cs-CZ" sz="1100">
                <a:solidFill>
                  <a:schemeClr val="tx2"/>
                </a:solidFill>
              </a:rPr>
              <a:pPr eaLnBrk="1" hangingPunct="1"/>
              <a:t>2</a:t>
            </a:fld>
            <a:endParaRPr lang="cs-CZ" sz="110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mtClean="0">
                <a:ea typeface="+mj-ea"/>
                <a:cs typeface="+mj-cs"/>
              </a:rPr>
              <a:t>přednáška</a:t>
            </a:r>
            <a:endParaRPr lang="cs-CZ">
              <a:ea typeface="+mj-ea"/>
              <a:cs typeface="+mj-c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Motivace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smtClean="0"/>
              <a:t>Historie objevování radioaktivity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smtClean="0"/>
              <a:t>Struktura jádra, radioaktivní přeměny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smtClean="0"/>
              <a:t>Ionizující záření – alfa, beta, gama, neutrony...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 smtClean="0"/>
              <a:t>Zdroje ionizujícího záření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smtClean="0"/>
              <a:t>Přirozené </a:t>
            </a:r>
            <a:r>
              <a:rPr lang="cs-CZ" dirty="0" smtClean="0"/>
              <a:t>ionizující záření</a:t>
            </a:r>
          </a:p>
          <a:p>
            <a:pPr marL="44450" indent="0" eaLnBrk="1" hangingPunct="1">
              <a:buNone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silně ionizující záření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těžké </a:t>
            </a:r>
            <a:r>
              <a:rPr lang="cs-CZ" dirty="0"/>
              <a:t>nabité částice (náboj +2e, hmotnost 4u)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krátký </a:t>
            </a:r>
            <a:r>
              <a:rPr lang="cs-CZ" dirty="0"/>
              <a:t>dolet závisející na energii</a:t>
            </a:r>
          </a:p>
          <a:p>
            <a:pPr>
              <a:lnSpc>
                <a:spcPct val="90000"/>
              </a:lnSpc>
            </a:pPr>
            <a:r>
              <a:rPr lang="cs-CZ" dirty="0" smtClean="0"/>
              <a:t>alfa </a:t>
            </a:r>
            <a:r>
              <a:rPr lang="cs-CZ" dirty="0"/>
              <a:t>částice z rozpadu cca 5 </a:t>
            </a:r>
            <a:r>
              <a:rPr lang="cs-CZ" dirty="0" err="1"/>
              <a:t>MeV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dolet 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/>
              <a:t>jednotky cm ve vzduchu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desetiny mm v pevných látkách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„</a:t>
            </a:r>
            <a:r>
              <a:rPr lang="cs-CZ" dirty="0"/>
              <a:t>Podobně</a:t>
            </a:r>
            <a:r>
              <a:rPr lang="ja-JP" altLang="cs-CZ" dirty="0">
                <a:latin typeface="Arial"/>
              </a:rPr>
              <a:t>“</a:t>
            </a:r>
            <a:r>
              <a:rPr lang="cs-CZ" dirty="0"/>
              <a:t> se chovají všechny těžké nabité částice i protony – </a:t>
            </a:r>
            <a:r>
              <a:rPr lang="cs-CZ" dirty="0" err="1"/>
              <a:t>Braggova</a:t>
            </a:r>
            <a:r>
              <a:rPr lang="cs-CZ" dirty="0"/>
              <a:t> křivka</a:t>
            </a:r>
          </a:p>
          <a:p>
            <a:endParaRPr lang="cs-CZ" dirty="0" smtClean="0"/>
          </a:p>
          <a:p>
            <a:r>
              <a:rPr lang="cs-CZ" dirty="0" smtClean="0"/>
              <a:t>Využití např. v požárních hlásičích, vybíjení statické elektřiny…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záření alfa</a:t>
            </a:r>
            <a:endParaRPr lang="cs-CZ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6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4" descr="Periodicka_tabulk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57238"/>
            <a:ext cx="8763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750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800" b="1" dirty="0">
                <a:solidFill>
                  <a:schemeClr val="tx2"/>
                </a:solidFill>
              </a:rPr>
              <a:t>BETA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787900" y="3068638"/>
            <a:ext cx="3603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755650" y="2565400"/>
            <a:ext cx="5032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8558213" y="2095500"/>
            <a:ext cx="5032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7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4" name="Picture 3" descr="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19063"/>
            <a:ext cx="5256213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kern="1200" cap="all" spc="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cs-CZ" sz="4800" b="1" smtClean="0"/>
              <a:t>BETA</a:t>
            </a:r>
            <a:endParaRPr lang="cs-CZ" sz="4800" b="1"/>
          </a:p>
        </p:txBody>
      </p:sp>
      <p:pic>
        <p:nvPicPr>
          <p:cNvPr id="6" name="Picture 5" descr="A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557588"/>
            <a:ext cx="3978275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50813"/>
            <a:ext cx="35290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9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sz="2800" dirty="0"/>
              <a:t>lehká nabitá částice (náboj 1e, hmotnost 1/</a:t>
            </a:r>
            <a:r>
              <a:rPr lang="cs-CZ" sz="2800" dirty="0" smtClean="0"/>
              <a:t>2000u</a:t>
            </a:r>
            <a:r>
              <a:rPr lang="cs-CZ" sz="2800" dirty="0"/>
              <a:t>)</a:t>
            </a:r>
          </a:p>
          <a:p>
            <a:endParaRPr lang="cs-CZ" sz="2800" dirty="0" smtClean="0"/>
          </a:p>
          <a:p>
            <a:r>
              <a:rPr lang="cs-CZ" sz="2800" dirty="0" smtClean="0"/>
              <a:t>spojité </a:t>
            </a:r>
            <a:r>
              <a:rPr lang="cs-CZ" sz="2800" dirty="0"/>
              <a:t>spektrum (různé energie)</a:t>
            </a:r>
          </a:p>
          <a:p>
            <a:endParaRPr lang="cs-CZ" sz="2800" dirty="0" smtClean="0"/>
          </a:p>
          <a:p>
            <a:r>
              <a:rPr lang="cs-CZ" sz="2800" dirty="0" smtClean="0"/>
              <a:t>v </a:t>
            </a:r>
            <a:r>
              <a:rPr lang="cs-CZ" sz="2800" dirty="0"/>
              <a:t>rozpadech stovky </a:t>
            </a:r>
            <a:r>
              <a:rPr lang="cs-CZ" sz="2800" dirty="0" err="1"/>
              <a:t>keV</a:t>
            </a:r>
            <a:r>
              <a:rPr lang="cs-CZ" sz="2800" dirty="0"/>
              <a:t>, urychlovače &gt;</a:t>
            </a:r>
            <a:r>
              <a:rPr lang="cs-CZ" sz="2800" dirty="0" err="1"/>
              <a:t>MeV</a:t>
            </a:r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brždění v materiálem - „</a:t>
            </a:r>
            <a:r>
              <a:rPr lang="cs-CZ" sz="2800" dirty="0" err="1" smtClean="0"/>
              <a:t>cik</a:t>
            </a:r>
            <a:r>
              <a:rPr lang="cs-CZ" sz="2800" dirty="0" err="1"/>
              <a:t>-cak</a:t>
            </a:r>
            <a:r>
              <a:rPr lang="ja-JP" altLang="cs-CZ" sz="2800" dirty="0">
                <a:latin typeface="Arial"/>
              </a:rPr>
              <a:t>“</a:t>
            </a:r>
            <a:r>
              <a:rPr lang="cs-CZ" sz="2800" dirty="0"/>
              <a:t> </a:t>
            </a:r>
            <a:r>
              <a:rPr lang="cs-CZ" sz="2800" dirty="0" smtClean="0"/>
              <a:t>zákon</a:t>
            </a:r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v </a:t>
            </a:r>
            <a:r>
              <a:rPr lang="cs-CZ" sz="2800" dirty="0"/>
              <a:t>blízkosti jádra intenzivní </a:t>
            </a:r>
            <a:r>
              <a:rPr lang="cs-CZ" sz="2800" b="1" dirty="0"/>
              <a:t>brzdné záření</a:t>
            </a:r>
            <a:r>
              <a:rPr lang="cs-CZ" sz="2800" dirty="0"/>
              <a:t> (nabitá částice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dirty="0" smtClean="0"/>
              <a:t>v </a:t>
            </a:r>
            <a:r>
              <a:rPr lang="cs-CZ" sz="2800" dirty="0"/>
              <a:t>el.-</a:t>
            </a:r>
            <a:r>
              <a:rPr lang="cs-CZ" sz="2800" dirty="0" err="1"/>
              <a:t>mag</a:t>
            </a:r>
            <a:r>
              <a:rPr lang="cs-CZ" sz="2800" dirty="0"/>
              <a:t>. poli) a </a:t>
            </a:r>
            <a:r>
              <a:rPr lang="cs-CZ" sz="2800" dirty="0" smtClean="0"/>
              <a:t>záření X</a:t>
            </a:r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dolet </a:t>
            </a:r>
            <a:r>
              <a:rPr lang="cs-CZ" sz="2800" dirty="0"/>
              <a:t>závisí na čísle Z a hustotě materiálu</a:t>
            </a:r>
          </a:p>
          <a:p>
            <a:pPr lvl="1"/>
            <a:r>
              <a:rPr lang="cs-CZ" sz="2400" dirty="0"/>
              <a:t>až desítky cm ve vzduchu</a:t>
            </a:r>
          </a:p>
          <a:p>
            <a:pPr lvl="1"/>
            <a:r>
              <a:rPr lang="cs-CZ" sz="2400" dirty="0"/>
              <a:t>desetiny až jednotky mm v materiálech</a:t>
            </a:r>
          </a:p>
          <a:p>
            <a:endParaRPr lang="cs-CZ" sz="2800" dirty="0"/>
          </a:p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záření beta</a:t>
            </a:r>
            <a:endParaRPr lang="cs-CZ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8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elektrony</a:t>
            </a:r>
          </a:p>
          <a:p>
            <a:endParaRPr lang="cs-CZ" dirty="0"/>
          </a:p>
          <a:p>
            <a:r>
              <a:rPr lang="cs-CZ" dirty="0" smtClean="0"/>
              <a:t>pozitrony</a:t>
            </a:r>
          </a:p>
          <a:p>
            <a:endParaRPr lang="cs-CZ" dirty="0"/>
          </a:p>
          <a:p>
            <a:r>
              <a:rPr lang="cs-CZ" dirty="0" smtClean="0"/>
              <a:t>doprovodné záření gama</a:t>
            </a:r>
          </a:p>
          <a:p>
            <a:endParaRPr lang="cs-CZ" dirty="0"/>
          </a:p>
          <a:p>
            <a:r>
              <a:rPr lang="cs-CZ" dirty="0" smtClean="0"/>
              <a:t>Využití</a:t>
            </a:r>
          </a:p>
          <a:p>
            <a:pPr lvl="1"/>
            <a:r>
              <a:rPr lang="cs-CZ" dirty="0" smtClean="0"/>
              <a:t>PET – pozitronová emisní tomografie</a:t>
            </a:r>
          </a:p>
          <a:p>
            <a:pPr lvl="1"/>
            <a:r>
              <a:rPr lang="cs-CZ" dirty="0" smtClean="0"/>
              <a:t>Produkce záření X</a:t>
            </a:r>
          </a:p>
          <a:p>
            <a:pPr lvl="1"/>
            <a:r>
              <a:rPr lang="cs-CZ" dirty="0" smtClean="0"/>
              <a:t>Tloušťkoměry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záření beta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5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6" name="Picture 4" descr="Periodicka_tabulk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57238"/>
            <a:ext cx="8763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750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800" b="1" dirty="0" smtClean="0">
                <a:solidFill>
                  <a:schemeClr val="tx2"/>
                </a:solidFill>
              </a:rPr>
              <a:t>GAMA</a:t>
            </a:r>
            <a:endParaRPr lang="cs-CZ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" name="Picture 4" descr="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199062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38" y="150813"/>
            <a:ext cx="3529012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9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silně pronikavé, elektricky neutrální záření</a:t>
            </a:r>
          </a:p>
          <a:p>
            <a:endParaRPr lang="cs-CZ" dirty="0" smtClean="0"/>
          </a:p>
          <a:p>
            <a:r>
              <a:rPr lang="cs-CZ" dirty="0" smtClean="0"/>
              <a:t>pronikavost </a:t>
            </a:r>
            <a:r>
              <a:rPr lang="cs-CZ" dirty="0"/>
              <a:t>závisí na energii</a:t>
            </a:r>
          </a:p>
          <a:p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velmi silně na </a:t>
            </a:r>
            <a:r>
              <a:rPr lang="cs-CZ" b="1" dirty="0"/>
              <a:t>Z</a:t>
            </a:r>
            <a:r>
              <a:rPr lang="cs-CZ" dirty="0"/>
              <a:t> materiálu – čím větší, tím </a:t>
            </a:r>
            <a:r>
              <a:rPr lang="cs-CZ" dirty="0" smtClean="0"/>
              <a:t>lepší stínění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koeficient zeslabení (</a:t>
            </a:r>
            <a:r>
              <a:rPr lang="en-US" dirty="0"/>
              <a:t>attenuation factor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Velice široké využití</a:t>
            </a:r>
          </a:p>
          <a:p>
            <a:pPr lvl="1"/>
            <a:r>
              <a:rPr lang="cs-CZ" dirty="0" err="1" smtClean="0"/>
              <a:t>Lekselův</a:t>
            </a:r>
            <a:r>
              <a:rPr lang="cs-CZ" dirty="0" smtClean="0"/>
              <a:t> gama nůž</a:t>
            </a:r>
          </a:p>
          <a:p>
            <a:pPr lvl="1"/>
            <a:r>
              <a:rPr lang="cs-CZ" dirty="0" smtClean="0"/>
              <a:t>Defektoskopie, radiografie, radiometrie, hladinoměry, karotáže</a:t>
            </a:r>
          </a:p>
          <a:p>
            <a:pPr lvl="1"/>
            <a:r>
              <a:rPr lang="cs-CZ" dirty="0" smtClean="0"/>
              <a:t>Sterilizace zdravotnického materiálu, potravin; tvrzení um. hmot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záření gama</a:t>
            </a:r>
            <a:endParaRPr lang="cs-CZ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4" descr="Periodicka_tabulk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757238"/>
            <a:ext cx="87630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5496" y="13414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800" b="1" dirty="0" smtClean="0">
                <a:solidFill>
                  <a:schemeClr val="tx2"/>
                </a:solidFill>
              </a:rPr>
              <a:t>NEUTRONY</a:t>
            </a:r>
            <a:endParaRPr lang="cs-CZ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1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neutronové „záření“</a:t>
            </a:r>
            <a:endParaRPr lang="cs-CZ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 descr="A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7040"/>
            <a:ext cx="275272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1275" y="1600200"/>
            <a:ext cx="4835525" cy="4781550"/>
          </a:xfrm>
          <a:prstGeom prst="rect">
            <a:avLst/>
          </a:prstGeom>
        </p:spPr>
        <p:txBody>
          <a:bodyPr/>
          <a:lstStyle>
            <a:lvl1pPr marL="2730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charset="0"/>
              <a:buChar char=""/>
              <a:defRPr sz="2000" kern="1200" spc="15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0"/>
              <a:buChar char="§"/>
              <a:defRPr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28B70"/>
              </a:buClr>
              <a:buFont typeface="Wingdings" charset="0"/>
              <a:buChar char="§"/>
              <a:defRPr sz="1600"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7706B"/>
              </a:buClr>
              <a:buFont typeface="Wingdings" charset="0"/>
              <a:buChar char="§"/>
              <a:defRPr sz="14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2795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F777D"/>
              </a:buClr>
              <a:buFont typeface="Wingdings" charset="0"/>
              <a:buChar char="§"/>
              <a:defRPr sz="1300" kern="1200" spc="1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b="1" dirty="0" smtClean="0"/>
              <a:t>4-Be-9 + 2-He-4 →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 </a:t>
            </a:r>
            <a:r>
              <a:rPr lang="en-US" b="1" dirty="0" smtClean="0"/>
              <a:t>→</a:t>
            </a:r>
            <a:r>
              <a:rPr lang="cs-CZ" b="1" dirty="0" smtClean="0"/>
              <a:t> </a:t>
            </a:r>
            <a:r>
              <a:rPr lang="en-US" b="1" dirty="0" smtClean="0"/>
              <a:t>6-C-12 + 0-n-1</a:t>
            </a:r>
            <a:endParaRPr lang="cs-CZ" b="1" dirty="0" smtClean="0"/>
          </a:p>
          <a:p>
            <a:pPr>
              <a:lnSpc>
                <a:spcPct val="90000"/>
              </a:lnSpc>
              <a:buFontTx/>
              <a:buNone/>
            </a:pPr>
            <a:endParaRPr lang="cs-CZ" b="1" u="sng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b="1" u="sng" dirty="0" smtClean="0"/>
              <a:t>Reakce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b="1" dirty="0" smtClean="0"/>
              <a:t>(</a:t>
            </a:r>
            <a:r>
              <a:rPr lang="cs-CZ" b="1" dirty="0" err="1" smtClean="0"/>
              <a:t>alfa,n</a:t>
            </a:r>
            <a:r>
              <a:rPr lang="cs-CZ" b="1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b="1" dirty="0" smtClean="0"/>
              <a:t>(</a:t>
            </a:r>
            <a:r>
              <a:rPr lang="cs-CZ" b="1" dirty="0" err="1" smtClean="0"/>
              <a:t>gama,n</a:t>
            </a:r>
            <a:r>
              <a:rPr lang="cs-CZ" b="1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b="1" dirty="0" smtClean="0"/>
              <a:t>(</a:t>
            </a:r>
            <a:r>
              <a:rPr lang="cs-CZ" b="1" dirty="0" err="1" smtClean="0"/>
              <a:t>p,n</a:t>
            </a:r>
            <a:r>
              <a:rPr lang="cs-CZ" b="1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b="1" dirty="0" smtClean="0"/>
              <a:t>(</a:t>
            </a:r>
            <a:r>
              <a:rPr lang="cs-CZ" b="1" dirty="0" err="1" smtClean="0"/>
              <a:t>n,štěpení</a:t>
            </a:r>
            <a:r>
              <a:rPr lang="cs-CZ" b="1" dirty="0" smtClean="0"/>
              <a:t>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b="1" dirty="0" err="1" smtClean="0"/>
              <a:t>d+t</a:t>
            </a:r>
            <a:r>
              <a:rPr lang="cs-CZ" b="1" dirty="0" smtClean="0"/>
              <a:t> – fúze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083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Atomový obal, atomové jádro (100 000 : 1 = Brno : puk)</a:t>
            </a:r>
          </a:p>
          <a:p>
            <a:endParaRPr lang="cs-CZ" dirty="0"/>
          </a:p>
          <a:p>
            <a:r>
              <a:rPr lang="cs-CZ" dirty="0" smtClean="0"/>
              <a:t>Prvky, izotopické složení prvků</a:t>
            </a:r>
          </a:p>
          <a:p>
            <a:pPr marL="44450" indent="0">
              <a:buNone/>
            </a:pPr>
            <a:r>
              <a:rPr lang="cs-CZ" dirty="0" smtClean="0"/>
              <a:t>(periodická tabulka je 3D! – Table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nuclides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/>
              <a:t>Stabilní vs. nestabilní </a:t>
            </a:r>
            <a:r>
              <a:rPr lang="cs-CZ" dirty="0" smtClean="0"/>
              <a:t>izotopy (uhlík, draslík: </a:t>
            </a:r>
            <a:r>
              <a:rPr lang="cs-CZ" baseline="50000" dirty="0"/>
              <a:t>12</a:t>
            </a:r>
            <a:r>
              <a:rPr lang="cs-CZ" dirty="0" smtClean="0"/>
              <a:t>C/</a:t>
            </a:r>
            <a:r>
              <a:rPr lang="cs-CZ" baseline="50000" dirty="0"/>
              <a:t>14</a:t>
            </a:r>
            <a:r>
              <a:rPr lang="cs-CZ" dirty="0" smtClean="0"/>
              <a:t>C, </a:t>
            </a:r>
            <a:r>
              <a:rPr lang="cs-CZ" baseline="50000" dirty="0" smtClean="0"/>
              <a:t>39</a:t>
            </a:r>
            <a:r>
              <a:rPr lang="cs-CZ" dirty="0" smtClean="0"/>
              <a:t>K/</a:t>
            </a:r>
            <a:r>
              <a:rPr lang="cs-CZ" baseline="50000" dirty="0" smtClean="0"/>
              <a:t>40</a:t>
            </a:r>
            <a:r>
              <a:rPr lang="cs-CZ" dirty="0" smtClean="0"/>
              <a:t>K)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Fyzikální vs. chemické vlastnosti (uran – </a:t>
            </a:r>
            <a:r>
              <a:rPr lang="cs-CZ" baseline="50000" dirty="0"/>
              <a:t>235</a:t>
            </a:r>
            <a:r>
              <a:rPr lang="cs-CZ" dirty="0" smtClean="0"/>
              <a:t>U/</a:t>
            </a:r>
            <a:r>
              <a:rPr lang="cs-CZ" baseline="50000" dirty="0"/>
              <a:t>238</a:t>
            </a:r>
            <a:r>
              <a:rPr lang="cs-CZ" dirty="0" smtClean="0"/>
              <a:t>U)</a:t>
            </a:r>
          </a:p>
          <a:p>
            <a:endParaRPr lang="cs-CZ" dirty="0"/>
          </a:p>
          <a:p>
            <a:r>
              <a:rPr lang="cs-CZ" dirty="0" smtClean="0"/>
              <a:t>Slupkový model jádra, energetické hladiny → gama</a:t>
            </a:r>
          </a:p>
          <a:p>
            <a:endParaRPr lang="cs-CZ" dirty="0"/>
          </a:p>
          <a:p>
            <a:r>
              <a:rPr lang="cs-CZ" dirty="0" smtClean="0"/>
              <a:t>Elektronový obal, </a:t>
            </a:r>
            <a:r>
              <a:rPr lang="cs-CZ" dirty="0"/>
              <a:t>energetické hladiny → </a:t>
            </a:r>
            <a:r>
              <a:rPr lang="cs-CZ" dirty="0" smtClean="0"/>
              <a:t>RTG záření X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Fyzika atomového jádra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0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neutrony nemají elektrický náboj (hmotnost </a:t>
            </a:r>
            <a:r>
              <a:rPr lang="cs-CZ" dirty="0" smtClean="0"/>
              <a:t>~1u jako proton)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nepřímo </a:t>
            </a:r>
            <a:r>
              <a:rPr lang="cs-CZ" dirty="0"/>
              <a:t>ionizující záření – ionizuje až produkt reakce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s </a:t>
            </a:r>
            <a:r>
              <a:rPr lang="cs-CZ" dirty="0"/>
              <a:t>neutronem, ne sám neutron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reaguje </a:t>
            </a:r>
            <a:r>
              <a:rPr lang="cs-CZ" dirty="0"/>
              <a:t>rozptylem nebo absorpcí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ve </a:t>
            </a:r>
            <a:r>
              <a:rPr lang="cs-CZ" dirty="0"/>
              <a:t>vodě až desítky rozptylů před absorpcí – při každém rozptylu může předávat energii</a:t>
            </a:r>
          </a:p>
          <a:p>
            <a:pPr>
              <a:lnSpc>
                <a:spcPct val="90000"/>
              </a:lnSpc>
            </a:pPr>
            <a:endParaRPr lang="cs-CZ" dirty="0" smtClean="0"/>
          </a:p>
          <a:p>
            <a:pPr>
              <a:lnSpc>
                <a:spcPct val="90000"/>
              </a:lnSpc>
            </a:pPr>
            <a:r>
              <a:rPr lang="cs-CZ" dirty="0" smtClean="0"/>
              <a:t>pronikavost </a:t>
            </a:r>
            <a:r>
              <a:rPr lang="cs-CZ" dirty="0"/>
              <a:t>závisí na energii, materiálu a hustotě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složitá závislost, liší se materiál od materiálu – většinou desítky </a:t>
            </a:r>
            <a:r>
              <a:rPr lang="cs-CZ"/>
              <a:t>cm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(</a:t>
            </a:r>
            <a:r>
              <a:rPr lang="cs-CZ" dirty="0"/>
              <a:t>i metry a desítky m)</a:t>
            </a:r>
          </a:p>
          <a:p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vlastnosti neutronového záření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02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/>
              <a:t>Přirozené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kosmické záření (+indukované např. C-</a:t>
            </a:r>
            <a:r>
              <a:rPr lang="cs-CZ" dirty="0" smtClean="0"/>
              <a:t>14, H-3, tzv. kosmogenní)</a:t>
            </a:r>
            <a:endParaRPr lang="cs-CZ" dirty="0"/>
          </a:p>
          <a:p>
            <a:pPr lvl="1">
              <a:lnSpc>
                <a:spcPct val="90000"/>
              </a:lnSpc>
            </a:pPr>
            <a:r>
              <a:rPr lang="cs-CZ" dirty="0"/>
              <a:t>záření zemské kůry (rozpadové řady)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primordiální radionuklidy</a:t>
            </a:r>
          </a:p>
          <a:p>
            <a:pPr>
              <a:lnSpc>
                <a:spcPct val="90000"/>
              </a:lnSpc>
            </a:pPr>
            <a:endParaRPr lang="cs-CZ" b="1" dirty="0" smtClean="0"/>
          </a:p>
          <a:p>
            <a:pPr>
              <a:lnSpc>
                <a:spcPct val="90000"/>
              </a:lnSpc>
            </a:pPr>
            <a:endParaRPr lang="cs-CZ" b="1" dirty="0"/>
          </a:p>
          <a:p>
            <a:pPr>
              <a:lnSpc>
                <a:spcPct val="90000"/>
              </a:lnSpc>
            </a:pPr>
            <a:endParaRPr lang="cs-CZ" b="1" dirty="0" smtClean="0"/>
          </a:p>
          <a:p>
            <a:pPr>
              <a:lnSpc>
                <a:spcPct val="90000"/>
              </a:lnSpc>
            </a:pPr>
            <a:r>
              <a:rPr lang="cs-CZ" b="1" dirty="0" smtClean="0"/>
              <a:t>Umělé</a:t>
            </a:r>
            <a:endParaRPr lang="cs-CZ" b="1" dirty="0"/>
          </a:p>
          <a:p>
            <a:pPr lvl="1">
              <a:lnSpc>
                <a:spcPct val="90000"/>
              </a:lnSpc>
            </a:pPr>
            <a:r>
              <a:rPr lang="cs-CZ" dirty="0"/>
              <a:t>jaderné reaktory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urychlovače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radionuklidové zdroje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neptuniová rozpadová řada</a:t>
            </a:r>
          </a:p>
          <a:p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 ionizujícího záření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1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kosmické záření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4" descr="ob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7" y="1884387"/>
            <a:ext cx="5172075" cy="4352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obr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133475"/>
            <a:ext cx="2663825" cy="200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990" y="3213100"/>
            <a:ext cx="2711450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7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uran-radiová řada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pSp>
        <p:nvGrpSpPr>
          <p:cNvPr id="7" name="Group 217"/>
          <p:cNvGrpSpPr>
            <a:grpSpLocks/>
          </p:cNvGrpSpPr>
          <p:nvPr/>
        </p:nvGrpSpPr>
        <p:grpSpPr bwMode="auto">
          <a:xfrm>
            <a:off x="684213" y="1484313"/>
            <a:ext cx="7716837" cy="4692650"/>
            <a:chOff x="605" y="754"/>
            <a:chExt cx="4861" cy="2956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642" y="757"/>
              <a:ext cx="45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642" y="757"/>
              <a:ext cx="453" cy="427"/>
            </a:xfrm>
            <a:custGeom>
              <a:avLst/>
              <a:gdLst>
                <a:gd name="T0" fmla="*/ 0 w 453"/>
                <a:gd name="T1" fmla="*/ 0 h 427"/>
                <a:gd name="T2" fmla="*/ 452 w 453"/>
                <a:gd name="T3" fmla="*/ 0 h 427"/>
                <a:gd name="T4" fmla="*/ 452 w 453"/>
                <a:gd name="T5" fmla="*/ 426 h 427"/>
                <a:gd name="T6" fmla="*/ 0 w 453"/>
                <a:gd name="T7" fmla="*/ 426 h 427"/>
                <a:gd name="T8" fmla="*/ 0 w 45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27">
                  <a:moveTo>
                    <a:pt x="0" y="0"/>
                  </a:moveTo>
                  <a:lnTo>
                    <a:pt x="452" y="0"/>
                  </a:lnTo>
                  <a:lnTo>
                    <a:pt x="45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081" y="757"/>
              <a:ext cx="454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081" y="757"/>
              <a:ext cx="454" cy="427"/>
            </a:xfrm>
            <a:custGeom>
              <a:avLst/>
              <a:gdLst>
                <a:gd name="T0" fmla="*/ 0 w 454"/>
                <a:gd name="T1" fmla="*/ 0 h 427"/>
                <a:gd name="T2" fmla="*/ 453 w 454"/>
                <a:gd name="T3" fmla="*/ 0 h 427"/>
                <a:gd name="T4" fmla="*/ 453 w 454"/>
                <a:gd name="T5" fmla="*/ 426 h 427"/>
                <a:gd name="T6" fmla="*/ 0 w 454"/>
                <a:gd name="T7" fmla="*/ 426 h 427"/>
                <a:gd name="T8" fmla="*/ 0 w 45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427">
                  <a:moveTo>
                    <a:pt x="0" y="0"/>
                  </a:moveTo>
                  <a:lnTo>
                    <a:pt x="453" y="0"/>
                  </a:lnTo>
                  <a:lnTo>
                    <a:pt x="45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355" y="757"/>
              <a:ext cx="464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355" y="757"/>
              <a:ext cx="464" cy="427"/>
            </a:xfrm>
            <a:custGeom>
              <a:avLst/>
              <a:gdLst>
                <a:gd name="T0" fmla="*/ 0 w 464"/>
                <a:gd name="T1" fmla="*/ 0 h 427"/>
                <a:gd name="T2" fmla="*/ 463 w 464"/>
                <a:gd name="T3" fmla="*/ 0 h 427"/>
                <a:gd name="T4" fmla="*/ 463 w 464"/>
                <a:gd name="T5" fmla="*/ 426 h 427"/>
                <a:gd name="T6" fmla="*/ 0 w 464"/>
                <a:gd name="T7" fmla="*/ 426 h 427"/>
                <a:gd name="T8" fmla="*/ 0 w 46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7">
                  <a:moveTo>
                    <a:pt x="0" y="0"/>
                  </a:moveTo>
                  <a:lnTo>
                    <a:pt x="463" y="0"/>
                  </a:lnTo>
                  <a:lnTo>
                    <a:pt x="46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510" y="757"/>
              <a:ext cx="45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1510" y="757"/>
              <a:ext cx="453" cy="427"/>
            </a:xfrm>
            <a:custGeom>
              <a:avLst/>
              <a:gdLst>
                <a:gd name="T0" fmla="*/ 0 w 453"/>
                <a:gd name="T1" fmla="*/ 0 h 427"/>
                <a:gd name="T2" fmla="*/ 452 w 453"/>
                <a:gd name="T3" fmla="*/ 0 h 427"/>
                <a:gd name="T4" fmla="*/ 452 w 453"/>
                <a:gd name="T5" fmla="*/ 426 h 427"/>
                <a:gd name="T6" fmla="*/ 0 w 453"/>
                <a:gd name="T7" fmla="*/ 426 h 427"/>
                <a:gd name="T8" fmla="*/ 0 w 45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27">
                  <a:moveTo>
                    <a:pt x="0" y="0"/>
                  </a:moveTo>
                  <a:lnTo>
                    <a:pt x="452" y="0"/>
                  </a:lnTo>
                  <a:lnTo>
                    <a:pt x="45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1943" y="757"/>
              <a:ext cx="427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943" y="757"/>
              <a:ext cx="428" cy="427"/>
            </a:xfrm>
            <a:custGeom>
              <a:avLst/>
              <a:gdLst>
                <a:gd name="T0" fmla="*/ 0 w 428"/>
                <a:gd name="T1" fmla="*/ 0 h 427"/>
                <a:gd name="T2" fmla="*/ 427 w 428"/>
                <a:gd name="T3" fmla="*/ 0 h 427"/>
                <a:gd name="T4" fmla="*/ 427 w 428"/>
                <a:gd name="T5" fmla="*/ 426 h 427"/>
                <a:gd name="T6" fmla="*/ 0 w 428"/>
                <a:gd name="T7" fmla="*/ 426 h 427"/>
                <a:gd name="T8" fmla="*/ 0 w 428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27">
                  <a:moveTo>
                    <a:pt x="0" y="0"/>
                  </a:moveTo>
                  <a:lnTo>
                    <a:pt x="427" y="0"/>
                  </a:lnTo>
                  <a:lnTo>
                    <a:pt x="427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41" y="1169"/>
              <a:ext cx="44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641" y="1169"/>
              <a:ext cx="444" cy="428"/>
            </a:xfrm>
            <a:custGeom>
              <a:avLst/>
              <a:gdLst>
                <a:gd name="T0" fmla="*/ 0 w 444"/>
                <a:gd name="T1" fmla="*/ 0 h 428"/>
                <a:gd name="T2" fmla="*/ 443 w 444"/>
                <a:gd name="T3" fmla="*/ 0 h 428"/>
                <a:gd name="T4" fmla="*/ 443 w 444"/>
                <a:gd name="T5" fmla="*/ 427 h 428"/>
                <a:gd name="T6" fmla="*/ 0 w 444"/>
                <a:gd name="T7" fmla="*/ 427 h 428"/>
                <a:gd name="T8" fmla="*/ 0 w 44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428">
                  <a:moveTo>
                    <a:pt x="0" y="0"/>
                  </a:moveTo>
                  <a:lnTo>
                    <a:pt x="443" y="0"/>
                  </a:lnTo>
                  <a:lnTo>
                    <a:pt x="44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1081" y="1169"/>
              <a:ext cx="45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081" y="1169"/>
              <a:ext cx="454" cy="428"/>
            </a:xfrm>
            <a:custGeom>
              <a:avLst/>
              <a:gdLst>
                <a:gd name="T0" fmla="*/ 0 w 454"/>
                <a:gd name="T1" fmla="*/ 0 h 428"/>
                <a:gd name="T2" fmla="*/ 453 w 454"/>
                <a:gd name="T3" fmla="*/ 0 h 428"/>
                <a:gd name="T4" fmla="*/ 453 w 454"/>
                <a:gd name="T5" fmla="*/ 427 h 428"/>
                <a:gd name="T6" fmla="*/ 0 w 454"/>
                <a:gd name="T7" fmla="*/ 427 h 428"/>
                <a:gd name="T8" fmla="*/ 0 w 45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428">
                  <a:moveTo>
                    <a:pt x="0" y="0"/>
                  </a:moveTo>
                  <a:lnTo>
                    <a:pt x="453" y="0"/>
                  </a:lnTo>
                  <a:lnTo>
                    <a:pt x="45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2355" y="1169"/>
              <a:ext cx="46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355" y="1169"/>
              <a:ext cx="464" cy="428"/>
            </a:xfrm>
            <a:custGeom>
              <a:avLst/>
              <a:gdLst>
                <a:gd name="T0" fmla="*/ 0 w 464"/>
                <a:gd name="T1" fmla="*/ 0 h 428"/>
                <a:gd name="T2" fmla="*/ 463 w 464"/>
                <a:gd name="T3" fmla="*/ 0 h 428"/>
                <a:gd name="T4" fmla="*/ 463 w 464"/>
                <a:gd name="T5" fmla="*/ 427 h 428"/>
                <a:gd name="T6" fmla="*/ 0 w 464"/>
                <a:gd name="T7" fmla="*/ 427 h 428"/>
                <a:gd name="T8" fmla="*/ 0 w 46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8">
                  <a:moveTo>
                    <a:pt x="0" y="0"/>
                  </a:moveTo>
                  <a:lnTo>
                    <a:pt x="463" y="0"/>
                  </a:lnTo>
                  <a:lnTo>
                    <a:pt x="46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1514" y="1169"/>
              <a:ext cx="44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1514" y="1169"/>
              <a:ext cx="449" cy="428"/>
            </a:xfrm>
            <a:custGeom>
              <a:avLst/>
              <a:gdLst>
                <a:gd name="T0" fmla="*/ 0 w 449"/>
                <a:gd name="T1" fmla="*/ 0 h 428"/>
                <a:gd name="T2" fmla="*/ 448 w 449"/>
                <a:gd name="T3" fmla="*/ 0 h 428"/>
                <a:gd name="T4" fmla="*/ 448 w 449"/>
                <a:gd name="T5" fmla="*/ 427 h 428"/>
                <a:gd name="T6" fmla="*/ 0 w 449"/>
                <a:gd name="T7" fmla="*/ 427 h 428"/>
                <a:gd name="T8" fmla="*/ 0 w 44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8">
                  <a:moveTo>
                    <a:pt x="0" y="0"/>
                  </a:moveTo>
                  <a:lnTo>
                    <a:pt x="448" y="0"/>
                  </a:lnTo>
                  <a:lnTo>
                    <a:pt x="44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1942" y="1169"/>
              <a:ext cx="42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1942" y="1169"/>
              <a:ext cx="428" cy="428"/>
            </a:xfrm>
            <a:custGeom>
              <a:avLst/>
              <a:gdLst>
                <a:gd name="T0" fmla="*/ 0 w 428"/>
                <a:gd name="T1" fmla="*/ 0 h 428"/>
                <a:gd name="T2" fmla="*/ 427 w 428"/>
                <a:gd name="T3" fmla="*/ 0 h 428"/>
                <a:gd name="T4" fmla="*/ 427 w 428"/>
                <a:gd name="T5" fmla="*/ 427 h 428"/>
                <a:gd name="T6" fmla="*/ 0 w 428"/>
                <a:gd name="T7" fmla="*/ 427 h 428"/>
                <a:gd name="T8" fmla="*/ 0 w 428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28">
                  <a:moveTo>
                    <a:pt x="0" y="0"/>
                  </a:moveTo>
                  <a:lnTo>
                    <a:pt x="427" y="0"/>
                  </a:lnTo>
                  <a:lnTo>
                    <a:pt x="427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647" y="1587"/>
              <a:ext cx="43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647" y="1587"/>
              <a:ext cx="439" cy="428"/>
            </a:xfrm>
            <a:custGeom>
              <a:avLst/>
              <a:gdLst>
                <a:gd name="T0" fmla="*/ 0 w 439"/>
                <a:gd name="T1" fmla="*/ 0 h 428"/>
                <a:gd name="T2" fmla="*/ 438 w 439"/>
                <a:gd name="T3" fmla="*/ 0 h 428"/>
                <a:gd name="T4" fmla="*/ 438 w 439"/>
                <a:gd name="T5" fmla="*/ 427 h 428"/>
                <a:gd name="T6" fmla="*/ 0 w 439"/>
                <a:gd name="T7" fmla="*/ 427 h 428"/>
                <a:gd name="T8" fmla="*/ 0 w 43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428">
                  <a:moveTo>
                    <a:pt x="0" y="0"/>
                  </a:moveTo>
                  <a:lnTo>
                    <a:pt x="438" y="0"/>
                  </a:lnTo>
                  <a:lnTo>
                    <a:pt x="43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1087" y="1587"/>
              <a:ext cx="44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1087" y="1587"/>
              <a:ext cx="449" cy="428"/>
            </a:xfrm>
            <a:custGeom>
              <a:avLst/>
              <a:gdLst>
                <a:gd name="T0" fmla="*/ 0 w 449"/>
                <a:gd name="T1" fmla="*/ 0 h 428"/>
                <a:gd name="T2" fmla="*/ 448 w 449"/>
                <a:gd name="T3" fmla="*/ 0 h 428"/>
                <a:gd name="T4" fmla="*/ 448 w 449"/>
                <a:gd name="T5" fmla="*/ 427 h 428"/>
                <a:gd name="T6" fmla="*/ 0 w 449"/>
                <a:gd name="T7" fmla="*/ 427 h 428"/>
                <a:gd name="T8" fmla="*/ 0 w 44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8">
                  <a:moveTo>
                    <a:pt x="0" y="0"/>
                  </a:moveTo>
                  <a:lnTo>
                    <a:pt x="448" y="0"/>
                  </a:lnTo>
                  <a:lnTo>
                    <a:pt x="44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2366" y="1587"/>
              <a:ext cx="45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2366" y="1587"/>
              <a:ext cx="454" cy="428"/>
            </a:xfrm>
            <a:custGeom>
              <a:avLst/>
              <a:gdLst>
                <a:gd name="T0" fmla="*/ 0 w 454"/>
                <a:gd name="T1" fmla="*/ 0 h 428"/>
                <a:gd name="T2" fmla="*/ 453 w 454"/>
                <a:gd name="T3" fmla="*/ 0 h 428"/>
                <a:gd name="T4" fmla="*/ 453 w 454"/>
                <a:gd name="T5" fmla="*/ 427 h 428"/>
                <a:gd name="T6" fmla="*/ 0 w 454"/>
                <a:gd name="T7" fmla="*/ 427 h 428"/>
                <a:gd name="T8" fmla="*/ 0 w 45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428">
                  <a:moveTo>
                    <a:pt x="0" y="0"/>
                  </a:moveTo>
                  <a:lnTo>
                    <a:pt x="453" y="0"/>
                  </a:lnTo>
                  <a:lnTo>
                    <a:pt x="45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1515" y="1587"/>
              <a:ext cx="449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1515" y="1587"/>
              <a:ext cx="449" cy="428"/>
            </a:xfrm>
            <a:custGeom>
              <a:avLst/>
              <a:gdLst>
                <a:gd name="T0" fmla="*/ 0 w 449"/>
                <a:gd name="T1" fmla="*/ 0 h 428"/>
                <a:gd name="T2" fmla="*/ 448 w 449"/>
                <a:gd name="T3" fmla="*/ 0 h 428"/>
                <a:gd name="T4" fmla="*/ 448 w 449"/>
                <a:gd name="T5" fmla="*/ 427 h 428"/>
                <a:gd name="T6" fmla="*/ 0 w 449"/>
                <a:gd name="T7" fmla="*/ 427 h 428"/>
                <a:gd name="T8" fmla="*/ 0 w 44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8">
                  <a:moveTo>
                    <a:pt x="0" y="0"/>
                  </a:moveTo>
                  <a:lnTo>
                    <a:pt x="448" y="0"/>
                  </a:lnTo>
                  <a:lnTo>
                    <a:pt x="44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1943" y="1587"/>
              <a:ext cx="417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1943" y="1587"/>
              <a:ext cx="417" cy="428"/>
            </a:xfrm>
            <a:custGeom>
              <a:avLst/>
              <a:gdLst>
                <a:gd name="T0" fmla="*/ 0 w 417"/>
                <a:gd name="T1" fmla="*/ 0 h 428"/>
                <a:gd name="T2" fmla="*/ 416 w 417"/>
                <a:gd name="T3" fmla="*/ 0 h 428"/>
                <a:gd name="T4" fmla="*/ 416 w 417"/>
                <a:gd name="T5" fmla="*/ 427 h 428"/>
                <a:gd name="T6" fmla="*/ 0 w 417"/>
                <a:gd name="T7" fmla="*/ 427 h 428"/>
                <a:gd name="T8" fmla="*/ 0 w 417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7" h="428">
                  <a:moveTo>
                    <a:pt x="0" y="0"/>
                  </a:moveTo>
                  <a:lnTo>
                    <a:pt x="416" y="0"/>
                  </a:lnTo>
                  <a:lnTo>
                    <a:pt x="416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641" y="2017"/>
              <a:ext cx="428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641" y="2017"/>
              <a:ext cx="428" cy="427"/>
            </a:xfrm>
            <a:custGeom>
              <a:avLst/>
              <a:gdLst>
                <a:gd name="T0" fmla="*/ 0 w 428"/>
                <a:gd name="T1" fmla="*/ 0 h 427"/>
                <a:gd name="T2" fmla="*/ 427 w 428"/>
                <a:gd name="T3" fmla="*/ 0 h 427"/>
                <a:gd name="T4" fmla="*/ 427 w 428"/>
                <a:gd name="T5" fmla="*/ 426 h 427"/>
                <a:gd name="T6" fmla="*/ 0 w 428"/>
                <a:gd name="T7" fmla="*/ 426 h 427"/>
                <a:gd name="T8" fmla="*/ 0 w 428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27">
                  <a:moveTo>
                    <a:pt x="0" y="0"/>
                  </a:moveTo>
                  <a:lnTo>
                    <a:pt x="427" y="0"/>
                  </a:lnTo>
                  <a:lnTo>
                    <a:pt x="427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1070" y="2017"/>
              <a:ext cx="464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1070" y="2017"/>
              <a:ext cx="465" cy="427"/>
            </a:xfrm>
            <a:custGeom>
              <a:avLst/>
              <a:gdLst>
                <a:gd name="T0" fmla="*/ 0 w 465"/>
                <a:gd name="T1" fmla="*/ 0 h 427"/>
                <a:gd name="T2" fmla="*/ 464 w 465"/>
                <a:gd name="T3" fmla="*/ 0 h 427"/>
                <a:gd name="T4" fmla="*/ 464 w 465"/>
                <a:gd name="T5" fmla="*/ 426 h 427"/>
                <a:gd name="T6" fmla="*/ 0 w 465"/>
                <a:gd name="T7" fmla="*/ 426 h 427"/>
                <a:gd name="T8" fmla="*/ 0 w 465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427">
                  <a:moveTo>
                    <a:pt x="0" y="0"/>
                  </a:moveTo>
                  <a:lnTo>
                    <a:pt x="464" y="0"/>
                  </a:lnTo>
                  <a:lnTo>
                    <a:pt x="464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2" name="Rectangle 38"/>
            <p:cNvSpPr>
              <a:spLocks noChangeArrowheads="1"/>
            </p:cNvSpPr>
            <p:nvPr/>
          </p:nvSpPr>
          <p:spPr bwMode="auto">
            <a:xfrm>
              <a:off x="2355" y="2017"/>
              <a:ext cx="464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2355" y="2017"/>
              <a:ext cx="464" cy="427"/>
            </a:xfrm>
            <a:custGeom>
              <a:avLst/>
              <a:gdLst>
                <a:gd name="T0" fmla="*/ 0 w 464"/>
                <a:gd name="T1" fmla="*/ 0 h 427"/>
                <a:gd name="T2" fmla="*/ 463 w 464"/>
                <a:gd name="T3" fmla="*/ 0 h 427"/>
                <a:gd name="T4" fmla="*/ 463 w 464"/>
                <a:gd name="T5" fmla="*/ 426 h 427"/>
                <a:gd name="T6" fmla="*/ 0 w 464"/>
                <a:gd name="T7" fmla="*/ 426 h 427"/>
                <a:gd name="T8" fmla="*/ 0 w 46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7">
                  <a:moveTo>
                    <a:pt x="0" y="0"/>
                  </a:moveTo>
                  <a:lnTo>
                    <a:pt x="463" y="0"/>
                  </a:lnTo>
                  <a:lnTo>
                    <a:pt x="46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1521" y="2017"/>
              <a:ext cx="44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1521" y="2017"/>
              <a:ext cx="443" cy="427"/>
            </a:xfrm>
            <a:custGeom>
              <a:avLst/>
              <a:gdLst>
                <a:gd name="T0" fmla="*/ 0 w 443"/>
                <a:gd name="T1" fmla="*/ 0 h 427"/>
                <a:gd name="T2" fmla="*/ 442 w 443"/>
                <a:gd name="T3" fmla="*/ 0 h 427"/>
                <a:gd name="T4" fmla="*/ 442 w 443"/>
                <a:gd name="T5" fmla="*/ 426 h 427"/>
                <a:gd name="T6" fmla="*/ 0 w 443"/>
                <a:gd name="T7" fmla="*/ 426 h 427"/>
                <a:gd name="T8" fmla="*/ 0 w 44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27">
                  <a:moveTo>
                    <a:pt x="0" y="0"/>
                  </a:moveTo>
                  <a:lnTo>
                    <a:pt x="442" y="0"/>
                  </a:lnTo>
                  <a:lnTo>
                    <a:pt x="44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1949" y="2017"/>
              <a:ext cx="422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1949" y="2017"/>
              <a:ext cx="423" cy="427"/>
            </a:xfrm>
            <a:custGeom>
              <a:avLst/>
              <a:gdLst>
                <a:gd name="T0" fmla="*/ 0 w 423"/>
                <a:gd name="T1" fmla="*/ 0 h 427"/>
                <a:gd name="T2" fmla="*/ 422 w 423"/>
                <a:gd name="T3" fmla="*/ 0 h 427"/>
                <a:gd name="T4" fmla="*/ 422 w 423"/>
                <a:gd name="T5" fmla="*/ 426 h 427"/>
                <a:gd name="T6" fmla="*/ 0 w 423"/>
                <a:gd name="T7" fmla="*/ 426 h 427"/>
                <a:gd name="T8" fmla="*/ 0 w 42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427">
                  <a:moveTo>
                    <a:pt x="0" y="0"/>
                  </a:moveTo>
                  <a:lnTo>
                    <a:pt x="422" y="0"/>
                  </a:lnTo>
                  <a:lnTo>
                    <a:pt x="42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>
              <a:off x="640" y="2424"/>
              <a:ext cx="43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640" y="2424"/>
              <a:ext cx="439" cy="428"/>
            </a:xfrm>
            <a:custGeom>
              <a:avLst/>
              <a:gdLst>
                <a:gd name="T0" fmla="*/ 0 w 439"/>
                <a:gd name="T1" fmla="*/ 0 h 428"/>
                <a:gd name="T2" fmla="*/ 438 w 439"/>
                <a:gd name="T3" fmla="*/ 0 h 428"/>
                <a:gd name="T4" fmla="*/ 438 w 439"/>
                <a:gd name="T5" fmla="*/ 427 h 428"/>
                <a:gd name="T6" fmla="*/ 0 w 439"/>
                <a:gd name="T7" fmla="*/ 427 h 428"/>
                <a:gd name="T8" fmla="*/ 0 w 43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428">
                  <a:moveTo>
                    <a:pt x="0" y="0"/>
                  </a:moveTo>
                  <a:lnTo>
                    <a:pt x="438" y="0"/>
                  </a:lnTo>
                  <a:lnTo>
                    <a:pt x="43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0" name="Rectangle 46"/>
            <p:cNvSpPr>
              <a:spLocks noChangeArrowheads="1"/>
            </p:cNvSpPr>
            <p:nvPr/>
          </p:nvSpPr>
          <p:spPr bwMode="auto">
            <a:xfrm>
              <a:off x="1064" y="2424"/>
              <a:ext cx="464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1064" y="2424"/>
              <a:ext cx="465" cy="428"/>
            </a:xfrm>
            <a:custGeom>
              <a:avLst/>
              <a:gdLst>
                <a:gd name="T0" fmla="*/ 0 w 465"/>
                <a:gd name="T1" fmla="*/ 0 h 428"/>
                <a:gd name="T2" fmla="*/ 464 w 465"/>
                <a:gd name="T3" fmla="*/ 0 h 428"/>
                <a:gd name="T4" fmla="*/ 464 w 465"/>
                <a:gd name="T5" fmla="*/ 427 h 428"/>
                <a:gd name="T6" fmla="*/ 0 w 465"/>
                <a:gd name="T7" fmla="*/ 427 h 428"/>
                <a:gd name="T8" fmla="*/ 0 w 465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428">
                  <a:moveTo>
                    <a:pt x="0" y="0"/>
                  </a:moveTo>
                  <a:lnTo>
                    <a:pt x="464" y="0"/>
                  </a:lnTo>
                  <a:lnTo>
                    <a:pt x="464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2" name="Rectangle 48"/>
            <p:cNvSpPr>
              <a:spLocks noChangeArrowheads="1"/>
            </p:cNvSpPr>
            <p:nvPr/>
          </p:nvSpPr>
          <p:spPr bwMode="auto">
            <a:xfrm>
              <a:off x="2356" y="2424"/>
              <a:ext cx="46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2356" y="2424"/>
              <a:ext cx="464" cy="428"/>
            </a:xfrm>
            <a:custGeom>
              <a:avLst/>
              <a:gdLst>
                <a:gd name="T0" fmla="*/ 0 w 464"/>
                <a:gd name="T1" fmla="*/ 0 h 428"/>
                <a:gd name="T2" fmla="*/ 463 w 464"/>
                <a:gd name="T3" fmla="*/ 0 h 428"/>
                <a:gd name="T4" fmla="*/ 463 w 464"/>
                <a:gd name="T5" fmla="*/ 427 h 428"/>
                <a:gd name="T6" fmla="*/ 0 w 464"/>
                <a:gd name="T7" fmla="*/ 427 h 428"/>
                <a:gd name="T8" fmla="*/ 0 w 46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8">
                  <a:moveTo>
                    <a:pt x="0" y="0"/>
                  </a:moveTo>
                  <a:lnTo>
                    <a:pt x="463" y="0"/>
                  </a:lnTo>
                  <a:lnTo>
                    <a:pt x="46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" name="Rectangle 50"/>
            <p:cNvSpPr>
              <a:spLocks noChangeArrowheads="1"/>
            </p:cNvSpPr>
            <p:nvPr/>
          </p:nvSpPr>
          <p:spPr bwMode="auto">
            <a:xfrm>
              <a:off x="1509" y="2424"/>
              <a:ext cx="453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1509" y="2424"/>
              <a:ext cx="454" cy="428"/>
            </a:xfrm>
            <a:custGeom>
              <a:avLst/>
              <a:gdLst>
                <a:gd name="T0" fmla="*/ 0 w 454"/>
                <a:gd name="T1" fmla="*/ 0 h 428"/>
                <a:gd name="T2" fmla="*/ 453 w 454"/>
                <a:gd name="T3" fmla="*/ 0 h 428"/>
                <a:gd name="T4" fmla="*/ 453 w 454"/>
                <a:gd name="T5" fmla="*/ 427 h 428"/>
                <a:gd name="T6" fmla="*/ 0 w 454"/>
                <a:gd name="T7" fmla="*/ 427 h 428"/>
                <a:gd name="T8" fmla="*/ 0 w 45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4" h="428">
                  <a:moveTo>
                    <a:pt x="0" y="0"/>
                  </a:moveTo>
                  <a:lnTo>
                    <a:pt x="453" y="0"/>
                  </a:lnTo>
                  <a:lnTo>
                    <a:pt x="45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6" name="Rectangle 52"/>
            <p:cNvSpPr>
              <a:spLocks noChangeArrowheads="1"/>
            </p:cNvSpPr>
            <p:nvPr/>
          </p:nvSpPr>
          <p:spPr bwMode="auto">
            <a:xfrm>
              <a:off x="1954" y="2425"/>
              <a:ext cx="402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1954" y="2425"/>
              <a:ext cx="403" cy="428"/>
            </a:xfrm>
            <a:custGeom>
              <a:avLst/>
              <a:gdLst>
                <a:gd name="T0" fmla="*/ 0 w 403"/>
                <a:gd name="T1" fmla="*/ 0 h 428"/>
                <a:gd name="T2" fmla="*/ 402 w 403"/>
                <a:gd name="T3" fmla="*/ 0 h 428"/>
                <a:gd name="T4" fmla="*/ 402 w 403"/>
                <a:gd name="T5" fmla="*/ 427 h 428"/>
                <a:gd name="T6" fmla="*/ 0 w 403"/>
                <a:gd name="T7" fmla="*/ 427 h 428"/>
                <a:gd name="T8" fmla="*/ 0 w 403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428">
                  <a:moveTo>
                    <a:pt x="0" y="0"/>
                  </a:moveTo>
                  <a:lnTo>
                    <a:pt x="402" y="0"/>
                  </a:lnTo>
                  <a:lnTo>
                    <a:pt x="402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8" name="Rectangle 54"/>
            <p:cNvSpPr>
              <a:spLocks noChangeArrowheads="1"/>
            </p:cNvSpPr>
            <p:nvPr/>
          </p:nvSpPr>
          <p:spPr bwMode="auto">
            <a:xfrm>
              <a:off x="641" y="2848"/>
              <a:ext cx="43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641" y="2848"/>
              <a:ext cx="433" cy="427"/>
            </a:xfrm>
            <a:custGeom>
              <a:avLst/>
              <a:gdLst>
                <a:gd name="T0" fmla="*/ 0 w 433"/>
                <a:gd name="T1" fmla="*/ 0 h 427"/>
                <a:gd name="T2" fmla="*/ 432 w 433"/>
                <a:gd name="T3" fmla="*/ 0 h 427"/>
                <a:gd name="T4" fmla="*/ 432 w 433"/>
                <a:gd name="T5" fmla="*/ 426 h 427"/>
                <a:gd name="T6" fmla="*/ 0 w 433"/>
                <a:gd name="T7" fmla="*/ 426 h 427"/>
                <a:gd name="T8" fmla="*/ 0 w 43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27">
                  <a:moveTo>
                    <a:pt x="0" y="0"/>
                  </a:moveTo>
                  <a:lnTo>
                    <a:pt x="432" y="0"/>
                  </a:lnTo>
                  <a:lnTo>
                    <a:pt x="43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0" name="Rectangle 56"/>
            <p:cNvSpPr>
              <a:spLocks noChangeArrowheads="1"/>
            </p:cNvSpPr>
            <p:nvPr/>
          </p:nvSpPr>
          <p:spPr bwMode="auto">
            <a:xfrm>
              <a:off x="1071" y="2848"/>
              <a:ext cx="448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1071" y="2848"/>
              <a:ext cx="448" cy="427"/>
            </a:xfrm>
            <a:custGeom>
              <a:avLst/>
              <a:gdLst>
                <a:gd name="T0" fmla="*/ 0 w 448"/>
                <a:gd name="T1" fmla="*/ 0 h 427"/>
                <a:gd name="T2" fmla="*/ 447 w 448"/>
                <a:gd name="T3" fmla="*/ 0 h 427"/>
                <a:gd name="T4" fmla="*/ 447 w 448"/>
                <a:gd name="T5" fmla="*/ 426 h 427"/>
                <a:gd name="T6" fmla="*/ 0 w 448"/>
                <a:gd name="T7" fmla="*/ 426 h 427"/>
                <a:gd name="T8" fmla="*/ 0 w 448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8" h="427">
                  <a:moveTo>
                    <a:pt x="0" y="0"/>
                  </a:moveTo>
                  <a:lnTo>
                    <a:pt x="447" y="0"/>
                  </a:lnTo>
                  <a:lnTo>
                    <a:pt x="447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2" name="Rectangle 58"/>
            <p:cNvSpPr>
              <a:spLocks noChangeArrowheads="1"/>
            </p:cNvSpPr>
            <p:nvPr/>
          </p:nvSpPr>
          <p:spPr bwMode="auto">
            <a:xfrm>
              <a:off x="2355" y="2848"/>
              <a:ext cx="455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2355" y="2848"/>
              <a:ext cx="456" cy="427"/>
            </a:xfrm>
            <a:custGeom>
              <a:avLst/>
              <a:gdLst>
                <a:gd name="T0" fmla="*/ 0 w 456"/>
                <a:gd name="T1" fmla="*/ 0 h 427"/>
                <a:gd name="T2" fmla="*/ 455 w 456"/>
                <a:gd name="T3" fmla="*/ 0 h 427"/>
                <a:gd name="T4" fmla="*/ 455 w 456"/>
                <a:gd name="T5" fmla="*/ 426 h 427"/>
                <a:gd name="T6" fmla="*/ 0 w 456"/>
                <a:gd name="T7" fmla="*/ 426 h 427"/>
                <a:gd name="T8" fmla="*/ 0 w 456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6" h="427">
                  <a:moveTo>
                    <a:pt x="0" y="0"/>
                  </a:moveTo>
                  <a:lnTo>
                    <a:pt x="455" y="0"/>
                  </a:lnTo>
                  <a:lnTo>
                    <a:pt x="455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Rectangle 60"/>
            <p:cNvSpPr>
              <a:spLocks noChangeArrowheads="1"/>
            </p:cNvSpPr>
            <p:nvPr/>
          </p:nvSpPr>
          <p:spPr bwMode="auto">
            <a:xfrm>
              <a:off x="1499" y="2848"/>
              <a:ext cx="464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1499" y="2848"/>
              <a:ext cx="464" cy="427"/>
            </a:xfrm>
            <a:custGeom>
              <a:avLst/>
              <a:gdLst>
                <a:gd name="T0" fmla="*/ 0 w 464"/>
                <a:gd name="T1" fmla="*/ 0 h 427"/>
                <a:gd name="T2" fmla="*/ 463 w 464"/>
                <a:gd name="T3" fmla="*/ 0 h 427"/>
                <a:gd name="T4" fmla="*/ 463 w 464"/>
                <a:gd name="T5" fmla="*/ 426 h 427"/>
                <a:gd name="T6" fmla="*/ 0 w 464"/>
                <a:gd name="T7" fmla="*/ 426 h 427"/>
                <a:gd name="T8" fmla="*/ 0 w 46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7">
                  <a:moveTo>
                    <a:pt x="0" y="0"/>
                  </a:moveTo>
                  <a:lnTo>
                    <a:pt x="463" y="0"/>
                  </a:lnTo>
                  <a:lnTo>
                    <a:pt x="46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Rectangle 62"/>
            <p:cNvSpPr>
              <a:spLocks noChangeArrowheads="1"/>
            </p:cNvSpPr>
            <p:nvPr/>
          </p:nvSpPr>
          <p:spPr bwMode="auto">
            <a:xfrm>
              <a:off x="1944" y="2848"/>
              <a:ext cx="428" cy="427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1944" y="2848"/>
              <a:ext cx="428" cy="427"/>
            </a:xfrm>
            <a:custGeom>
              <a:avLst/>
              <a:gdLst>
                <a:gd name="T0" fmla="*/ 0 w 428"/>
                <a:gd name="T1" fmla="*/ 0 h 427"/>
                <a:gd name="T2" fmla="*/ 427 w 428"/>
                <a:gd name="T3" fmla="*/ 0 h 427"/>
                <a:gd name="T4" fmla="*/ 427 w 428"/>
                <a:gd name="T5" fmla="*/ 426 h 427"/>
                <a:gd name="T6" fmla="*/ 0 w 428"/>
                <a:gd name="T7" fmla="*/ 426 h 427"/>
                <a:gd name="T8" fmla="*/ 0 w 428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27">
                  <a:moveTo>
                    <a:pt x="0" y="0"/>
                  </a:moveTo>
                  <a:lnTo>
                    <a:pt x="427" y="0"/>
                  </a:lnTo>
                  <a:lnTo>
                    <a:pt x="427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Rectangle 64"/>
            <p:cNvSpPr>
              <a:spLocks noChangeArrowheads="1"/>
            </p:cNvSpPr>
            <p:nvPr/>
          </p:nvSpPr>
          <p:spPr bwMode="auto">
            <a:xfrm>
              <a:off x="640" y="3276"/>
              <a:ext cx="438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640" y="3276"/>
              <a:ext cx="439" cy="427"/>
            </a:xfrm>
            <a:custGeom>
              <a:avLst/>
              <a:gdLst>
                <a:gd name="T0" fmla="*/ 0 w 439"/>
                <a:gd name="T1" fmla="*/ 0 h 427"/>
                <a:gd name="T2" fmla="*/ 438 w 439"/>
                <a:gd name="T3" fmla="*/ 0 h 427"/>
                <a:gd name="T4" fmla="*/ 438 w 439"/>
                <a:gd name="T5" fmla="*/ 426 h 427"/>
                <a:gd name="T6" fmla="*/ 0 w 439"/>
                <a:gd name="T7" fmla="*/ 426 h 427"/>
                <a:gd name="T8" fmla="*/ 0 w 439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427">
                  <a:moveTo>
                    <a:pt x="0" y="0"/>
                  </a:moveTo>
                  <a:lnTo>
                    <a:pt x="438" y="0"/>
                  </a:lnTo>
                  <a:lnTo>
                    <a:pt x="438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Rectangle 66"/>
            <p:cNvSpPr>
              <a:spLocks noChangeArrowheads="1"/>
            </p:cNvSpPr>
            <p:nvPr/>
          </p:nvSpPr>
          <p:spPr bwMode="auto">
            <a:xfrm>
              <a:off x="1069" y="3276"/>
              <a:ext cx="44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069" y="3276"/>
              <a:ext cx="444" cy="427"/>
            </a:xfrm>
            <a:custGeom>
              <a:avLst/>
              <a:gdLst>
                <a:gd name="T0" fmla="*/ 0 w 444"/>
                <a:gd name="T1" fmla="*/ 0 h 427"/>
                <a:gd name="T2" fmla="*/ 443 w 444"/>
                <a:gd name="T3" fmla="*/ 0 h 427"/>
                <a:gd name="T4" fmla="*/ 443 w 444"/>
                <a:gd name="T5" fmla="*/ 426 h 427"/>
                <a:gd name="T6" fmla="*/ 0 w 444"/>
                <a:gd name="T7" fmla="*/ 426 h 427"/>
                <a:gd name="T8" fmla="*/ 0 w 44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427">
                  <a:moveTo>
                    <a:pt x="0" y="0"/>
                  </a:moveTo>
                  <a:lnTo>
                    <a:pt x="443" y="0"/>
                  </a:lnTo>
                  <a:lnTo>
                    <a:pt x="44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2" name="Rectangle 68"/>
            <p:cNvSpPr>
              <a:spLocks noChangeArrowheads="1"/>
            </p:cNvSpPr>
            <p:nvPr/>
          </p:nvSpPr>
          <p:spPr bwMode="auto">
            <a:xfrm>
              <a:off x="2355" y="3276"/>
              <a:ext cx="46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2355" y="3276"/>
              <a:ext cx="464" cy="427"/>
            </a:xfrm>
            <a:custGeom>
              <a:avLst/>
              <a:gdLst>
                <a:gd name="T0" fmla="*/ 0 w 464"/>
                <a:gd name="T1" fmla="*/ 0 h 427"/>
                <a:gd name="T2" fmla="*/ 463 w 464"/>
                <a:gd name="T3" fmla="*/ 0 h 427"/>
                <a:gd name="T4" fmla="*/ 463 w 464"/>
                <a:gd name="T5" fmla="*/ 426 h 427"/>
                <a:gd name="T6" fmla="*/ 0 w 464"/>
                <a:gd name="T7" fmla="*/ 426 h 427"/>
                <a:gd name="T8" fmla="*/ 0 w 464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427">
                  <a:moveTo>
                    <a:pt x="0" y="0"/>
                  </a:moveTo>
                  <a:lnTo>
                    <a:pt x="463" y="0"/>
                  </a:lnTo>
                  <a:lnTo>
                    <a:pt x="463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4" name="Rectangle 70"/>
            <p:cNvSpPr>
              <a:spLocks noChangeArrowheads="1"/>
            </p:cNvSpPr>
            <p:nvPr/>
          </p:nvSpPr>
          <p:spPr bwMode="auto">
            <a:xfrm>
              <a:off x="1496" y="3276"/>
              <a:ext cx="462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496" y="3276"/>
              <a:ext cx="463" cy="427"/>
            </a:xfrm>
            <a:custGeom>
              <a:avLst/>
              <a:gdLst>
                <a:gd name="T0" fmla="*/ 0 w 463"/>
                <a:gd name="T1" fmla="*/ 0 h 427"/>
                <a:gd name="T2" fmla="*/ 462 w 463"/>
                <a:gd name="T3" fmla="*/ 0 h 427"/>
                <a:gd name="T4" fmla="*/ 462 w 463"/>
                <a:gd name="T5" fmla="*/ 426 h 427"/>
                <a:gd name="T6" fmla="*/ 0 w 463"/>
                <a:gd name="T7" fmla="*/ 426 h 427"/>
                <a:gd name="T8" fmla="*/ 0 w 46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27">
                  <a:moveTo>
                    <a:pt x="0" y="0"/>
                  </a:moveTo>
                  <a:lnTo>
                    <a:pt x="462" y="0"/>
                  </a:lnTo>
                  <a:lnTo>
                    <a:pt x="46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6" name="Rectangle 72"/>
            <p:cNvSpPr>
              <a:spLocks noChangeArrowheads="1"/>
            </p:cNvSpPr>
            <p:nvPr/>
          </p:nvSpPr>
          <p:spPr bwMode="auto">
            <a:xfrm>
              <a:off x="1937" y="3270"/>
              <a:ext cx="433" cy="433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1937" y="3270"/>
              <a:ext cx="433" cy="434"/>
            </a:xfrm>
            <a:custGeom>
              <a:avLst/>
              <a:gdLst>
                <a:gd name="T0" fmla="*/ 0 w 433"/>
                <a:gd name="T1" fmla="*/ 0 h 434"/>
                <a:gd name="T2" fmla="*/ 432 w 433"/>
                <a:gd name="T3" fmla="*/ 0 h 434"/>
                <a:gd name="T4" fmla="*/ 432 w 433"/>
                <a:gd name="T5" fmla="*/ 433 h 434"/>
                <a:gd name="T6" fmla="*/ 0 w 433"/>
                <a:gd name="T7" fmla="*/ 433 h 434"/>
                <a:gd name="T8" fmla="*/ 0 w 433"/>
                <a:gd name="T9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34">
                  <a:moveTo>
                    <a:pt x="0" y="0"/>
                  </a:moveTo>
                  <a:lnTo>
                    <a:pt x="432" y="0"/>
                  </a:lnTo>
                  <a:lnTo>
                    <a:pt x="432" y="433"/>
                  </a:lnTo>
                  <a:lnTo>
                    <a:pt x="0" y="43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8" name="Rectangle 74"/>
            <p:cNvSpPr>
              <a:spLocks noChangeArrowheads="1"/>
            </p:cNvSpPr>
            <p:nvPr/>
          </p:nvSpPr>
          <p:spPr bwMode="auto">
            <a:xfrm>
              <a:off x="2816" y="754"/>
              <a:ext cx="437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2816" y="754"/>
              <a:ext cx="438" cy="420"/>
            </a:xfrm>
            <a:custGeom>
              <a:avLst/>
              <a:gdLst>
                <a:gd name="T0" fmla="*/ 0 w 438"/>
                <a:gd name="T1" fmla="*/ 0 h 420"/>
                <a:gd name="T2" fmla="*/ 437 w 438"/>
                <a:gd name="T3" fmla="*/ 0 h 420"/>
                <a:gd name="T4" fmla="*/ 437 w 438"/>
                <a:gd name="T5" fmla="*/ 419 h 420"/>
                <a:gd name="T6" fmla="*/ 0 w 438"/>
                <a:gd name="T7" fmla="*/ 419 h 420"/>
                <a:gd name="T8" fmla="*/ 0 w 438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" h="420">
                  <a:moveTo>
                    <a:pt x="0" y="0"/>
                  </a:moveTo>
                  <a:lnTo>
                    <a:pt x="437" y="0"/>
                  </a:lnTo>
                  <a:lnTo>
                    <a:pt x="437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0" name="Rectangle 76"/>
            <p:cNvSpPr>
              <a:spLocks noChangeArrowheads="1"/>
            </p:cNvSpPr>
            <p:nvPr/>
          </p:nvSpPr>
          <p:spPr bwMode="auto">
            <a:xfrm>
              <a:off x="3261" y="754"/>
              <a:ext cx="448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3261" y="754"/>
              <a:ext cx="449" cy="420"/>
            </a:xfrm>
            <a:custGeom>
              <a:avLst/>
              <a:gdLst>
                <a:gd name="T0" fmla="*/ 0 w 449"/>
                <a:gd name="T1" fmla="*/ 0 h 420"/>
                <a:gd name="T2" fmla="*/ 448 w 449"/>
                <a:gd name="T3" fmla="*/ 0 h 420"/>
                <a:gd name="T4" fmla="*/ 448 w 449"/>
                <a:gd name="T5" fmla="*/ 419 h 420"/>
                <a:gd name="T6" fmla="*/ 0 w 449"/>
                <a:gd name="T7" fmla="*/ 419 h 420"/>
                <a:gd name="T8" fmla="*/ 0 w 449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0">
                  <a:moveTo>
                    <a:pt x="0" y="0"/>
                  </a:moveTo>
                  <a:lnTo>
                    <a:pt x="448" y="0"/>
                  </a:lnTo>
                  <a:lnTo>
                    <a:pt x="448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" name="Rectangle 78"/>
            <p:cNvSpPr>
              <a:spLocks noChangeArrowheads="1"/>
            </p:cNvSpPr>
            <p:nvPr/>
          </p:nvSpPr>
          <p:spPr bwMode="auto">
            <a:xfrm>
              <a:off x="3684" y="754"/>
              <a:ext cx="422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3684" y="754"/>
              <a:ext cx="423" cy="420"/>
            </a:xfrm>
            <a:custGeom>
              <a:avLst/>
              <a:gdLst>
                <a:gd name="T0" fmla="*/ 0 w 423"/>
                <a:gd name="T1" fmla="*/ 0 h 420"/>
                <a:gd name="T2" fmla="*/ 422 w 423"/>
                <a:gd name="T3" fmla="*/ 0 h 420"/>
                <a:gd name="T4" fmla="*/ 422 w 423"/>
                <a:gd name="T5" fmla="*/ 419 h 420"/>
                <a:gd name="T6" fmla="*/ 0 w 423"/>
                <a:gd name="T7" fmla="*/ 419 h 420"/>
                <a:gd name="T8" fmla="*/ 0 w 42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420">
                  <a:moveTo>
                    <a:pt x="0" y="0"/>
                  </a:moveTo>
                  <a:lnTo>
                    <a:pt x="422" y="0"/>
                  </a:lnTo>
                  <a:lnTo>
                    <a:pt x="422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4" name="Rectangle 80"/>
            <p:cNvSpPr>
              <a:spLocks noChangeArrowheads="1"/>
            </p:cNvSpPr>
            <p:nvPr/>
          </p:nvSpPr>
          <p:spPr bwMode="auto">
            <a:xfrm>
              <a:off x="4948" y="756"/>
              <a:ext cx="459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4948" y="756"/>
              <a:ext cx="459" cy="420"/>
            </a:xfrm>
            <a:custGeom>
              <a:avLst/>
              <a:gdLst>
                <a:gd name="T0" fmla="*/ 0 w 459"/>
                <a:gd name="T1" fmla="*/ 0 h 420"/>
                <a:gd name="T2" fmla="*/ 458 w 459"/>
                <a:gd name="T3" fmla="*/ 0 h 420"/>
                <a:gd name="T4" fmla="*/ 458 w 459"/>
                <a:gd name="T5" fmla="*/ 419 h 420"/>
                <a:gd name="T6" fmla="*/ 0 w 459"/>
                <a:gd name="T7" fmla="*/ 419 h 420"/>
                <a:gd name="T8" fmla="*/ 0 w 459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20">
                  <a:moveTo>
                    <a:pt x="0" y="0"/>
                  </a:moveTo>
                  <a:lnTo>
                    <a:pt x="458" y="0"/>
                  </a:lnTo>
                  <a:lnTo>
                    <a:pt x="458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6" name="Rectangle 82"/>
            <p:cNvSpPr>
              <a:spLocks noChangeArrowheads="1"/>
            </p:cNvSpPr>
            <p:nvPr/>
          </p:nvSpPr>
          <p:spPr bwMode="auto">
            <a:xfrm>
              <a:off x="4096" y="754"/>
              <a:ext cx="459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4096" y="754"/>
              <a:ext cx="459" cy="420"/>
            </a:xfrm>
            <a:custGeom>
              <a:avLst/>
              <a:gdLst>
                <a:gd name="T0" fmla="*/ 0 w 459"/>
                <a:gd name="T1" fmla="*/ 0 h 420"/>
                <a:gd name="T2" fmla="*/ 458 w 459"/>
                <a:gd name="T3" fmla="*/ 0 h 420"/>
                <a:gd name="T4" fmla="*/ 458 w 459"/>
                <a:gd name="T5" fmla="*/ 419 h 420"/>
                <a:gd name="T6" fmla="*/ 0 w 459"/>
                <a:gd name="T7" fmla="*/ 419 h 420"/>
                <a:gd name="T8" fmla="*/ 0 w 459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20">
                  <a:moveTo>
                    <a:pt x="0" y="0"/>
                  </a:moveTo>
                  <a:lnTo>
                    <a:pt x="458" y="0"/>
                  </a:lnTo>
                  <a:lnTo>
                    <a:pt x="458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4530" y="754"/>
              <a:ext cx="428" cy="41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4530" y="754"/>
              <a:ext cx="428" cy="420"/>
            </a:xfrm>
            <a:custGeom>
              <a:avLst/>
              <a:gdLst>
                <a:gd name="T0" fmla="*/ 0 w 428"/>
                <a:gd name="T1" fmla="*/ 0 h 420"/>
                <a:gd name="T2" fmla="*/ 427 w 428"/>
                <a:gd name="T3" fmla="*/ 0 h 420"/>
                <a:gd name="T4" fmla="*/ 427 w 428"/>
                <a:gd name="T5" fmla="*/ 419 h 420"/>
                <a:gd name="T6" fmla="*/ 0 w 428"/>
                <a:gd name="T7" fmla="*/ 419 h 420"/>
                <a:gd name="T8" fmla="*/ 0 w 428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8" h="420">
                  <a:moveTo>
                    <a:pt x="0" y="0"/>
                  </a:moveTo>
                  <a:lnTo>
                    <a:pt x="427" y="0"/>
                  </a:lnTo>
                  <a:lnTo>
                    <a:pt x="427" y="419"/>
                  </a:lnTo>
                  <a:lnTo>
                    <a:pt x="0" y="419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90" name="Group 86"/>
            <p:cNvGrpSpPr>
              <a:grpSpLocks/>
            </p:cNvGrpSpPr>
            <p:nvPr/>
          </p:nvGrpSpPr>
          <p:grpSpPr bwMode="auto">
            <a:xfrm>
              <a:off x="4912" y="781"/>
              <a:ext cx="554" cy="361"/>
              <a:chOff x="3465" y="924"/>
              <a:chExt cx="554" cy="361"/>
            </a:xfrm>
          </p:grpSpPr>
          <p:sp>
            <p:nvSpPr>
              <p:cNvPr id="218" name="Rectangle 87"/>
              <p:cNvSpPr>
                <a:spLocks noChangeArrowheads="1"/>
              </p:cNvSpPr>
              <p:nvPr/>
            </p:nvSpPr>
            <p:spPr bwMode="auto">
              <a:xfrm>
                <a:off x="3465" y="924"/>
                <a:ext cx="444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500">
                    <a:solidFill>
                      <a:srgbClr val="000000"/>
                    </a:solidFill>
                    <a:latin typeface="Arial" charset="0"/>
                  </a:rPr>
                  <a:t>U-238</a:t>
                </a:r>
              </a:p>
            </p:txBody>
          </p:sp>
          <p:sp>
            <p:nvSpPr>
              <p:cNvPr id="219" name="Rectangle 88"/>
              <p:cNvSpPr>
                <a:spLocks noChangeArrowheads="1"/>
              </p:cNvSpPr>
              <p:nvPr/>
            </p:nvSpPr>
            <p:spPr bwMode="auto">
              <a:xfrm>
                <a:off x="3465" y="1083"/>
                <a:ext cx="554" cy="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500">
                    <a:solidFill>
                      <a:srgbClr val="000000"/>
                    </a:solidFill>
                    <a:latin typeface="Arial" charset="0"/>
                  </a:rPr>
                  <a:t>4.5.10</a:t>
                </a:r>
                <a:r>
                  <a:rPr lang="en-US" sz="1500" baseline="30000">
                    <a:solidFill>
                      <a:srgbClr val="000000"/>
                    </a:solidFill>
                    <a:latin typeface="Arial" charset="0"/>
                  </a:rPr>
                  <a:t>9</a:t>
                </a:r>
                <a:r>
                  <a:rPr lang="en-US" sz="1500">
                    <a:solidFill>
                      <a:srgbClr val="000000"/>
                    </a:solidFill>
                    <a:latin typeface="Arial" charset="0"/>
                  </a:rPr>
                  <a:t>y</a:t>
                </a:r>
              </a:p>
            </p:txBody>
          </p:sp>
          <p:sp>
            <p:nvSpPr>
              <p:cNvPr id="220" name="Rectangle 89"/>
              <p:cNvSpPr>
                <a:spLocks noChangeArrowheads="1"/>
              </p:cNvSpPr>
              <p:nvPr/>
            </p:nvSpPr>
            <p:spPr bwMode="auto">
              <a:xfrm>
                <a:off x="3802" y="1077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9</a:t>
                </a:r>
              </a:p>
            </p:txBody>
          </p:sp>
        </p:grp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4067" y="758"/>
              <a:ext cx="49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Th-234</a:t>
              </a: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auto">
            <a:xfrm>
              <a:off x="4067" y="891"/>
              <a:ext cx="41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24.1d</a:t>
              </a: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auto">
            <a:xfrm>
              <a:off x="2328" y="1647"/>
              <a:ext cx="64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Rn-222</a:t>
              </a: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auto">
            <a:xfrm>
              <a:off x="2328" y="1781"/>
              <a:ext cx="45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3.82 d</a:t>
              </a: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1475" y="1639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Po-216</a:t>
              </a: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auto">
            <a:xfrm>
              <a:off x="1475" y="1772"/>
              <a:ext cx="4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3.05 m</a:t>
              </a: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auto">
            <a:xfrm>
              <a:off x="613" y="1627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Pb-214</a:t>
              </a: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631" y="1760"/>
              <a:ext cx="4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26.8 m</a:t>
              </a: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043" y="2055"/>
              <a:ext cx="46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Bi-214</a:t>
              </a: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043" y="2189"/>
              <a:ext cx="4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19.9 m</a:t>
              </a: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1484" y="2481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Po-214</a:t>
              </a: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484" y="2614"/>
              <a:ext cx="479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164 µs</a:t>
              </a: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605" y="2458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Pb-210</a:t>
              </a: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auto">
            <a:xfrm>
              <a:off x="605" y="2592"/>
              <a:ext cx="44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22.3 y</a:t>
              </a: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auto">
            <a:xfrm>
              <a:off x="1033" y="2888"/>
              <a:ext cx="46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Bi-210</a:t>
              </a: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1033" y="3022"/>
              <a:ext cx="450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5.01 d</a:t>
              </a:r>
            </a:p>
          </p:txBody>
        </p:sp>
        <p:sp>
          <p:nvSpPr>
            <p:cNvPr id="107" name="Rectangle 106"/>
            <p:cNvSpPr>
              <a:spLocks noChangeArrowheads="1"/>
            </p:cNvSpPr>
            <p:nvPr/>
          </p:nvSpPr>
          <p:spPr bwMode="auto">
            <a:xfrm>
              <a:off x="1465" y="3336"/>
              <a:ext cx="504" cy="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Po-210</a:t>
              </a:r>
            </a:p>
            <a:p>
              <a:pPr marL="342900" indent="-342900" eaLnBrk="0" hangingPunct="0">
                <a:lnSpc>
                  <a:spcPct val="70000"/>
                </a:lnSpc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138d</a:t>
              </a:r>
            </a:p>
          </p:txBody>
        </p:sp>
        <p:sp>
          <p:nvSpPr>
            <p:cNvPr id="108" name="Rectangle 107"/>
            <p:cNvSpPr>
              <a:spLocks noChangeArrowheads="1"/>
            </p:cNvSpPr>
            <p:nvPr/>
          </p:nvSpPr>
          <p:spPr bwMode="auto">
            <a:xfrm>
              <a:off x="609" y="3301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Pb-206</a:t>
              </a:r>
            </a:p>
          </p:txBody>
        </p:sp>
        <p:sp>
          <p:nvSpPr>
            <p:cNvPr id="109" name="Rectangle 108"/>
            <p:cNvSpPr>
              <a:spLocks noChangeArrowheads="1"/>
            </p:cNvSpPr>
            <p:nvPr/>
          </p:nvSpPr>
          <p:spPr bwMode="auto">
            <a:xfrm>
              <a:off x="609" y="3435"/>
              <a:ext cx="43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stable</a:t>
              </a:r>
            </a:p>
          </p:txBody>
        </p:sp>
        <p:sp>
          <p:nvSpPr>
            <p:cNvPr id="110" name="Line 109"/>
            <p:cNvSpPr>
              <a:spLocks noChangeShapeType="1"/>
            </p:cNvSpPr>
            <p:nvPr/>
          </p:nvSpPr>
          <p:spPr bwMode="auto">
            <a:xfrm>
              <a:off x="1192" y="1843"/>
              <a:ext cx="24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35" y="1800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7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7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2" name="Line 111"/>
            <p:cNvSpPr>
              <a:spLocks noChangeShapeType="1"/>
            </p:cNvSpPr>
            <p:nvPr/>
          </p:nvSpPr>
          <p:spPr bwMode="auto">
            <a:xfrm>
              <a:off x="4641" y="976"/>
              <a:ext cx="22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4583" y="933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8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8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4" name="Line 113"/>
            <p:cNvSpPr>
              <a:spLocks noChangeShapeType="1"/>
            </p:cNvSpPr>
            <p:nvPr/>
          </p:nvSpPr>
          <p:spPr bwMode="auto">
            <a:xfrm>
              <a:off x="2022" y="1832"/>
              <a:ext cx="292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965" y="1789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7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7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" name="Line 115"/>
            <p:cNvSpPr>
              <a:spLocks noChangeShapeType="1"/>
            </p:cNvSpPr>
            <p:nvPr/>
          </p:nvSpPr>
          <p:spPr bwMode="auto">
            <a:xfrm>
              <a:off x="1170" y="3476"/>
              <a:ext cx="30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12" y="3433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8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8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8" name="Line 117"/>
            <p:cNvSpPr>
              <a:spLocks noChangeShapeType="1"/>
            </p:cNvSpPr>
            <p:nvPr/>
          </p:nvSpPr>
          <p:spPr bwMode="auto">
            <a:xfrm>
              <a:off x="1174" y="2660"/>
              <a:ext cx="27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17" y="2617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7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7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2816" y="1171"/>
              <a:ext cx="437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2816" y="1171"/>
              <a:ext cx="438" cy="422"/>
            </a:xfrm>
            <a:custGeom>
              <a:avLst/>
              <a:gdLst>
                <a:gd name="T0" fmla="*/ 0 w 438"/>
                <a:gd name="T1" fmla="*/ 0 h 422"/>
                <a:gd name="T2" fmla="*/ 437 w 438"/>
                <a:gd name="T3" fmla="*/ 0 h 422"/>
                <a:gd name="T4" fmla="*/ 437 w 438"/>
                <a:gd name="T5" fmla="*/ 421 h 422"/>
                <a:gd name="T6" fmla="*/ 0 w 438"/>
                <a:gd name="T7" fmla="*/ 421 h 422"/>
                <a:gd name="T8" fmla="*/ 0 w 43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8" h="422">
                  <a:moveTo>
                    <a:pt x="0" y="0"/>
                  </a:moveTo>
                  <a:lnTo>
                    <a:pt x="437" y="0"/>
                  </a:lnTo>
                  <a:lnTo>
                    <a:pt x="437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2" name="Rectangle 121"/>
            <p:cNvSpPr>
              <a:spLocks noChangeArrowheads="1"/>
            </p:cNvSpPr>
            <p:nvPr/>
          </p:nvSpPr>
          <p:spPr bwMode="auto">
            <a:xfrm>
              <a:off x="3251" y="1171"/>
              <a:ext cx="459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3251" y="1171"/>
              <a:ext cx="459" cy="422"/>
            </a:xfrm>
            <a:custGeom>
              <a:avLst/>
              <a:gdLst>
                <a:gd name="T0" fmla="*/ 0 w 459"/>
                <a:gd name="T1" fmla="*/ 0 h 422"/>
                <a:gd name="T2" fmla="*/ 458 w 459"/>
                <a:gd name="T3" fmla="*/ 0 h 422"/>
                <a:gd name="T4" fmla="*/ 458 w 459"/>
                <a:gd name="T5" fmla="*/ 421 h 422"/>
                <a:gd name="T6" fmla="*/ 0 w 459"/>
                <a:gd name="T7" fmla="*/ 421 h 422"/>
                <a:gd name="T8" fmla="*/ 0 w 459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22">
                  <a:moveTo>
                    <a:pt x="0" y="0"/>
                  </a:moveTo>
                  <a:lnTo>
                    <a:pt x="458" y="0"/>
                  </a:lnTo>
                  <a:lnTo>
                    <a:pt x="458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4" name="Rectangle 123"/>
            <p:cNvSpPr>
              <a:spLocks noChangeArrowheads="1"/>
            </p:cNvSpPr>
            <p:nvPr/>
          </p:nvSpPr>
          <p:spPr bwMode="auto">
            <a:xfrm>
              <a:off x="3690" y="1166"/>
              <a:ext cx="417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5" name="Freeform 124"/>
            <p:cNvSpPr>
              <a:spLocks/>
            </p:cNvSpPr>
            <p:nvPr/>
          </p:nvSpPr>
          <p:spPr bwMode="auto">
            <a:xfrm>
              <a:off x="3690" y="1171"/>
              <a:ext cx="418" cy="422"/>
            </a:xfrm>
            <a:custGeom>
              <a:avLst/>
              <a:gdLst>
                <a:gd name="T0" fmla="*/ 0 w 418"/>
                <a:gd name="T1" fmla="*/ 0 h 422"/>
                <a:gd name="T2" fmla="*/ 417 w 418"/>
                <a:gd name="T3" fmla="*/ 0 h 422"/>
                <a:gd name="T4" fmla="*/ 417 w 418"/>
                <a:gd name="T5" fmla="*/ 421 h 422"/>
                <a:gd name="T6" fmla="*/ 0 w 418"/>
                <a:gd name="T7" fmla="*/ 421 h 422"/>
                <a:gd name="T8" fmla="*/ 0 w 41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22">
                  <a:moveTo>
                    <a:pt x="0" y="0"/>
                  </a:moveTo>
                  <a:lnTo>
                    <a:pt x="417" y="0"/>
                  </a:lnTo>
                  <a:lnTo>
                    <a:pt x="417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4956" y="1171"/>
              <a:ext cx="448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4956" y="1171"/>
              <a:ext cx="449" cy="422"/>
            </a:xfrm>
            <a:custGeom>
              <a:avLst/>
              <a:gdLst>
                <a:gd name="T0" fmla="*/ 0 w 449"/>
                <a:gd name="T1" fmla="*/ 0 h 422"/>
                <a:gd name="T2" fmla="*/ 448 w 449"/>
                <a:gd name="T3" fmla="*/ 0 h 422"/>
                <a:gd name="T4" fmla="*/ 448 w 449"/>
                <a:gd name="T5" fmla="*/ 421 h 422"/>
                <a:gd name="T6" fmla="*/ 0 w 449"/>
                <a:gd name="T7" fmla="*/ 421 h 422"/>
                <a:gd name="T8" fmla="*/ 0 w 449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2">
                  <a:moveTo>
                    <a:pt x="0" y="0"/>
                  </a:moveTo>
                  <a:lnTo>
                    <a:pt x="448" y="0"/>
                  </a:lnTo>
                  <a:lnTo>
                    <a:pt x="448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4098" y="1171"/>
              <a:ext cx="459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4098" y="1171"/>
              <a:ext cx="459" cy="422"/>
            </a:xfrm>
            <a:custGeom>
              <a:avLst/>
              <a:gdLst>
                <a:gd name="T0" fmla="*/ 0 w 459"/>
                <a:gd name="T1" fmla="*/ 0 h 422"/>
                <a:gd name="T2" fmla="*/ 458 w 459"/>
                <a:gd name="T3" fmla="*/ 0 h 422"/>
                <a:gd name="T4" fmla="*/ 458 w 459"/>
                <a:gd name="T5" fmla="*/ 421 h 422"/>
                <a:gd name="T6" fmla="*/ 0 w 459"/>
                <a:gd name="T7" fmla="*/ 421 h 422"/>
                <a:gd name="T8" fmla="*/ 0 w 459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422">
                  <a:moveTo>
                    <a:pt x="0" y="0"/>
                  </a:moveTo>
                  <a:lnTo>
                    <a:pt x="458" y="0"/>
                  </a:lnTo>
                  <a:lnTo>
                    <a:pt x="458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4537" y="1171"/>
              <a:ext cx="433" cy="421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4537" y="1171"/>
              <a:ext cx="434" cy="422"/>
            </a:xfrm>
            <a:custGeom>
              <a:avLst/>
              <a:gdLst>
                <a:gd name="T0" fmla="*/ 0 w 434"/>
                <a:gd name="T1" fmla="*/ 0 h 422"/>
                <a:gd name="T2" fmla="*/ 433 w 434"/>
                <a:gd name="T3" fmla="*/ 0 h 422"/>
                <a:gd name="T4" fmla="*/ 433 w 434"/>
                <a:gd name="T5" fmla="*/ 421 h 422"/>
                <a:gd name="T6" fmla="*/ 0 w 434"/>
                <a:gd name="T7" fmla="*/ 421 h 422"/>
                <a:gd name="T8" fmla="*/ 0 w 434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22">
                  <a:moveTo>
                    <a:pt x="0" y="0"/>
                  </a:moveTo>
                  <a:lnTo>
                    <a:pt x="433" y="0"/>
                  </a:lnTo>
                  <a:lnTo>
                    <a:pt x="433" y="421"/>
                  </a:lnTo>
                  <a:lnTo>
                    <a:pt x="0" y="421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2822" y="1590"/>
              <a:ext cx="449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822" y="1590"/>
              <a:ext cx="450" cy="424"/>
            </a:xfrm>
            <a:custGeom>
              <a:avLst/>
              <a:gdLst>
                <a:gd name="T0" fmla="*/ 0 w 450"/>
                <a:gd name="T1" fmla="*/ 0 h 424"/>
                <a:gd name="T2" fmla="*/ 449 w 450"/>
                <a:gd name="T3" fmla="*/ 0 h 424"/>
                <a:gd name="T4" fmla="*/ 449 w 450"/>
                <a:gd name="T5" fmla="*/ 423 h 424"/>
                <a:gd name="T6" fmla="*/ 0 w 450"/>
                <a:gd name="T7" fmla="*/ 423 h 424"/>
                <a:gd name="T8" fmla="*/ 0 w 450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24">
                  <a:moveTo>
                    <a:pt x="0" y="0"/>
                  </a:moveTo>
                  <a:lnTo>
                    <a:pt x="449" y="0"/>
                  </a:lnTo>
                  <a:lnTo>
                    <a:pt x="449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4" name="Rectangle 133"/>
            <p:cNvSpPr>
              <a:spLocks noChangeArrowheads="1"/>
            </p:cNvSpPr>
            <p:nvPr/>
          </p:nvSpPr>
          <p:spPr bwMode="auto">
            <a:xfrm>
              <a:off x="3246" y="1590"/>
              <a:ext cx="459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246" y="1590"/>
              <a:ext cx="460" cy="424"/>
            </a:xfrm>
            <a:custGeom>
              <a:avLst/>
              <a:gdLst>
                <a:gd name="T0" fmla="*/ 0 w 460"/>
                <a:gd name="T1" fmla="*/ 0 h 424"/>
                <a:gd name="T2" fmla="*/ 459 w 460"/>
                <a:gd name="T3" fmla="*/ 0 h 424"/>
                <a:gd name="T4" fmla="*/ 459 w 460"/>
                <a:gd name="T5" fmla="*/ 423 h 424"/>
                <a:gd name="T6" fmla="*/ 0 w 460"/>
                <a:gd name="T7" fmla="*/ 423 h 424"/>
                <a:gd name="T8" fmla="*/ 0 w 460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424">
                  <a:moveTo>
                    <a:pt x="0" y="0"/>
                  </a:moveTo>
                  <a:lnTo>
                    <a:pt x="459" y="0"/>
                  </a:lnTo>
                  <a:lnTo>
                    <a:pt x="459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6" name="Rectangle 135"/>
            <p:cNvSpPr>
              <a:spLocks noChangeArrowheads="1"/>
            </p:cNvSpPr>
            <p:nvPr/>
          </p:nvSpPr>
          <p:spPr bwMode="auto">
            <a:xfrm>
              <a:off x="3685" y="1590"/>
              <a:ext cx="423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5" y="1590"/>
              <a:ext cx="424" cy="424"/>
            </a:xfrm>
            <a:custGeom>
              <a:avLst/>
              <a:gdLst>
                <a:gd name="T0" fmla="*/ 0 w 424"/>
                <a:gd name="T1" fmla="*/ 0 h 424"/>
                <a:gd name="T2" fmla="*/ 423 w 424"/>
                <a:gd name="T3" fmla="*/ 0 h 424"/>
                <a:gd name="T4" fmla="*/ 423 w 424"/>
                <a:gd name="T5" fmla="*/ 423 h 424"/>
                <a:gd name="T6" fmla="*/ 0 w 424"/>
                <a:gd name="T7" fmla="*/ 423 h 424"/>
                <a:gd name="T8" fmla="*/ 0 w 424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424">
                  <a:moveTo>
                    <a:pt x="0" y="0"/>
                  </a:moveTo>
                  <a:lnTo>
                    <a:pt x="423" y="0"/>
                  </a:lnTo>
                  <a:lnTo>
                    <a:pt x="423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4957" y="1590"/>
              <a:ext cx="444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4957" y="1590"/>
              <a:ext cx="445" cy="424"/>
            </a:xfrm>
            <a:custGeom>
              <a:avLst/>
              <a:gdLst>
                <a:gd name="T0" fmla="*/ 0 w 445"/>
                <a:gd name="T1" fmla="*/ 0 h 424"/>
                <a:gd name="T2" fmla="*/ 444 w 445"/>
                <a:gd name="T3" fmla="*/ 0 h 424"/>
                <a:gd name="T4" fmla="*/ 444 w 445"/>
                <a:gd name="T5" fmla="*/ 423 h 424"/>
                <a:gd name="T6" fmla="*/ 0 w 445"/>
                <a:gd name="T7" fmla="*/ 423 h 424"/>
                <a:gd name="T8" fmla="*/ 0 w 445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24">
                  <a:moveTo>
                    <a:pt x="0" y="0"/>
                  </a:moveTo>
                  <a:lnTo>
                    <a:pt x="444" y="0"/>
                  </a:lnTo>
                  <a:lnTo>
                    <a:pt x="444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0" name="Rectangle 139"/>
            <p:cNvSpPr>
              <a:spLocks noChangeArrowheads="1"/>
            </p:cNvSpPr>
            <p:nvPr/>
          </p:nvSpPr>
          <p:spPr bwMode="auto">
            <a:xfrm>
              <a:off x="4094" y="1590"/>
              <a:ext cx="448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4094" y="1590"/>
              <a:ext cx="449" cy="424"/>
            </a:xfrm>
            <a:custGeom>
              <a:avLst/>
              <a:gdLst>
                <a:gd name="T0" fmla="*/ 0 w 449"/>
                <a:gd name="T1" fmla="*/ 0 h 424"/>
                <a:gd name="T2" fmla="*/ 448 w 449"/>
                <a:gd name="T3" fmla="*/ 0 h 424"/>
                <a:gd name="T4" fmla="*/ 448 w 449"/>
                <a:gd name="T5" fmla="*/ 423 h 424"/>
                <a:gd name="T6" fmla="*/ 0 w 449"/>
                <a:gd name="T7" fmla="*/ 423 h 424"/>
                <a:gd name="T8" fmla="*/ 0 w 449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424">
                  <a:moveTo>
                    <a:pt x="0" y="0"/>
                  </a:moveTo>
                  <a:lnTo>
                    <a:pt x="448" y="0"/>
                  </a:lnTo>
                  <a:lnTo>
                    <a:pt x="448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>
              <a:off x="4524" y="1590"/>
              <a:ext cx="443" cy="424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4548" y="1590"/>
              <a:ext cx="419" cy="424"/>
            </a:xfrm>
            <a:custGeom>
              <a:avLst/>
              <a:gdLst>
                <a:gd name="T0" fmla="*/ 0 w 443"/>
                <a:gd name="T1" fmla="*/ 0 h 424"/>
                <a:gd name="T2" fmla="*/ 442 w 443"/>
                <a:gd name="T3" fmla="*/ 0 h 424"/>
                <a:gd name="T4" fmla="*/ 442 w 443"/>
                <a:gd name="T5" fmla="*/ 423 h 424"/>
                <a:gd name="T6" fmla="*/ 0 w 443"/>
                <a:gd name="T7" fmla="*/ 423 h 424"/>
                <a:gd name="T8" fmla="*/ 0 w 443"/>
                <a:gd name="T9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24">
                  <a:moveTo>
                    <a:pt x="0" y="0"/>
                  </a:moveTo>
                  <a:lnTo>
                    <a:pt x="442" y="0"/>
                  </a:lnTo>
                  <a:lnTo>
                    <a:pt x="442" y="423"/>
                  </a:lnTo>
                  <a:lnTo>
                    <a:pt x="0" y="423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>
              <a:off x="2822" y="2006"/>
              <a:ext cx="441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2822" y="2006"/>
              <a:ext cx="442" cy="425"/>
            </a:xfrm>
            <a:custGeom>
              <a:avLst/>
              <a:gdLst>
                <a:gd name="T0" fmla="*/ 0 w 442"/>
                <a:gd name="T1" fmla="*/ 0 h 425"/>
                <a:gd name="T2" fmla="*/ 441 w 442"/>
                <a:gd name="T3" fmla="*/ 0 h 425"/>
                <a:gd name="T4" fmla="*/ 441 w 442"/>
                <a:gd name="T5" fmla="*/ 424 h 425"/>
                <a:gd name="T6" fmla="*/ 0 w 442"/>
                <a:gd name="T7" fmla="*/ 424 h 425"/>
                <a:gd name="T8" fmla="*/ 0 w 442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425">
                  <a:moveTo>
                    <a:pt x="0" y="0"/>
                  </a:moveTo>
                  <a:lnTo>
                    <a:pt x="441" y="0"/>
                  </a:lnTo>
                  <a:lnTo>
                    <a:pt x="441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6" name="Rectangle 145"/>
            <p:cNvSpPr>
              <a:spLocks noChangeArrowheads="1"/>
            </p:cNvSpPr>
            <p:nvPr/>
          </p:nvSpPr>
          <p:spPr bwMode="auto">
            <a:xfrm>
              <a:off x="3248" y="2006"/>
              <a:ext cx="462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3248" y="2006"/>
              <a:ext cx="463" cy="425"/>
            </a:xfrm>
            <a:custGeom>
              <a:avLst/>
              <a:gdLst>
                <a:gd name="T0" fmla="*/ 0 w 463"/>
                <a:gd name="T1" fmla="*/ 0 h 425"/>
                <a:gd name="T2" fmla="*/ 462 w 463"/>
                <a:gd name="T3" fmla="*/ 0 h 425"/>
                <a:gd name="T4" fmla="*/ 462 w 463"/>
                <a:gd name="T5" fmla="*/ 424 h 425"/>
                <a:gd name="T6" fmla="*/ 0 w 463"/>
                <a:gd name="T7" fmla="*/ 424 h 425"/>
                <a:gd name="T8" fmla="*/ 0 w 463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25">
                  <a:moveTo>
                    <a:pt x="0" y="0"/>
                  </a:moveTo>
                  <a:lnTo>
                    <a:pt x="462" y="0"/>
                  </a:lnTo>
                  <a:lnTo>
                    <a:pt x="462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48" name="Rectangle 147"/>
            <p:cNvSpPr>
              <a:spLocks noChangeArrowheads="1"/>
            </p:cNvSpPr>
            <p:nvPr/>
          </p:nvSpPr>
          <p:spPr bwMode="auto">
            <a:xfrm>
              <a:off x="3690" y="2006"/>
              <a:ext cx="425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690" y="2006"/>
              <a:ext cx="426" cy="425"/>
            </a:xfrm>
            <a:custGeom>
              <a:avLst/>
              <a:gdLst>
                <a:gd name="T0" fmla="*/ 0 w 426"/>
                <a:gd name="T1" fmla="*/ 0 h 425"/>
                <a:gd name="T2" fmla="*/ 425 w 426"/>
                <a:gd name="T3" fmla="*/ 0 h 425"/>
                <a:gd name="T4" fmla="*/ 425 w 426"/>
                <a:gd name="T5" fmla="*/ 424 h 425"/>
                <a:gd name="T6" fmla="*/ 0 w 426"/>
                <a:gd name="T7" fmla="*/ 424 h 425"/>
                <a:gd name="T8" fmla="*/ 0 w 426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425">
                  <a:moveTo>
                    <a:pt x="0" y="0"/>
                  </a:moveTo>
                  <a:lnTo>
                    <a:pt x="425" y="0"/>
                  </a:lnTo>
                  <a:lnTo>
                    <a:pt x="425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0" name="Rectangle 149"/>
            <p:cNvSpPr>
              <a:spLocks noChangeArrowheads="1"/>
            </p:cNvSpPr>
            <p:nvPr/>
          </p:nvSpPr>
          <p:spPr bwMode="auto">
            <a:xfrm>
              <a:off x="4965" y="2006"/>
              <a:ext cx="445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4965" y="2006"/>
              <a:ext cx="438" cy="425"/>
            </a:xfrm>
            <a:custGeom>
              <a:avLst/>
              <a:gdLst>
                <a:gd name="T0" fmla="*/ 0 w 453"/>
                <a:gd name="T1" fmla="*/ 0 h 425"/>
                <a:gd name="T2" fmla="*/ 452 w 453"/>
                <a:gd name="T3" fmla="*/ 0 h 425"/>
                <a:gd name="T4" fmla="*/ 452 w 453"/>
                <a:gd name="T5" fmla="*/ 424 h 425"/>
                <a:gd name="T6" fmla="*/ 0 w 453"/>
                <a:gd name="T7" fmla="*/ 424 h 425"/>
                <a:gd name="T8" fmla="*/ 0 w 453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25">
                  <a:moveTo>
                    <a:pt x="0" y="0"/>
                  </a:moveTo>
                  <a:lnTo>
                    <a:pt x="452" y="0"/>
                  </a:lnTo>
                  <a:lnTo>
                    <a:pt x="452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>
              <a:off x="4101" y="2006"/>
              <a:ext cx="462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" name="Freeform 152"/>
            <p:cNvSpPr>
              <a:spLocks/>
            </p:cNvSpPr>
            <p:nvPr/>
          </p:nvSpPr>
          <p:spPr bwMode="auto">
            <a:xfrm>
              <a:off x="4101" y="2006"/>
              <a:ext cx="463" cy="425"/>
            </a:xfrm>
            <a:custGeom>
              <a:avLst/>
              <a:gdLst>
                <a:gd name="T0" fmla="*/ 0 w 463"/>
                <a:gd name="T1" fmla="*/ 0 h 425"/>
                <a:gd name="T2" fmla="*/ 462 w 463"/>
                <a:gd name="T3" fmla="*/ 0 h 425"/>
                <a:gd name="T4" fmla="*/ 462 w 463"/>
                <a:gd name="T5" fmla="*/ 424 h 425"/>
                <a:gd name="T6" fmla="*/ 0 w 463"/>
                <a:gd name="T7" fmla="*/ 424 h 425"/>
                <a:gd name="T8" fmla="*/ 0 w 463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25">
                  <a:moveTo>
                    <a:pt x="0" y="0"/>
                  </a:moveTo>
                  <a:lnTo>
                    <a:pt x="462" y="0"/>
                  </a:lnTo>
                  <a:lnTo>
                    <a:pt x="462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4" name="Rectangle 153"/>
            <p:cNvSpPr>
              <a:spLocks noChangeArrowheads="1"/>
            </p:cNvSpPr>
            <p:nvPr/>
          </p:nvSpPr>
          <p:spPr bwMode="auto">
            <a:xfrm>
              <a:off x="4544" y="2006"/>
              <a:ext cx="436" cy="425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5" name="Freeform 154"/>
            <p:cNvSpPr>
              <a:spLocks/>
            </p:cNvSpPr>
            <p:nvPr/>
          </p:nvSpPr>
          <p:spPr bwMode="auto">
            <a:xfrm>
              <a:off x="4544" y="2006"/>
              <a:ext cx="412" cy="425"/>
            </a:xfrm>
            <a:custGeom>
              <a:avLst/>
              <a:gdLst>
                <a:gd name="T0" fmla="*/ 0 w 437"/>
                <a:gd name="T1" fmla="*/ 0 h 425"/>
                <a:gd name="T2" fmla="*/ 436 w 437"/>
                <a:gd name="T3" fmla="*/ 0 h 425"/>
                <a:gd name="T4" fmla="*/ 436 w 437"/>
                <a:gd name="T5" fmla="*/ 424 h 425"/>
                <a:gd name="T6" fmla="*/ 0 w 437"/>
                <a:gd name="T7" fmla="*/ 424 h 425"/>
                <a:gd name="T8" fmla="*/ 0 w 437"/>
                <a:gd name="T9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7" h="425">
                  <a:moveTo>
                    <a:pt x="0" y="0"/>
                  </a:moveTo>
                  <a:lnTo>
                    <a:pt x="436" y="0"/>
                  </a:lnTo>
                  <a:lnTo>
                    <a:pt x="436" y="424"/>
                  </a:lnTo>
                  <a:lnTo>
                    <a:pt x="0" y="424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6" name="Rectangle 155"/>
            <p:cNvSpPr>
              <a:spLocks noChangeArrowheads="1"/>
            </p:cNvSpPr>
            <p:nvPr/>
          </p:nvSpPr>
          <p:spPr bwMode="auto">
            <a:xfrm>
              <a:off x="2809" y="2423"/>
              <a:ext cx="442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7" name="Freeform 156"/>
            <p:cNvSpPr>
              <a:spLocks/>
            </p:cNvSpPr>
            <p:nvPr/>
          </p:nvSpPr>
          <p:spPr bwMode="auto">
            <a:xfrm>
              <a:off x="2809" y="2423"/>
              <a:ext cx="443" cy="427"/>
            </a:xfrm>
            <a:custGeom>
              <a:avLst/>
              <a:gdLst>
                <a:gd name="T0" fmla="*/ 0 w 443"/>
                <a:gd name="T1" fmla="*/ 0 h 427"/>
                <a:gd name="T2" fmla="*/ 442 w 443"/>
                <a:gd name="T3" fmla="*/ 0 h 427"/>
                <a:gd name="T4" fmla="*/ 442 w 443"/>
                <a:gd name="T5" fmla="*/ 426 h 427"/>
                <a:gd name="T6" fmla="*/ 0 w 443"/>
                <a:gd name="T7" fmla="*/ 426 h 427"/>
                <a:gd name="T8" fmla="*/ 0 w 44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27">
                  <a:moveTo>
                    <a:pt x="0" y="0"/>
                  </a:moveTo>
                  <a:lnTo>
                    <a:pt x="442" y="0"/>
                  </a:lnTo>
                  <a:lnTo>
                    <a:pt x="44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8" name="Rectangle 157"/>
            <p:cNvSpPr>
              <a:spLocks noChangeArrowheads="1"/>
            </p:cNvSpPr>
            <p:nvPr/>
          </p:nvSpPr>
          <p:spPr bwMode="auto">
            <a:xfrm>
              <a:off x="3237" y="2423"/>
              <a:ext cx="46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9" name="Freeform 158"/>
            <p:cNvSpPr>
              <a:spLocks/>
            </p:cNvSpPr>
            <p:nvPr/>
          </p:nvSpPr>
          <p:spPr bwMode="auto">
            <a:xfrm>
              <a:off x="3237" y="2423"/>
              <a:ext cx="463" cy="427"/>
            </a:xfrm>
            <a:custGeom>
              <a:avLst/>
              <a:gdLst>
                <a:gd name="T0" fmla="*/ 0 w 463"/>
                <a:gd name="T1" fmla="*/ 0 h 427"/>
                <a:gd name="T2" fmla="*/ 462 w 463"/>
                <a:gd name="T3" fmla="*/ 0 h 427"/>
                <a:gd name="T4" fmla="*/ 462 w 463"/>
                <a:gd name="T5" fmla="*/ 426 h 427"/>
                <a:gd name="T6" fmla="*/ 0 w 463"/>
                <a:gd name="T7" fmla="*/ 426 h 427"/>
                <a:gd name="T8" fmla="*/ 0 w 46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27">
                  <a:moveTo>
                    <a:pt x="0" y="0"/>
                  </a:moveTo>
                  <a:lnTo>
                    <a:pt x="462" y="0"/>
                  </a:lnTo>
                  <a:lnTo>
                    <a:pt x="46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680" y="2423"/>
              <a:ext cx="426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1" name="Freeform 160"/>
            <p:cNvSpPr>
              <a:spLocks/>
            </p:cNvSpPr>
            <p:nvPr/>
          </p:nvSpPr>
          <p:spPr bwMode="auto">
            <a:xfrm>
              <a:off x="3680" y="2423"/>
              <a:ext cx="427" cy="427"/>
            </a:xfrm>
            <a:custGeom>
              <a:avLst/>
              <a:gdLst>
                <a:gd name="T0" fmla="*/ 0 w 427"/>
                <a:gd name="T1" fmla="*/ 0 h 427"/>
                <a:gd name="T2" fmla="*/ 426 w 427"/>
                <a:gd name="T3" fmla="*/ 0 h 427"/>
                <a:gd name="T4" fmla="*/ 426 w 427"/>
                <a:gd name="T5" fmla="*/ 426 h 427"/>
                <a:gd name="T6" fmla="*/ 0 w 427"/>
                <a:gd name="T7" fmla="*/ 426 h 427"/>
                <a:gd name="T8" fmla="*/ 0 w 427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27">
                  <a:moveTo>
                    <a:pt x="0" y="0"/>
                  </a:moveTo>
                  <a:lnTo>
                    <a:pt x="426" y="0"/>
                  </a:lnTo>
                  <a:lnTo>
                    <a:pt x="426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2" name="Rectangle 161"/>
            <p:cNvSpPr>
              <a:spLocks noChangeArrowheads="1"/>
            </p:cNvSpPr>
            <p:nvPr/>
          </p:nvSpPr>
          <p:spPr bwMode="auto">
            <a:xfrm>
              <a:off x="4970" y="2423"/>
              <a:ext cx="429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auto">
            <a:xfrm>
              <a:off x="4970" y="2423"/>
              <a:ext cx="453" cy="427"/>
            </a:xfrm>
            <a:custGeom>
              <a:avLst/>
              <a:gdLst>
                <a:gd name="T0" fmla="*/ 0 w 453"/>
                <a:gd name="T1" fmla="*/ 0 h 427"/>
                <a:gd name="T2" fmla="*/ 452 w 453"/>
                <a:gd name="T3" fmla="*/ 0 h 427"/>
                <a:gd name="T4" fmla="*/ 452 w 453"/>
                <a:gd name="T5" fmla="*/ 426 h 427"/>
                <a:gd name="T6" fmla="*/ 0 w 453"/>
                <a:gd name="T7" fmla="*/ 426 h 427"/>
                <a:gd name="T8" fmla="*/ 0 w 45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27">
                  <a:moveTo>
                    <a:pt x="0" y="0"/>
                  </a:moveTo>
                  <a:lnTo>
                    <a:pt x="452" y="0"/>
                  </a:lnTo>
                  <a:lnTo>
                    <a:pt x="45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4092" y="2423"/>
              <a:ext cx="463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5" name="Freeform 164"/>
            <p:cNvSpPr>
              <a:spLocks/>
            </p:cNvSpPr>
            <p:nvPr/>
          </p:nvSpPr>
          <p:spPr bwMode="auto">
            <a:xfrm>
              <a:off x="4092" y="2423"/>
              <a:ext cx="463" cy="427"/>
            </a:xfrm>
            <a:custGeom>
              <a:avLst/>
              <a:gdLst>
                <a:gd name="T0" fmla="*/ 0 w 463"/>
                <a:gd name="T1" fmla="*/ 0 h 427"/>
                <a:gd name="T2" fmla="*/ 462 w 463"/>
                <a:gd name="T3" fmla="*/ 0 h 427"/>
                <a:gd name="T4" fmla="*/ 462 w 463"/>
                <a:gd name="T5" fmla="*/ 426 h 427"/>
                <a:gd name="T6" fmla="*/ 0 w 463"/>
                <a:gd name="T7" fmla="*/ 426 h 427"/>
                <a:gd name="T8" fmla="*/ 0 w 46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427">
                  <a:moveTo>
                    <a:pt x="0" y="0"/>
                  </a:moveTo>
                  <a:lnTo>
                    <a:pt x="462" y="0"/>
                  </a:lnTo>
                  <a:lnTo>
                    <a:pt x="46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6" name="Rectangle 165"/>
            <p:cNvSpPr>
              <a:spLocks noChangeArrowheads="1"/>
            </p:cNvSpPr>
            <p:nvPr/>
          </p:nvSpPr>
          <p:spPr bwMode="auto">
            <a:xfrm>
              <a:off x="4541" y="2423"/>
              <a:ext cx="432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7" name="Freeform 166"/>
            <p:cNvSpPr>
              <a:spLocks/>
            </p:cNvSpPr>
            <p:nvPr/>
          </p:nvSpPr>
          <p:spPr bwMode="auto">
            <a:xfrm>
              <a:off x="4541" y="2423"/>
              <a:ext cx="433" cy="427"/>
            </a:xfrm>
            <a:custGeom>
              <a:avLst/>
              <a:gdLst>
                <a:gd name="T0" fmla="*/ 0 w 433"/>
                <a:gd name="T1" fmla="*/ 0 h 427"/>
                <a:gd name="T2" fmla="*/ 432 w 433"/>
                <a:gd name="T3" fmla="*/ 0 h 427"/>
                <a:gd name="T4" fmla="*/ 432 w 433"/>
                <a:gd name="T5" fmla="*/ 426 h 427"/>
                <a:gd name="T6" fmla="*/ 0 w 433"/>
                <a:gd name="T7" fmla="*/ 426 h 427"/>
                <a:gd name="T8" fmla="*/ 0 w 433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3" h="427">
                  <a:moveTo>
                    <a:pt x="0" y="0"/>
                  </a:moveTo>
                  <a:lnTo>
                    <a:pt x="432" y="0"/>
                  </a:lnTo>
                  <a:lnTo>
                    <a:pt x="432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2810" y="2849"/>
              <a:ext cx="444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9" name="Freeform 168"/>
            <p:cNvSpPr>
              <a:spLocks/>
            </p:cNvSpPr>
            <p:nvPr/>
          </p:nvSpPr>
          <p:spPr bwMode="auto">
            <a:xfrm>
              <a:off x="2810" y="2849"/>
              <a:ext cx="444" cy="428"/>
            </a:xfrm>
            <a:custGeom>
              <a:avLst/>
              <a:gdLst>
                <a:gd name="T0" fmla="*/ 0 w 444"/>
                <a:gd name="T1" fmla="*/ 0 h 428"/>
                <a:gd name="T2" fmla="*/ 443 w 444"/>
                <a:gd name="T3" fmla="*/ 0 h 428"/>
                <a:gd name="T4" fmla="*/ 443 w 444"/>
                <a:gd name="T5" fmla="*/ 427 h 428"/>
                <a:gd name="T6" fmla="*/ 0 w 444"/>
                <a:gd name="T7" fmla="*/ 427 h 428"/>
                <a:gd name="T8" fmla="*/ 0 w 44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4" h="428">
                  <a:moveTo>
                    <a:pt x="0" y="0"/>
                  </a:moveTo>
                  <a:lnTo>
                    <a:pt x="443" y="0"/>
                  </a:lnTo>
                  <a:lnTo>
                    <a:pt x="44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0" name="Rectangle 169"/>
            <p:cNvSpPr>
              <a:spLocks noChangeArrowheads="1"/>
            </p:cNvSpPr>
            <p:nvPr/>
          </p:nvSpPr>
          <p:spPr bwMode="auto">
            <a:xfrm>
              <a:off x="3240" y="2849"/>
              <a:ext cx="464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1" name="Freeform 170"/>
            <p:cNvSpPr>
              <a:spLocks/>
            </p:cNvSpPr>
            <p:nvPr/>
          </p:nvSpPr>
          <p:spPr bwMode="auto">
            <a:xfrm>
              <a:off x="3240" y="2849"/>
              <a:ext cx="465" cy="428"/>
            </a:xfrm>
            <a:custGeom>
              <a:avLst/>
              <a:gdLst>
                <a:gd name="T0" fmla="*/ 0 w 465"/>
                <a:gd name="T1" fmla="*/ 0 h 428"/>
                <a:gd name="T2" fmla="*/ 464 w 465"/>
                <a:gd name="T3" fmla="*/ 0 h 428"/>
                <a:gd name="T4" fmla="*/ 464 w 465"/>
                <a:gd name="T5" fmla="*/ 427 h 428"/>
                <a:gd name="T6" fmla="*/ 0 w 465"/>
                <a:gd name="T7" fmla="*/ 427 h 428"/>
                <a:gd name="T8" fmla="*/ 0 w 465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428">
                  <a:moveTo>
                    <a:pt x="0" y="0"/>
                  </a:moveTo>
                  <a:lnTo>
                    <a:pt x="464" y="0"/>
                  </a:lnTo>
                  <a:lnTo>
                    <a:pt x="464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3680" y="2849"/>
              <a:ext cx="433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3" name="Freeform 172"/>
            <p:cNvSpPr>
              <a:spLocks/>
            </p:cNvSpPr>
            <p:nvPr/>
          </p:nvSpPr>
          <p:spPr bwMode="auto">
            <a:xfrm>
              <a:off x="3680" y="2849"/>
              <a:ext cx="434" cy="428"/>
            </a:xfrm>
            <a:custGeom>
              <a:avLst/>
              <a:gdLst>
                <a:gd name="T0" fmla="*/ 0 w 434"/>
                <a:gd name="T1" fmla="*/ 0 h 428"/>
                <a:gd name="T2" fmla="*/ 433 w 434"/>
                <a:gd name="T3" fmla="*/ 0 h 428"/>
                <a:gd name="T4" fmla="*/ 433 w 434"/>
                <a:gd name="T5" fmla="*/ 427 h 428"/>
                <a:gd name="T6" fmla="*/ 0 w 434"/>
                <a:gd name="T7" fmla="*/ 427 h 428"/>
                <a:gd name="T8" fmla="*/ 0 w 434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4" h="428">
                  <a:moveTo>
                    <a:pt x="0" y="0"/>
                  </a:moveTo>
                  <a:lnTo>
                    <a:pt x="433" y="0"/>
                  </a:lnTo>
                  <a:lnTo>
                    <a:pt x="433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4" name="Rectangle 173"/>
            <p:cNvSpPr>
              <a:spLocks noChangeArrowheads="1"/>
            </p:cNvSpPr>
            <p:nvPr/>
          </p:nvSpPr>
          <p:spPr bwMode="auto">
            <a:xfrm>
              <a:off x="4972" y="2849"/>
              <a:ext cx="449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5" name="Freeform 174"/>
            <p:cNvSpPr>
              <a:spLocks/>
            </p:cNvSpPr>
            <p:nvPr/>
          </p:nvSpPr>
          <p:spPr bwMode="auto">
            <a:xfrm>
              <a:off x="4972" y="2849"/>
              <a:ext cx="450" cy="428"/>
            </a:xfrm>
            <a:custGeom>
              <a:avLst/>
              <a:gdLst>
                <a:gd name="T0" fmla="*/ 0 w 450"/>
                <a:gd name="T1" fmla="*/ 0 h 428"/>
                <a:gd name="T2" fmla="*/ 449 w 450"/>
                <a:gd name="T3" fmla="*/ 0 h 428"/>
                <a:gd name="T4" fmla="*/ 449 w 450"/>
                <a:gd name="T5" fmla="*/ 427 h 428"/>
                <a:gd name="T6" fmla="*/ 0 w 450"/>
                <a:gd name="T7" fmla="*/ 427 h 428"/>
                <a:gd name="T8" fmla="*/ 0 w 450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428">
                  <a:moveTo>
                    <a:pt x="0" y="0"/>
                  </a:moveTo>
                  <a:lnTo>
                    <a:pt x="449" y="0"/>
                  </a:lnTo>
                  <a:lnTo>
                    <a:pt x="449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6" name="Rectangle 175"/>
            <p:cNvSpPr>
              <a:spLocks noChangeArrowheads="1"/>
            </p:cNvSpPr>
            <p:nvPr/>
          </p:nvSpPr>
          <p:spPr bwMode="auto">
            <a:xfrm>
              <a:off x="4097" y="2849"/>
              <a:ext cx="465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7" name="Freeform 176"/>
            <p:cNvSpPr>
              <a:spLocks/>
            </p:cNvSpPr>
            <p:nvPr/>
          </p:nvSpPr>
          <p:spPr bwMode="auto">
            <a:xfrm>
              <a:off x="4097" y="2849"/>
              <a:ext cx="465" cy="428"/>
            </a:xfrm>
            <a:custGeom>
              <a:avLst/>
              <a:gdLst>
                <a:gd name="T0" fmla="*/ 0 w 465"/>
                <a:gd name="T1" fmla="*/ 0 h 428"/>
                <a:gd name="T2" fmla="*/ 464 w 465"/>
                <a:gd name="T3" fmla="*/ 0 h 428"/>
                <a:gd name="T4" fmla="*/ 464 w 465"/>
                <a:gd name="T5" fmla="*/ 427 h 428"/>
                <a:gd name="T6" fmla="*/ 0 w 465"/>
                <a:gd name="T7" fmla="*/ 427 h 428"/>
                <a:gd name="T8" fmla="*/ 0 w 465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5" h="428">
                  <a:moveTo>
                    <a:pt x="0" y="0"/>
                  </a:moveTo>
                  <a:lnTo>
                    <a:pt x="464" y="0"/>
                  </a:lnTo>
                  <a:lnTo>
                    <a:pt x="464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>
              <a:off x="4543" y="2849"/>
              <a:ext cx="439" cy="428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>
              <a:off x="4543" y="2849"/>
              <a:ext cx="439" cy="428"/>
            </a:xfrm>
            <a:custGeom>
              <a:avLst/>
              <a:gdLst>
                <a:gd name="T0" fmla="*/ 0 w 439"/>
                <a:gd name="T1" fmla="*/ 0 h 428"/>
                <a:gd name="T2" fmla="*/ 438 w 439"/>
                <a:gd name="T3" fmla="*/ 0 h 428"/>
                <a:gd name="T4" fmla="*/ 438 w 439"/>
                <a:gd name="T5" fmla="*/ 427 h 428"/>
                <a:gd name="T6" fmla="*/ 0 w 439"/>
                <a:gd name="T7" fmla="*/ 427 h 428"/>
                <a:gd name="T8" fmla="*/ 0 w 439"/>
                <a:gd name="T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428">
                  <a:moveTo>
                    <a:pt x="0" y="0"/>
                  </a:moveTo>
                  <a:lnTo>
                    <a:pt x="438" y="0"/>
                  </a:lnTo>
                  <a:lnTo>
                    <a:pt x="438" y="427"/>
                  </a:lnTo>
                  <a:lnTo>
                    <a:pt x="0" y="42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0" name="Rectangle 179"/>
            <p:cNvSpPr>
              <a:spLocks noChangeArrowheads="1"/>
            </p:cNvSpPr>
            <p:nvPr/>
          </p:nvSpPr>
          <p:spPr bwMode="auto">
            <a:xfrm>
              <a:off x="2803" y="3270"/>
              <a:ext cx="450" cy="426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1" name="Freeform 180"/>
            <p:cNvSpPr>
              <a:spLocks/>
            </p:cNvSpPr>
            <p:nvPr/>
          </p:nvSpPr>
          <p:spPr bwMode="auto">
            <a:xfrm>
              <a:off x="2803" y="3270"/>
              <a:ext cx="451" cy="427"/>
            </a:xfrm>
            <a:custGeom>
              <a:avLst/>
              <a:gdLst>
                <a:gd name="T0" fmla="*/ 0 w 451"/>
                <a:gd name="T1" fmla="*/ 0 h 427"/>
                <a:gd name="T2" fmla="*/ 450 w 451"/>
                <a:gd name="T3" fmla="*/ 0 h 427"/>
                <a:gd name="T4" fmla="*/ 450 w 451"/>
                <a:gd name="T5" fmla="*/ 426 h 427"/>
                <a:gd name="T6" fmla="*/ 0 w 451"/>
                <a:gd name="T7" fmla="*/ 426 h 427"/>
                <a:gd name="T8" fmla="*/ 0 w 451"/>
                <a:gd name="T9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1" h="427">
                  <a:moveTo>
                    <a:pt x="0" y="0"/>
                  </a:moveTo>
                  <a:lnTo>
                    <a:pt x="450" y="0"/>
                  </a:lnTo>
                  <a:lnTo>
                    <a:pt x="450" y="426"/>
                  </a:lnTo>
                  <a:lnTo>
                    <a:pt x="0" y="426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>
              <a:off x="3233" y="3281"/>
              <a:ext cx="466" cy="42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3" name="Freeform 182"/>
            <p:cNvSpPr>
              <a:spLocks/>
            </p:cNvSpPr>
            <p:nvPr/>
          </p:nvSpPr>
          <p:spPr bwMode="auto">
            <a:xfrm>
              <a:off x="3233" y="3281"/>
              <a:ext cx="467" cy="429"/>
            </a:xfrm>
            <a:custGeom>
              <a:avLst/>
              <a:gdLst>
                <a:gd name="T0" fmla="*/ 0 w 467"/>
                <a:gd name="T1" fmla="*/ 0 h 429"/>
                <a:gd name="T2" fmla="*/ 466 w 467"/>
                <a:gd name="T3" fmla="*/ 0 h 429"/>
                <a:gd name="T4" fmla="*/ 466 w 467"/>
                <a:gd name="T5" fmla="*/ 428 h 429"/>
                <a:gd name="T6" fmla="*/ 0 w 467"/>
                <a:gd name="T7" fmla="*/ 428 h 429"/>
                <a:gd name="T8" fmla="*/ 0 w 467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29">
                  <a:moveTo>
                    <a:pt x="0" y="0"/>
                  </a:moveTo>
                  <a:lnTo>
                    <a:pt x="466" y="0"/>
                  </a:lnTo>
                  <a:lnTo>
                    <a:pt x="466" y="428"/>
                  </a:lnTo>
                  <a:lnTo>
                    <a:pt x="0" y="42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4" name="Rectangle 183"/>
            <p:cNvSpPr>
              <a:spLocks noChangeArrowheads="1"/>
            </p:cNvSpPr>
            <p:nvPr/>
          </p:nvSpPr>
          <p:spPr bwMode="auto">
            <a:xfrm>
              <a:off x="3679" y="3281"/>
              <a:ext cx="434" cy="42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5" name="Freeform 184"/>
            <p:cNvSpPr>
              <a:spLocks/>
            </p:cNvSpPr>
            <p:nvPr/>
          </p:nvSpPr>
          <p:spPr bwMode="auto">
            <a:xfrm>
              <a:off x="3679" y="3281"/>
              <a:ext cx="435" cy="429"/>
            </a:xfrm>
            <a:custGeom>
              <a:avLst/>
              <a:gdLst>
                <a:gd name="T0" fmla="*/ 0 w 435"/>
                <a:gd name="T1" fmla="*/ 0 h 429"/>
                <a:gd name="T2" fmla="*/ 434 w 435"/>
                <a:gd name="T3" fmla="*/ 0 h 429"/>
                <a:gd name="T4" fmla="*/ 434 w 435"/>
                <a:gd name="T5" fmla="*/ 428 h 429"/>
                <a:gd name="T6" fmla="*/ 0 w 435"/>
                <a:gd name="T7" fmla="*/ 428 h 429"/>
                <a:gd name="T8" fmla="*/ 0 w 435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" h="429">
                  <a:moveTo>
                    <a:pt x="0" y="0"/>
                  </a:moveTo>
                  <a:lnTo>
                    <a:pt x="434" y="0"/>
                  </a:lnTo>
                  <a:lnTo>
                    <a:pt x="434" y="428"/>
                  </a:lnTo>
                  <a:lnTo>
                    <a:pt x="0" y="42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6" name="Rectangle 185"/>
            <p:cNvSpPr>
              <a:spLocks noChangeArrowheads="1"/>
            </p:cNvSpPr>
            <p:nvPr/>
          </p:nvSpPr>
          <p:spPr bwMode="auto">
            <a:xfrm>
              <a:off x="4953" y="3281"/>
              <a:ext cx="466" cy="42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7" name="Freeform 186"/>
            <p:cNvSpPr>
              <a:spLocks/>
            </p:cNvSpPr>
            <p:nvPr/>
          </p:nvSpPr>
          <p:spPr bwMode="auto">
            <a:xfrm>
              <a:off x="4953" y="3281"/>
              <a:ext cx="467" cy="429"/>
            </a:xfrm>
            <a:custGeom>
              <a:avLst/>
              <a:gdLst>
                <a:gd name="T0" fmla="*/ 0 w 467"/>
                <a:gd name="T1" fmla="*/ 0 h 429"/>
                <a:gd name="T2" fmla="*/ 466 w 467"/>
                <a:gd name="T3" fmla="*/ 0 h 429"/>
                <a:gd name="T4" fmla="*/ 466 w 467"/>
                <a:gd name="T5" fmla="*/ 428 h 429"/>
                <a:gd name="T6" fmla="*/ 0 w 467"/>
                <a:gd name="T7" fmla="*/ 428 h 429"/>
                <a:gd name="T8" fmla="*/ 0 w 467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29">
                  <a:moveTo>
                    <a:pt x="0" y="0"/>
                  </a:moveTo>
                  <a:lnTo>
                    <a:pt x="466" y="0"/>
                  </a:lnTo>
                  <a:lnTo>
                    <a:pt x="466" y="428"/>
                  </a:lnTo>
                  <a:lnTo>
                    <a:pt x="0" y="42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4093" y="3281"/>
              <a:ext cx="466" cy="42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9" name="Freeform 188"/>
            <p:cNvSpPr>
              <a:spLocks/>
            </p:cNvSpPr>
            <p:nvPr/>
          </p:nvSpPr>
          <p:spPr bwMode="auto">
            <a:xfrm>
              <a:off x="4093" y="3281"/>
              <a:ext cx="467" cy="429"/>
            </a:xfrm>
            <a:custGeom>
              <a:avLst/>
              <a:gdLst>
                <a:gd name="T0" fmla="*/ 0 w 467"/>
                <a:gd name="T1" fmla="*/ 0 h 429"/>
                <a:gd name="T2" fmla="*/ 466 w 467"/>
                <a:gd name="T3" fmla="*/ 0 h 429"/>
                <a:gd name="T4" fmla="*/ 466 w 467"/>
                <a:gd name="T5" fmla="*/ 428 h 429"/>
                <a:gd name="T6" fmla="*/ 0 w 467"/>
                <a:gd name="T7" fmla="*/ 428 h 429"/>
                <a:gd name="T8" fmla="*/ 0 w 467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7" h="429">
                  <a:moveTo>
                    <a:pt x="0" y="0"/>
                  </a:moveTo>
                  <a:lnTo>
                    <a:pt x="466" y="0"/>
                  </a:lnTo>
                  <a:lnTo>
                    <a:pt x="466" y="428"/>
                  </a:lnTo>
                  <a:lnTo>
                    <a:pt x="0" y="42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0" name="Rectangle 189"/>
            <p:cNvSpPr>
              <a:spLocks noChangeArrowheads="1"/>
            </p:cNvSpPr>
            <p:nvPr/>
          </p:nvSpPr>
          <p:spPr bwMode="auto">
            <a:xfrm>
              <a:off x="4545" y="3281"/>
              <a:ext cx="442" cy="429"/>
            </a:xfrm>
            <a:prstGeom prst="rect">
              <a:avLst/>
            </a:prstGeom>
            <a:solidFill>
              <a:srgbClr val="FFFFA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4545" y="3281"/>
              <a:ext cx="442" cy="429"/>
            </a:xfrm>
            <a:custGeom>
              <a:avLst/>
              <a:gdLst>
                <a:gd name="T0" fmla="*/ 0 w 442"/>
                <a:gd name="T1" fmla="*/ 0 h 429"/>
                <a:gd name="T2" fmla="*/ 441 w 442"/>
                <a:gd name="T3" fmla="*/ 0 h 429"/>
                <a:gd name="T4" fmla="*/ 441 w 442"/>
                <a:gd name="T5" fmla="*/ 428 h 429"/>
                <a:gd name="T6" fmla="*/ 0 w 442"/>
                <a:gd name="T7" fmla="*/ 428 h 429"/>
                <a:gd name="T8" fmla="*/ 0 w 442"/>
                <a:gd name="T9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2" h="429">
                  <a:moveTo>
                    <a:pt x="0" y="0"/>
                  </a:moveTo>
                  <a:lnTo>
                    <a:pt x="441" y="0"/>
                  </a:lnTo>
                  <a:lnTo>
                    <a:pt x="441" y="428"/>
                  </a:lnTo>
                  <a:lnTo>
                    <a:pt x="0" y="42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00004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2" name="Line 191"/>
            <p:cNvSpPr>
              <a:spLocks noChangeShapeType="1"/>
            </p:cNvSpPr>
            <p:nvPr/>
          </p:nvSpPr>
          <p:spPr bwMode="auto">
            <a:xfrm>
              <a:off x="991" y="1930"/>
              <a:ext cx="109" cy="104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3" name="Freeform 192"/>
            <p:cNvSpPr>
              <a:spLocks/>
            </p:cNvSpPr>
            <p:nvPr/>
          </p:nvSpPr>
          <p:spPr bwMode="auto">
            <a:xfrm>
              <a:off x="1049" y="1984"/>
              <a:ext cx="93" cy="91"/>
            </a:xfrm>
            <a:custGeom>
              <a:avLst/>
              <a:gdLst>
                <a:gd name="T0" fmla="*/ 60 w 93"/>
                <a:gd name="T1" fmla="*/ 0 h 91"/>
                <a:gd name="T2" fmla="*/ 92 w 93"/>
                <a:gd name="T3" fmla="*/ 90 h 91"/>
                <a:gd name="T4" fmla="*/ 0 w 93"/>
                <a:gd name="T5" fmla="*/ 61 h 91"/>
                <a:gd name="T6" fmla="*/ 51 w 93"/>
                <a:gd name="T7" fmla="*/ 50 h 91"/>
                <a:gd name="T8" fmla="*/ 60 w 93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1">
                  <a:moveTo>
                    <a:pt x="60" y="0"/>
                  </a:moveTo>
                  <a:lnTo>
                    <a:pt x="92" y="90"/>
                  </a:lnTo>
                  <a:lnTo>
                    <a:pt x="0" y="61"/>
                  </a:lnTo>
                  <a:lnTo>
                    <a:pt x="51" y="50"/>
                  </a:lnTo>
                  <a:lnTo>
                    <a:pt x="60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4" name="Line 193"/>
            <p:cNvSpPr>
              <a:spLocks noChangeShapeType="1"/>
            </p:cNvSpPr>
            <p:nvPr/>
          </p:nvSpPr>
          <p:spPr bwMode="auto">
            <a:xfrm>
              <a:off x="1477" y="2382"/>
              <a:ext cx="103" cy="99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5" name="Freeform 194"/>
            <p:cNvSpPr>
              <a:spLocks/>
            </p:cNvSpPr>
            <p:nvPr/>
          </p:nvSpPr>
          <p:spPr bwMode="auto">
            <a:xfrm>
              <a:off x="1530" y="2430"/>
              <a:ext cx="93" cy="91"/>
            </a:xfrm>
            <a:custGeom>
              <a:avLst/>
              <a:gdLst>
                <a:gd name="T0" fmla="*/ 59 w 93"/>
                <a:gd name="T1" fmla="*/ 0 h 91"/>
                <a:gd name="T2" fmla="*/ 92 w 93"/>
                <a:gd name="T3" fmla="*/ 90 h 91"/>
                <a:gd name="T4" fmla="*/ 0 w 93"/>
                <a:gd name="T5" fmla="*/ 62 h 91"/>
                <a:gd name="T6" fmla="*/ 50 w 93"/>
                <a:gd name="T7" fmla="*/ 51 h 91"/>
                <a:gd name="T8" fmla="*/ 59 w 93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91">
                  <a:moveTo>
                    <a:pt x="59" y="0"/>
                  </a:moveTo>
                  <a:lnTo>
                    <a:pt x="92" y="90"/>
                  </a:lnTo>
                  <a:lnTo>
                    <a:pt x="0" y="62"/>
                  </a:lnTo>
                  <a:lnTo>
                    <a:pt x="50" y="51"/>
                  </a:lnTo>
                  <a:lnTo>
                    <a:pt x="59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6" name="Line 195"/>
            <p:cNvSpPr>
              <a:spLocks noChangeShapeType="1"/>
            </p:cNvSpPr>
            <p:nvPr/>
          </p:nvSpPr>
          <p:spPr bwMode="auto">
            <a:xfrm>
              <a:off x="1009" y="2779"/>
              <a:ext cx="103" cy="98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7" name="Freeform 196"/>
            <p:cNvSpPr>
              <a:spLocks/>
            </p:cNvSpPr>
            <p:nvPr/>
          </p:nvSpPr>
          <p:spPr bwMode="auto">
            <a:xfrm>
              <a:off x="1062" y="2826"/>
              <a:ext cx="92" cy="92"/>
            </a:xfrm>
            <a:custGeom>
              <a:avLst/>
              <a:gdLst>
                <a:gd name="T0" fmla="*/ 59 w 92"/>
                <a:gd name="T1" fmla="*/ 0 h 92"/>
                <a:gd name="T2" fmla="*/ 91 w 92"/>
                <a:gd name="T3" fmla="*/ 91 h 92"/>
                <a:gd name="T4" fmla="*/ 0 w 92"/>
                <a:gd name="T5" fmla="*/ 62 h 92"/>
                <a:gd name="T6" fmla="*/ 50 w 92"/>
                <a:gd name="T7" fmla="*/ 51 h 92"/>
                <a:gd name="T8" fmla="*/ 59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59" y="0"/>
                  </a:moveTo>
                  <a:lnTo>
                    <a:pt x="91" y="91"/>
                  </a:lnTo>
                  <a:lnTo>
                    <a:pt x="0" y="62"/>
                  </a:lnTo>
                  <a:lnTo>
                    <a:pt x="50" y="51"/>
                  </a:lnTo>
                  <a:lnTo>
                    <a:pt x="59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8" name="Line 197"/>
            <p:cNvSpPr>
              <a:spLocks noChangeShapeType="1"/>
            </p:cNvSpPr>
            <p:nvPr/>
          </p:nvSpPr>
          <p:spPr bwMode="auto">
            <a:xfrm>
              <a:off x="1517" y="3236"/>
              <a:ext cx="100" cy="101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9" name="Freeform 198"/>
            <p:cNvSpPr>
              <a:spLocks/>
            </p:cNvSpPr>
            <p:nvPr/>
          </p:nvSpPr>
          <p:spPr bwMode="auto">
            <a:xfrm>
              <a:off x="1567" y="3286"/>
              <a:ext cx="92" cy="92"/>
            </a:xfrm>
            <a:custGeom>
              <a:avLst/>
              <a:gdLst>
                <a:gd name="T0" fmla="*/ 60 w 92"/>
                <a:gd name="T1" fmla="*/ 0 h 92"/>
                <a:gd name="T2" fmla="*/ 91 w 92"/>
                <a:gd name="T3" fmla="*/ 91 h 92"/>
                <a:gd name="T4" fmla="*/ 0 w 92"/>
                <a:gd name="T5" fmla="*/ 61 h 92"/>
                <a:gd name="T6" fmla="*/ 50 w 92"/>
                <a:gd name="T7" fmla="*/ 51 h 92"/>
                <a:gd name="T8" fmla="*/ 60 w 92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2">
                  <a:moveTo>
                    <a:pt x="60" y="0"/>
                  </a:moveTo>
                  <a:lnTo>
                    <a:pt x="91" y="91"/>
                  </a:lnTo>
                  <a:lnTo>
                    <a:pt x="0" y="61"/>
                  </a:lnTo>
                  <a:lnTo>
                    <a:pt x="50" y="51"/>
                  </a:lnTo>
                  <a:lnTo>
                    <a:pt x="60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0" name="Line 199"/>
            <p:cNvSpPr>
              <a:spLocks noChangeShapeType="1"/>
            </p:cNvSpPr>
            <p:nvPr/>
          </p:nvSpPr>
          <p:spPr bwMode="auto">
            <a:xfrm>
              <a:off x="4452" y="1110"/>
              <a:ext cx="120" cy="115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1" name="Freeform 200"/>
            <p:cNvSpPr>
              <a:spLocks/>
            </p:cNvSpPr>
            <p:nvPr/>
          </p:nvSpPr>
          <p:spPr bwMode="auto">
            <a:xfrm>
              <a:off x="4522" y="1174"/>
              <a:ext cx="92" cy="91"/>
            </a:xfrm>
            <a:custGeom>
              <a:avLst/>
              <a:gdLst>
                <a:gd name="T0" fmla="*/ 59 w 92"/>
                <a:gd name="T1" fmla="*/ 0 h 91"/>
                <a:gd name="T2" fmla="*/ 91 w 92"/>
                <a:gd name="T3" fmla="*/ 90 h 91"/>
                <a:gd name="T4" fmla="*/ 0 w 92"/>
                <a:gd name="T5" fmla="*/ 62 h 91"/>
                <a:gd name="T6" fmla="*/ 50 w 92"/>
                <a:gd name="T7" fmla="*/ 51 h 91"/>
                <a:gd name="T8" fmla="*/ 59 w 92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91">
                  <a:moveTo>
                    <a:pt x="59" y="0"/>
                  </a:moveTo>
                  <a:lnTo>
                    <a:pt x="91" y="90"/>
                  </a:lnTo>
                  <a:lnTo>
                    <a:pt x="0" y="62"/>
                  </a:lnTo>
                  <a:lnTo>
                    <a:pt x="50" y="51"/>
                  </a:lnTo>
                  <a:lnTo>
                    <a:pt x="59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2" name="Line 201"/>
            <p:cNvSpPr>
              <a:spLocks noChangeShapeType="1"/>
            </p:cNvSpPr>
            <p:nvPr/>
          </p:nvSpPr>
          <p:spPr bwMode="auto">
            <a:xfrm>
              <a:off x="4883" y="1488"/>
              <a:ext cx="124" cy="128"/>
            </a:xfrm>
            <a:prstGeom prst="line">
              <a:avLst/>
            </a:prstGeom>
            <a:noFill/>
            <a:ln w="25400">
              <a:solidFill>
                <a:srgbClr val="FF170D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3" name="Freeform 202"/>
            <p:cNvSpPr>
              <a:spLocks/>
            </p:cNvSpPr>
            <p:nvPr/>
          </p:nvSpPr>
          <p:spPr bwMode="auto">
            <a:xfrm>
              <a:off x="4957" y="1566"/>
              <a:ext cx="91" cy="92"/>
            </a:xfrm>
            <a:custGeom>
              <a:avLst/>
              <a:gdLst>
                <a:gd name="T0" fmla="*/ 61 w 91"/>
                <a:gd name="T1" fmla="*/ 0 h 92"/>
                <a:gd name="T2" fmla="*/ 90 w 91"/>
                <a:gd name="T3" fmla="*/ 91 h 92"/>
                <a:gd name="T4" fmla="*/ 0 w 91"/>
                <a:gd name="T5" fmla="*/ 59 h 92"/>
                <a:gd name="T6" fmla="*/ 50 w 91"/>
                <a:gd name="T7" fmla="*/ 50 h 92"/>
                <a:gd name="T8" fmla="*/ 61 w 91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92">
                  <a:moveTo>
                    <a:pt x="61" y="0"/>
                  </a:moveTo>
                  <a:lnTo>
                    <a:pt x="90" y="91"/>
                  </a:lnTo>
                  <a:lnTo>
                    <a:pt x="0" y="59"/>
                  </a:lnTo>
                  <a:lnTo>
                    <a:pt x="50" y="50"/>
                  </a:lnTo>
                  <a:lnTo>
                    <a:pt x="61" y="0"/>
                  </a:lnTo>
                </a:path>
              </a:pathLst>
            </a:custGeom>
            <a:solidFill>
              <a:srgbClr val="FF170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4" name="Rectangle 203"/>
            <p:cNvSpPr>
              <a:spLocks noChangeArrowheads="1"/>
            </p:cNvSpPr>
            <p:nvPr/>
          </p:nvSpPr>
          <p:spPr bwMode="auto">
            <a:xfrm>
              <a:off x="4514" y="1206"/>
              <a:ext cx="50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Pa-234</a:t>
              </a:r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4514" y="1339"/>
              <a:ext cx="383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1.2m</a:t>
              </a:r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auto">
            <a:xfrm>
              <a:off x="4899" y="1594"/>
              <a:ext cx="47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pt-BR" sz="150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U-234</a:t>
              </a:r>
            </a:p>
          </p:txBody>
        </p: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>
              <a:off x="4899" y="1753"/>
              <a:ext cx="55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2.5.10</a:t>
              </a:r>
              <a:r>
                <a:rPr lang="en-US" sz="1500" baseline="30000">
                  <a:solidFill>
                    <a:srgbClr val="000000"/>
                  </a:solidFill>
                  <a:latin typeface="Arial" charset="0"/>
                </a:rPr>
                <a:t>5</a:t>
              </a: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208" name="Line 207"/>
            <p:cNvSpPr>
              <a:spLocks noChangeShapeType="1"/>
            </p:cNvSpPr>
            <p:nvPr/>
          </p:nvSpPr>
          <p:spPr bwMode="auto">
            <a:xfrm>
              <a:off x="4622" y="1890"/>
              <a:ext cx="232" cy="0"/>
            </a:xfrm>
            <a:prstGeom prst="line">
              <a:avLst/>
            </a:prstGeom>
            <a:noFill/>
            <a:ln w="25400">
              <a:solidFill>
                <a:srgbClr val="00004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09" name="Freeform 208"/>
            <p:cNvSpPr>
              <a:spLocks/>
            </p:cNvSpPr>
            <p:nvPr/>
          </p:nvSpPr>
          <p:spPr bwMode="auto">
            <a:xfrm>
              <a:off x="4559" y="1848"/>
              <a:ext cx="87" cy="86"/>
            </a:xfrm>
            <a:custGeom>
              <a:avLst/>
              <a:gdLst>
                <a:gd name="T0" fmla="*/ 86 w 87"/>
                <a:gd name="T1" fmla="*/ 85 h 86"/>
                <a:gd name="T2" fmla="*/ 0 w 87"/>
                <a:gd name="T3" fmla="*/ 42 h 86"/>
                <a:gd name="T4" fmla="*/ 86 w 87"/>
                <a:gd name="T5" fmla="*/ 0 h 86"/>
                <a:gd name="T6" fmla="*/ 57 w 87"/>
                <a:gd name="T7" fmla="*/ 42 h 86"/>
                <a:gd name="T8" fmla="*/ 86 w 87"/>
                <a:gd name="T9" fmla="*/ 8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6">
                  <a:moveTo>
                    <a:pt x="86" y="85"/>
                  </a:moveTo>
                  <a:lnTo>
                    <a:pt x="0" y="42"/>
                  </a:lnTo>
                  <a:lnTo>
                    <a:pt x="86" y="0"/>
                  </a:lnTo>
                  <a:lnTo>
                    <a:pt x="57" y="42"/>
                  </a:lnTo>
                  <a:lnTo>
                    <a:pt x="86" y="85"/>
                  </a:lnTo>
                </a:path>
              </a:pathLst>
            </a:custGeom>
            <a:solidFill>
              <a:srgbClr val="00004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0" name="Rectangle 209"/>
            <p:cNvSpPr>
              <a:spLocks noChangeArrowheads="1"/>
            </p:cNvSpPr>
            <p:nvPr/>
          </p:nvSpPr>
          <p:spPr bwMode="auto">
            <a:xfrm>
              <a:off x="4046" y="1592"/>
              <a:ext cx="49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Th-230</a:t>
              </a:r>
            </a:p>
          </p:txBody>
        </p:sp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>
              <a:off x="4046" y="1751"/>
              <a:ext cx="554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7.7.10</a:t>
              </a:r>
              <a:r>
                <a:rPr lang="en-US" sz="1500" baseline="30000">
                  <a:solidFill>
                    <a:srgbClr val="000000"/>
                  </a:solidFill>
                  <a:latin typeface="Arial" charset="0"/>
                </a:rPr>
                <a:t>4</a:t>
              </a: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y</a:t>
              </a:r>
            </a:p>
          </p:txBody>
        </p:sp>
        <p:sp>
          <p:nvSpPr>
            <p:cNvPr id="212" name="Line 211"/>
            <p:cNvSpPr>
              <a:spLocks noChangeShapeType="1"/>
            </p:cNvSpPr>
            <p:nvPr/>
          </p:nvSpPr>
          <p:spPr bwMode="auto">
            <a:xfrm>
              <a:off x="3788" y="1818"/>
              <a:ext cx="264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3" name="Freeform 212"/>
            <p:cNvSpPr>
              <a:spLocks/>
            </p:cNvSpPr>
            <p:nvPr/>
          </p:nvSpPr>
          <p:spPr bwMode="auto">
            <a:xfrm>
              <a:off x="3731" y="1775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7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7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4" name="Rectangle 213"/>
            <p:cNvSpPr>
              <a:spLocks noChangeArrowheads="1"/>
            </p:cNvSpPr>
            <p:nvPr/>
          </p:nvSpPr>
          <p:spPr bwMode="auto">
            <a:xfrm>
              <a:off x="3196" y="1618"/>
              <a:ext cx="511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Ra-226</a:t>
              </a:r>
            </a:p>
          </p:txBody>
        </p:sp>
        <p:sp>
          <p:nvSpPr>
            <p:cNvPr id="215" name="Rectangle 214"/>
            <p:cNvSpPr>
              <a:spLocks noChangeArrowheads="1"/>
            </p:cNvSpPr>
            <p:nvPr/>
          </p:nvSpPr>
          <p:spPr bwMode="auto">
            <a:xfrm>
              <a:off x="3196" y="1752"/>
              <a:ext cx="47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1500">
                  <a:solidFill>
                    <a:srgbClr val="000000"/>
                  </a:solidFill>
                  <a:latin typeface="Arial" charset="0"/>
                </a:rPr>
                <a:t>1600 y</a:t>
              </a:r>
            </a:p>
          </p:txBody>
        </p:sp>
        <p:sp>
          <p:nvSpPr>
            <p:cNvPr id="216" name="Line 215"/>
            <p:cNvSpPr>
              <a:spLocks noChangeShapeType="1"/>
            </p:cNvSpPr>
            <p:nvPr/>
          </p:nvSpPr>
          <p:spPr bwMode="auto">
            <a:xfrm>
              <a:off x="2936" y="1832"/>
              <a:ext cx="241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7" name="Freeform 216"/>
            <p:cNvSpPr>
              <a:spLocks/>
            </p:cNvSpPr>
            <p:nvPr/>
          </p:nvSpPr>
          <p:spPr bwMode="auto">
            <a:xfrm>
              <a:off x="2879" y="1789"/>
              <a:ext cx="87" cy="87"/>
            </a:xfrm>
            <a:custGeom>
              <a:avLst/>
              <a:gdLst>
                <a:gd name="T0" fmla="*/ 86 w 87"/>
                <a:gd name="T1" fmla="*/ 86 h 87"/>
                <a:gd name="T2" fmla="*/ 0 w 87"/>
                <a:gd name="T3" fmla="*/ 43 h 87"/>
                <a:gd name="T4" fmla="*/ 86 w 87"/>
                <a:gd name="T5" fmla="*/ 0 h 87"/>
                <a:gd name="T6" fmla="*/ 57 w 87"/>
                <a:gd name="T7" fmla="*/ 43 h 87"/>
                <a:gd name="T8" fmla="*/ 86 w 87"/>
                <a:gd name="T9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7">
                  <a:moveTo>
                    <a:pt x="86" y="86"/>
                  </a:moveTo>
                  <a:lnTo>
                    <a:pt x="0" y="43"/>
                  </a:lnTo>
                  <a:lnTo>
                    <a:pt x="86" y="0"/>
                  </a:lnTo>
                  <a:lnTo>
                    <a:pt x="57" y="43"/>
                  </a:lnTo>
                  <a:lnTo>
                    <a:pt x="86" y="86"/>
                  </a:lnTo>
                </a:path>
              </a:pathLst>
            </a:cu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3241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uran-aktiniová řada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grpSp>
        <p:nvGrpSpPr>
          <p:cNvPr id="6" name="Group 137"/>
          <p:cNvGrpSpPr>
            <a:grpSpLocks/>
          </p:cNvGrpSpPr>
          <p:nvPr/>
        </p:nvGrpSpPr>
        <p:grpSpPr bwMode="auto">
          <a:xfrm>
            <a:off x="510232" y="1556792"/>
            <a:ext cx="7950200" cy="4405312"/>
            <a:chOff x="441" y="828"/>
            <a:chExt cx="5008" cy="277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441" y="828"/>
              <a:ext cx="5008" cy="2498"/>
              <a:chOff x="441" y="828"/>
              <a:chExt cx="5008" cy="2498"/>
            </a:xfrm>
          </p:grpSpPr>
          <p:grpSp>
            <p:nvGrpSpPr>
              <p:cNvPr id="21" name="Group 5"/>
              <p:cNvGrpSpPr>
                <a:grpSpLocks/>
              </p:cNvGrpSpPr>
              <p:nvPr/>
            </p:nvGrpSpPr>
            <p:grpSpPr bwMode="auto">
              <a:xfrm>
                <a:off x="455" y="828"/>
                <a:ext cx="4985" cy="2498"/>
                <a:chOff x="595" y="1012"/>
                <a:chExt cx="4286" cy="1751"/>
              </a:xfrm>
            </p:grpSpPr>
            <p:grpSp>
              <p:nvGrpSpPr>
                <p:cNvPr id="60" name="Group 6"/>
                <p:cNvGrpSpPr>
                  <a:grpSpLocks/>
                </p:cNvGrpSpPr>
                <p:nvPr/>
              </p:nvGrpSpPr>
              <p:grpSpPr bwMode="auto">
                <a:xfrm>
                  <a:off x="597" y="1012"/>
                  <a:ext cx="4284" cy="699"/>
                  <a:chOff x="597" y="1012"/>
                  <a:chExt cx="4284" cy="699"/>
                </a:xfrm>
              </p:grpSpPr>
              <p:grpSp>
                <p:nvGrpSpPr>
                  <p:cNvPr id="107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597" y="1012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130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36" name="Rectangle 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7" name="Rectangle 1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8" name="Rectangle 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9" name="Rectangle 1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3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32" name="Rectangle 1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3" name="Rectangle 1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4" name="Rectangle 1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5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10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2026" y="1015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120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26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7" name="Rectangle 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8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9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21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22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3" name="Rectangle 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4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5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10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3451" y="1014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110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16" name="Rectangle 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7" name="Rectangle 3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8" name="Rectangle 3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9" name="Rectangle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11" name="Group 3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12" name="Rectangle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3" name="Rectangle 3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4" name="Rectangle 3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5" name="Rectangle 3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grpSp>
              <p:nvGrpSpPr>
                <p:cNvPr id="61" name="Group 40"/>
                <p:cNvGrpSpPr>
                  <a:grpSpLocks/>
                </p:cNvGrpSpPr>
                <p:nvPr/>
              </p:nvGrpSpPr>
              <p:grpSpPr bwMode="auto">
                <a:xfrm>
                  <a:off x="595" y="1708"/>
                  <a:ext cx="4284" cy="699"/>
                  <a:chOff x="597" y="1012"/>
                  <a:chExt cx="4284" cy="699"/>
                </a:xfrm>
              </p:grpSpPr>
              <p:grpSp>
                <p:nvGrpSpPr>
                  <p:cNvPr id="74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597" y="1012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97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103" name="Rectangle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4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5" name="Rectangle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6" name="Rectangle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98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99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0" name="Rectangle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1" name="Rectangle 5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02" name="Rectangle 5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75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026" y="1015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87" name="Group 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93" name="Rectangle 5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4" name="Rectangle 5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5" name="Rectangle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6" name="Rectangle 5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8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89" name="Rectangle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0" name="Rectangle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1" name="Rectangl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92" name="Rectangle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76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3451" y="1014"/>
                    <a:ext cx="1430" cy="696"/>
                    <a:chOff x="597" y="1012"/>
                    <a:chExt cx="1430" cy="696"/>
                  </a:xfrm>
                </p:grpSpPr>
                <p:grpSp>
                  <p:nvGrpSpPr>
                    <p:cNvPr id="77" name="Group 6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97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83" name="Rectangle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4" name="Rectangle 6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5" name="Rectangle 6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6" name="Rectangle 6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78" name="Group 6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10" y="1012"/>
                      <a:ext cx="717" cy="696"/>
                      <a:chOff x="597" y="1020"/>
                      <a:chExt cx="832" cy="770"/>
                    </a:xfrm>
                  </p:grpSpPr>
                  <p:sp>
                    <p:nvSpPr>
                      <p:cNvPr id="79" name="Rectangle 7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020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0" name="Rectangle 7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020"/>
                        <a:ext cx="423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1" name="Rectangle 7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97" y="1398"/>
                        <a:ext cx="41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82" name="Rectangle 7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006" y="1398"/>
                        <a:ext cx="422" cy="392"/>
                      </a:xfrm>
                      <a:prstGeom prst="rect">
                        <a:avLst/>
                      </a:prstGeom>
                      <a:solidFill>
                        <a:srgbClr val="FFFFA7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sp>
              <p:nvSpPr>
                <p:cNvPr id="62" name="Rectangle 74"/>
                <p:cNvSpPr>
                  <a:spLocks noChangeArrowheads="1"/>
                </p:cNvSpPr>
                <p:nvPr/>
              </p:nvSpPr>
              <p:spPr bwMode="auto">
                <a:xfrm>
                  <a:off x="595" y="2406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3" name="Rectangle 75"/>
                <p:cNvSpPr>
                  <a:spLocks noChangeArrowheads="1"/>
                </p:cNvSpPr>
                <p:nvPr/>
              </p:nvSpPr>
              <p:spPr bwMode="auto">
                <a:xfrm>
                  <a:off x="947" y="2406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4" name="Rectangle 76"/>
                <p:cNvSpPr>
                  <a:spLocks noChangeArrowheads="1"/>
                </p:cNvSpPr>
                <p:nvPr/>
              </p:nvSpPr>
              <p:spPr bwMode="auto">
                <a:xfrm>
                  <a:off x="1308" y="2406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5" name="Rectangle 77"/>
                <p:cNvSpPr>
                  <a:spLocks noChangeArrowheads="1"/>
                </p:cNvSpPr>
                <p:nvPr/>
              </p:nvSpPr>
              <p:spPr bwMode="auto">
                <a:xfrm>
                  <a:off x="1660" y="2406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6" name="Rectangle 78"/>
                <p:cNvSpPr>
                  <a:spLocks noChangeArrowheads="1"/>
                </p:cNvSpPr>
                <p:nvPr/>
              </p:nvSpPr>
              <p:spPr bwMode="auto">
                <a:xfrm>
                  <a:off x="2024" y="2409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7" name="Rectangle 79"/>
                <p:cNvSpPr>
                  <a:spLocks noChangeArrowheads="1"/>
                </p:cNvSpPr>
                <p:nvPr/>
              </p:nvSpPr>
              <p:spPr bwMode="auto">
                <a:xfrm>
                  <a:off x="2376" y="2409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8" name="Rectangle 80"/>
                <p:cNvSpPr>
                  <a:spLocks noChangeArrowheads="1"/>
                </p:cNvSpPr>
                <p:nvPr/>
              </p:nvSpPr>
              <p:spPr bwMode="auto">
                <a:xfrm>
                  <a:off x="2737" y="2409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69" name="Rectangle 81"/>
                <p:cNvSpPr>
                  <a:spLocks noChangeArrowheads="1"/>
                </p:cNvSpPr>
                <p:nvPr/>
              </p:nvSpPr>
              <p:spPr bwMode="auto">
                <a:xfrm>
                  <a:off x="3089" y="2409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70" name="Rectangle 82"/>
                <p:cNvSpPr>
                  <a:spLocks noChangeArrowheads="1"/>
                </p:cNvSpPr>
                <p:nvPr/>
              </p:nvSpPr>
              <p:spPr bwMode="auto">
                <a:xfrm>
                  <a:off x="3449" y="2408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71" name="Rectangle 83"/>
                <p:cNvSpPr>
                  <a:spLocks noChangeArrowheads="1"/>
                </p:cNvSpPr>
                <p:nvPr/>
              </p:nvSpPr>
              <p:spPr bwMode="auto">
                <a:xfrm>
                  <a:off x="3801" y="2408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72" name="Rectangle 84"/>
                <p:cNvSpPr>
                  <a:spLocks noChangeArrowheads="1"/>
                </p:cNvSpPr>
                <p:nvPr/>
              </p:nvSpPr>
              <p:spPr bwMode="auto">
                <a:xfrm>
                  <a:off x="4162" y="2408"/>
                  <a:ext cx="364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73" name="Rectangle 85"/>
                <p:cNvSpPr>
                  <a:spLocks noChangeArrowheads="1"/>
                </p:cNvSpPr>
                <p:nvPr/>
              </p:nvSpPr>
              <p:spPr bwMode="auto">
                <a:xfrm>
                  <a:off x="4514" y="2408"/>
                  <a:ext cx="365" cy="354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2" name="Text Box 86"/>
              <p:cNvSpPr txBox="1">
                <a:spLocks noChangeArrowheads="1"/>
              </p:cNvSpPr>
              <p:nvPr/>
            </p:nvSpPr>
            <p:spPr bwMode="auto">
              <a:xfrm>
                <a:off x="4964" y="915"/>
                <a:ext cx="485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7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U-235</a:t>
                </a:r>
              </a:p>
              <a:p>
                <a:pPr eaLnBrk="0" hangingPunct="0">
                  <a:lnSpc>
                    <a:spcPct val="7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7.10</a:t>
                </a:r>
                <a:r>
                  <a:rPr lang="en-US" sz="1600" b="1" baseline="30000">
                    <a:solidFill>
                      <a:schemeClr val="bg2"/>
                    </a:solidFill>
                  </a:rPr>
                  <a:t>8</a:t>
                </a:r>
                <a:r>
                  <a:rPr lang="en-US" sz="1600" b="1">
                    <a:solidFill>
                      <a:schemeClr val="bg2"/>
                    </a:solidFill>
                  </a:rPr>
                  <a:t>y</a:t>
                </a:r>
              </a:p>
            </p:txBody>
          </p:sp>
          <p:sp>
            <p:nvSpPr>
              <p:cNvPr id="23" name="Text Box 87"/>
              <p:cNvSpPr txBox="1">
                <a:spLocks noChangeArrowheads="1"/>
              </p:cNvSpPr>
              <p:nvPr/>
            </p:nvSpPr>
            <p:spPr bwMode="auto">
              <a:xfrm>
                <a:off x="4131" y="884"/>
                <a:ext cx="528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Th-231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25.6h</a:t>
                </a:r>
              </a:p>
            </p:txBody>
          </p:sp>
          <p:sp>
            <p:nvSpPr>
              <p:cNvPr id="24" name="Text Box 88"/>
              <p:cNvSpPr txBox="1">
                <a:spLocks noChangeArrowheads="1"/>
              </p:cNvSpPr>
              <p:nvPr/>
            </p:nvSpPr>
            <p:spPr bwMode="auto">
              <a:xfrm>
                <a:off x="4533" y="1385"/>
                <a:ext cx="592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Pa-231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3.3.10</a:t>
                </a:r>
                <a:r>
                  <a:rPr lang="en-US" sz="1600" b="1" baseline="30000">
                    <a:solidFill>
                      <a:schemeClr val="bg2"/>
                    </a:solidFill>
                  </a:rPr>
                  <a:t>4</a:t>
                </a:r>
                <a:r>
                  <a:rPr lang="en-US" sz="1600" b="1">
                    <a:solidFill>
                      <a:schemeClr val="bg2"/>
                    </a:solidFill>
                  </a:rPr>
                  <a:t>a</a:t>
                </a:r>
              </a:p>
            </p:txBody>
          </p:sp>
          <p:sp>
            <p:nvSpPr>
              <p:cNvPr id="25" name="Text Box 89"/>
              <p:cNvSpPr txBox="1">
                <a:spLocks noChangeArrowheads="1"/>
              </p:cNvSpPr>
              <p:nvPr/>
            </p:nvSpPr>
            <p:spPr bwMode="auto">
              <a:xfrm>
                <a:off x="4156" y="1887"/>
                <a:ext cx="528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Th-227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18.8d</a:t>
                </a:r>
              </a:p>
            </p:txBody>
          </p:sp>
          <p:sp>
            <p:nvSpPr>
              <p:cNvPr id="26" name="Text Box 90"/>
              <p:cNvSpPr txBox="1">
                <a:spLocks noChangeArrowheads="1"/>
              </p:cNvSpPr>
              <p:nvPr/>
            </p:nvSpPr>
            <p:spPr bwMode="auto">
              <a:xfrm>
                <a:off x="3737" y="1394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Ac-227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22a</a:t>
                </a:r>
              </a:p>
            </p:txBody>
          </p:sp>
          <p:sp>
            <p:nvSpPr>
              <p:cNvPr id="27" name="Text Box 91"/>
              <p:cNvSpPr txBox="1">
                <a:spLocks noChangeArrowheads="1"/>
              </p:cNvSpPr>
              <p:nvPr/>
            </p:nvSpPr>
            <p:spPr bwMode="auto">
              <a:xfrm>
                <a:off x="3302" y="1912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Ra-223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11.4d</a:t>
                </a:r>
              </a:p>
            </p:txBody>
          </p:sp>
          <p:sp>
            <p:nvSpPr>
              <p:cNvPr id="28" name="Text Box 92"/>
              <p:cNvSpPr txBox="1">
                <a:spLocks noChangeArrowheads="1"/>
              </p:cNvSpPr>
              <p:nvPr/>
            </p:nvSpPr>
            <p:spPr bwMode="auto">
              <a:xfrm>
                <a:off x="2916" y="1386"/>
                <a:ext cx="500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Fr-223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22m</a:t>
                </a:r>
              </a:p>
            </p:txBody>
          </p:sp>
          <p:sp>
            <p:nvSpPr>
              <p:cNvPr id="29" name="Text Box 93"/>
              <p:cNvSpPr txBox="1">
                <a:spLocks noChangeArrowheads="1"/>
              </p:cNvSpPr>
              <p:nvPr/>
            </p:nvSpPr>
            <p:spPr bwMode="auto">
              <a:xfrm>
                <a:off x="2086" y="1369"/>
                <a:ext cx="507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At-219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0.9m</a:t>
                </a:r>
              </a:p>
            </p:txBody>
          </p:sp>
          <p:sp>
            <p:nvSpPr>
              <p:cNvPr id="30" name="Text Box 94"/>
              <p:cNvSpPr txBox="1">
                <a:spLocks noChangeArrowheads="1"/>
              </p:cNvSpPr>
              <p:nvPr/>
            </p:nvSpPr>
            <p:spPr bwMode="auto">
              <a:xfrm>
                <a:off x="2488" y="1895"/>
                <a:ext cx="542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Rn-219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3.9s</a:t>
                </a:r>
              </a:p>
            </p:txBody>
          </p:sp>
          <p:sp>
            <p:nvSpPr>
              <p:cNvPr id="31" name="Text Box 95"/>
              <p:cNvSpPr txBox="1">
                <a:spLocks noChangeArrowheads="1"/>
              </p:cNvSpPr>
              <p:nvPr/>
            </p:nvSpPr>
            <p:spPr bwMode="auto">
              <a:xfrm>
                <a:off x="2086" y="2389"/>
                <a:ext cx="507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At-215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100µs</a:t>
                </a:r>
              </a:p>
            </p:txBody>
          </p:sp>
          <p:sp>
            <p:nvSpPr>
              <p:cNvPr id="32" name="Text Box 96"/>
              <p:cNvSpPr txBox="1">
                <a:spLocks noChangeArrowheads="1"/>
              </p:cNvSpPr>
              <p:nvPr/>
            </p:nvSpPr>
            <p:spPr bwMode="auto">
              <a:xfrm>
                <a:off x="1247" y="1378"/>
                <a:ext cx="500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Bi-215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7.4m</a:t>
                </a:r>
              </a:p>
            </p:txBody>
          </p:sp>
          <p:sp>
            <p:nvSpPr>
              <p:cNvPr id="33" name="Text Box 97"/>
              <p:cNvSpPr txBox="1">
                <a:spLocks noChangeArrowheads="1"/>
              </p:cNvSpPr>
              <p:nvPr/>
            </p:nvSpPr>
            <p:spPr bwMode="auto">
              <a:xfrm>
                <a:off x="1658" y="1871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Po-215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1.8ms</a:t>
                </a:r>
              </a:p>
            </p:txBody>
          </p:sp>
          <p:sp>
            <p:nvSpPr>
              <p:cNvPr id="34" name="Text Box 98"/>
              <p:cNvSpPr txBox="1">
                <a:spLocks noChangeArrowheads="1"/>
              </p:cNvSpPr>
              <p:nvPr/>
            </p:nvSpPr>
            <p:spPr bwMode="auto">
              <a:xfrm>
                <a:off x="1642" y="2889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Po-211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0.52s0</a:t>
                </a:r>
              </a:p>
            </p:txBody>
          </p:sp>
          <p:sp>
            <p:nvSpPr>
              <p:cNvPr id="35" name="Text Box 99"/>
              <p:cNvSpPr txBox="1">
                <a:spLocks noChangeArrowheads="1"/>
              </p:cNvSpPr>
              <p:nvPr/>
            </p:nvSpPr>
            <p:spPr bwMode="auto">
              <a:xfrm>
                <a:off x="820" y="1888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Pb-211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36.1m</a:t>
                </a:r>
              </a:p>
            </p:txBody>
          </p:sp>
          <p:sp>
            <p:nvSpPr>
              <p:cNvPr id="36" name="Text Box 100"/>
              <p:cNvSpPr txBox="1">
                <a:spLocks noChangeArrowheads="1"/>
              </p:cNvSpPr>
              <p:nvPr/>
            </p:nvSpPr>
            <p:spPr bwMode="auto">
              <a:xfrm>
                <a:off x="820" y="2874"/>
                <a:ext cx="535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Pb-207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stabile</a:t>
                </a:r>
              </a:p>
            </p:txBody>
          </p:sp>
          <p:sp>
            <p:nvSpPr>
              <p:cNvPr id="37" name="Text Box 101"/>
              <p:cNvSpPr txBox="1">
                <a:spLocks noChangeArrowheads="1"/>
              </p:cNvSpPr>
              <p:nvPr/>
            </p:nvSpPr>
            <p:spPr bwMode="auto">
              <a:xfrm>
                <a:off x="441" y="2372"/>
                <a:ext cx="486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Tl-207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4.8m</a:t>
                </a:r>
              </a:p>
            </p:txBody>
          </p:sp>
          <p:sp>
            <p:nvSpPr>
              <p:cNvPr id="38" name="Text Box 102"/>
              <p:cNvSpPr txBox="1">
                <a:spLocks noChangeArrowheads="1"/>
              </p:cNvSpPr>
              <p:nvPr/>
            </p:nvSpPr>
            <p:spPr bwMode="auto">
              <a:xfrm>
                <a:off x="1264" y="2364"/>
                <a:ext cx="500" cy="3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med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marL="342900" indent="-34290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803275" indent="-3460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95388" indent="-1698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477963" indent="-168275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1724025" indent="-131763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1812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6384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0956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552825" indent="-13176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Bi-211</a:t>
                </a:r>
              </a:p>
              <a:p>
                <a:pPr eaLnBrk="0" hangingPunct="0">
                  <a:lnSpc>
                    <a:spcPct val="80000"/>
                  </a:lnSpc>
                  <a:spcBef>
                    <a:spcPct val="20000"/>
                  </a:spcBef>
                  <a:buClr>
                    <a:schemeClr val="hlink"/>
                  </a:buClr>
                </a:pPr>
                <a:r>
                  <a:rPr lang="en-US" sz="1600" b="1">
                    <a:solidFill>
                      <a:schemeClr val="bg2"/>
                    </a:solidFill>
                  </a:rPr>
                  <a:t>2.15m</a:t>
                </a:r>
              </a:p>
            </p:txBody>
          </p:sp>
          <p:sp>
            <p:nvSpPr>
              <p:cNvPr id="39" name="Line 103"/>
              <p:cNvSpPr>
                <a:spLocks noChangeShapeType="1"/>
              </p:cNvSpPr>
              <p:nvPr/>
            </p:nvSpPr>
            <p:spPr bwMode="auto">
              <a:xfrm flipH="1">
                <a:off x="1677" y="1526"/>
                <a:ext cx="452" cy="0"/>
              </a:xfrm>
              <a:prstGeom prst="line">
                <a:avLst/>
              </a:prstGeom>
              <a:noFill/>
              <a:ln w="38100" cap="rnd">
                <a:solidFill>
                  <a:srgbClr val="0066FF"/>
                </a:solidFill>
                <a:prstDash val="sysDot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0" name="Line 104"/>
              <p:cNvSpPr>
                <a:spLocks noChangeShapeType="1"/>
              </p:cNvSpPr>
              <p:nvPr/>
            </p:nvSpPr>
            <p:spPr bwMode="auto">
              <a:xfrm flipH="1">
                <a:off x="2480" y="1523"/>
                <a:ext cx="452" cy="0"/>
              </a:xfrm>
              <a:prstGeom prst="line">
                <a:avLst/>
              </a:prstGeom>
              <a:noFill/>
              <a:ln w="38100" cap="rnd">
                <a:solidFill>
                  <a:srgbClr val="0066FF"/>
                </a:solidFill>
                <a:prstDash val="sysDot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1" name="Line 105"/>
              <p:cNvSpPr>
                <a:spLocks noChangeShapeType="1"/>
              </p:cNvSpPr>
              <p:nvPr/>
            </p:nvSpPr>
            <p:spPr bwMode="auto">
              <a:xfrm flipH="1">
                <a:off x="3302" y="1548"/>
                <a:ext cx="452" cy="0"/>
              </a:xfrm>
              <a:prstGeom prst="line">
                <a:avLst/>
              </a:prstGeom>
              <a:noFill/>
              <a:ln w="38100" cap="rnd">
                <a:solidFill>
                  <a:srgbClr val="0066FF"/>
                </a:solidFill>
                <a:prstDash val="sysDot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2" name="Line 106"/>
              <p:cNvSpPr>
                <a:spLocks noChangeShapeType="1"/>
              </p:cNvSpPr>
              <p:nvPr/>
            </p:nvSpPr>
            <p:spPr bwMode="auto">
              <a:xfrm flipH="1">
                <a:off x="2069" y="2042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3" name="Line 107"/>
              <p:cNvSpPr>
                <a:spLocks noChangeShapeType="1"/>
              </p:cNvSpPr>
              <p:nvPr/>
            </p:nvSpPr>
            <p:spPr bwMode="auto">
              <a:xfrm flipH="1">
                <a:off x="4560" y="1071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4" name="Line 108"/>
              <p:cNvSpPr>
                <a:spLocks noChangeShapeType="1"/>
              </p:cNvSpPr>
              <p:nvPr/>
            </p:nvSpPr>
            <p:spPr bwMode="auto">
              <a:xfrm flipH="1">
                <a:off x="4123" y="1548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5" name="Line 109"/>
              <p:cNvSpPr>
                <a:spLocks noChangeShapeType="1"/>
              </p:cNvSpPr>
              <p:nvPr/>
            </p:nvSpPr>
            <p:spPr bwMode="auto">
              <a:xfrm flipH="1">
                <a:off x="1238" y="2041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6" name="Line 110"/>
              <p:cNvSpPr>
                <a:spLocks noChangeShapeType="1"/>
              </p:cNvSpPr>
              <p:nvPr/>
            </p:nvSpPr>
            <p:spPr bwMode="auto">
              <a:xfrm flipH="1">
                <a:off x="1674" y="2542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7" name="Line 111"/>
              <p:cNvSpPr>
                <a:spLocks noChangeShapeType="1"/>
              </p:cNvSpPr>
              <p:nvPr/>
            </p:nvSpPr>
            <p:spPr bwMode="auto">
              <a:xfrm flipH="1">
                <a:off x="1222" y="3019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8" name="Line 112"/>
              <p:cNvSpPr>
                <a:spLocks noChangeShapeType="1"/>
              </p:cNvSpPr>
              <p:nvPr/>
            </p:nvSpPr>
            <p:spPr bwMode="auto">
              <a:xfrm flipH="1">
                <a:off x="819" y="2542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49" name="Line 113"/>
              <p:cNvSpPr>
                <a:spLocks noChangeShapeType="1"/>
              </p:cNvSpPr>
              <p:nvPr/>
            </p:nvSpPr>
            <p:spPr bwMode="auto">
              <a:xfrm>
                <a:off x="2425" y="1698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0" name="Line 114"/>
              <p:cNvSpPr>
                <a:spLocks noChangeShapeType="1"/>
              </p:cNvSpPr>
              <p:nvPr/>
            </p:nvSpPr>
            <p:spPr bwMode="auto">
              <a:xfrm>
                <a:off x="1611" y="1715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" name="Line 115"/>
              <p:cNvSpPr>
                <a:spLocks noChangeShapeType="1"/>
              </p:cNvSpPr>
              <p:nvPr/>
            </p:nvSpPr>
            <p:spPr bwMode="auto">
              <a:xfrm>
                <a:off x="3295" y="1732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2" name="Line 116"/>
              <p:cNvSpPr>
                <a:spLocks noChangeShapeType="1"/>
              </p:cNvSpPr>
              <p:nvPr/>
            </p:nvSpPr>
            <p:spPr bwMode="auto">
              <a:xfrm>
                <a:off x="4125" y="1740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3" name="Line 117"/>
              <p:cNvSpPr>
                <a:spLocks noChangeShapeType="1"/>
              </p:cNvSpPr>
              <p:nvPr/>
            </p:nvSpPr>
            <p:spPr bwMode="auto">
              <a:xfrm>
                <a:off x="4544" y="1264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4" name="Line 118"/>
              <p:cNvSpPr>
                <a:spLocks noChangeShapeType="1"/>
              </p:cNvSpPr>
              <p:nvPr/>
            </p:nvSpPr>
            <p:spPr bwMode="auto">
              <a:xfrm>
                <a:off x="1232" y="2234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5" name="Line 119"/>
              <p:cNvSpPr>
                <a:spLocks noChangeShapeType="1"/>
              </p:cNvSpPr>
              <p:nvPr/>
            </p:nvSpPr>
            <p:spPr bwMode="auto">
              <a:xfrm>
                <a:off x="788" y="2735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6" name="Line 120"/>
              <p:cNvSpPr>
                <a:spLocks noChangeShapeType="1"/>
              </p:cNvSpPr>
              <p:nvPr/>
            </p:nvSpPr>
            <p:spPr bwMode="auto">
              <a:xfrm>
                <a:off x="1618" y="2720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7" name="Line 121"/>
              <p:cNvSpPr>
                <a:spLocks noChangeShapeType="1"/>
              </p:cNvSpPr>
              <p:nvPr/>
            </p:nvSpPr>
            <p:spPr bwMode="auto">
              <a:xfrm>
                <a:off x="2054" y="2267"/>
                <a:ext cx="172" cy="172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prstDash val="sysDot"/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8" name="Line 122"/>
              <p:cNvSpPr>
                <a:spLocks noChangeShapeType="1"/>
              </p:cNvSpPr>
              <p:nvPr/>
            </p:nvSpPr>
            <p:spPr bwMode="auto">
              <a:xfrm flipH="1">
                <a:off x="2899" y="2065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9" name="Line 123"/>
              <p:cNvSpPr>
                <a:spLocks noChangeShapeType="1"/>
              </p:cNvSpPr>
              <p:nvPr/>
            </p:nvSpPr>
            <p:spPr bwMode="auto">
              <a:xfrm flipH="1">
                <a:off x="3754" y="2065"/>
                <a:ext cx="452" cy="0"/>
              </a:xfrm>
              <a:prstGeom prst="line">
                <a:avLst/>
              </a:prstGeom>
              <a:noFill/>
              <a:ln w="38100">
                <a:solidFill>
                  <a:srgbClr val="0066FF"/>
                </a:solidFill>
                <a:round/>
                <a:headEnd type="none" w="sm" len="sm"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8" name="Group 124"/>
            <p:cNvGrpSpPr>
              <a:grpSpLocks/>
            </p:cNvGrpSpPr>
            <p:nvPr/>
          </p:nvGrpSpPr>
          <p:grpSpPr bwMode="auto">
            <a:xfrm>
              <a:off x="495" y="3372"/>
              <a:ext cx="4840" cy="231"/>
              <a:chOff x="495" y="3372"/>
              <a:chExt cx="4840" cy="231"/>
            </a:xfrm>
          </p:grpSpPr>
          <p:sp>
            <p:nvSpPr>
              <p:cNvPr id="9" name="Rectangle 125"/>
              <p:cNvSpPr>
                <a:spLocks noChangeArrowheads="1"/>
              </p:cNvSpPr>
              <p:nvPr/>
            </p:nvSpPr>
            <p:spPr bwMode="auto">
              <a:xfrm>
                <a:off x="875" y="3372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Pb</a:t>
                </a:r>
              </a:p>
            </p:txBody>
          </p:sp>
          <p:sp>
            <p:nvSpPr>
              <p:cNvPr id="10" name="Rectangle 126"/>
              <p:cNvSpPr>
                <a:spLocks noChangeArrowheads="1"/>
              </p:cNvSpPr>
              <p:nvPr/>
            </p:nvSpPr>
            <p:spPr bwMode="auto">
              <a:xfrm>
                <a:off x="1311" y="3372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Bi</a:t>
                </a:r>
              </a:p>
            </p:txBody>
          </p:sp>
          <p:sp>
            <p:nvSpPr>
              <p:cNvPr id="11" name="Rectangle 127"/>
              <p:cNvSpPr>
                <a:spLocks noChangeArrowheads="1"/>
              </p:cNvSpPr>
              <p:nvPr/>
            </p:nvSpPr>
            <p:spPr bwMode="auto">
              <a:xfrm>
                <a:off x="1707" y="3372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 dirty="0">
                    <a:solidFill>
                      <a:srgbClr val="FFFF00"/>
                    </a:solidFill>
                    <a:latin typeface="Arial" charset="0"/>
                  </a:rPr>
                  <a:t>Po</a:t>
                </a:r>
              </a:p>
            </p:txBody>
          </p:sp>
          <p:sp>
            <p:nvSpPr>
              <p:cNvPr id="12" name="Rectangle 128"/>
              <p:cNvSpPr>
                <a:spLocks noChangeArrowheads="1"/>
              </p:cNvSpPr>
              <p:nvPr/>
            </p:nvSpPr>
            <p:spPr bwMode="auto">
              <a:xfrm>
                <a:off x="2547" y="3372"/>
                <a:ext cx="30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Rn</a:t>
                </a:r>
              </a:p>
            </p:txBody>
          </p:sp>
          <p:sp>
            <p:nvSpPr>
              <p:cNvPr id="13" name="Rectangle 129"/>
              <p:cNvSpPr>
                <a:spLocks noChangeArrowheads="1"/>
              </p:cNvSpPr>
              <p:nvPr/>
            </p:nvSpPr>
            <p:spPr bwMode="auto">
              <a:xfrm>
                <a:off x="2991" y="3372"/>
                <a:ext cx="2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Fr</a:t>
                </a:r>
              </a:p>
            </p:txBody>
          </p:sp>
          <p:sp>
            <p:nvSpPr>
              <p:cNvPr id="14" name="Rectangle 130"/>
              <p:cNvSpPr>
                <a:spLocks noChangeArrowheads="1"/>
              </p:cNvSpPr>
              <p:nvPr/>
            </p:nvSpPr>
            <p:spPr bwMode="auto">
              <a:xfrm>
                <a:off x="4259" y="3372"/>
                <a:ext cx="2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Th</a:t>
                </a:r>
              </a:p>
            </p:txBody>
          </p:sp>
          <p:sp>
            <p:nvSpPr>
              <p:cNvPr id="15" name="Rectangle 131"/>
              <p:cNvSpPr>
                <a:spLocks noChangeArrowheads="1"/>
              </p:cNvSpPr>
              <p:nvPr/>
            </p:nvSpPr>
            <p:spPr bwMode="auto">
              <a:xfrm>
                <a:off x="4687" y="3372"/>
                <a:ext cx="29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Pa</a:t>
                </a:r>
              </a:p>
            </p:txBody>
          </p:sp>
          <p:sp>
            <p:nvSpPr>
              <p:cNvPr id="16" name="Rectangle 132"/>
              <p:cNvSpPr>
                <a:spLocks noChangeArrowheads="1"/>
              </p:cNvSpPr>
              <p:nvPr/>
            </p:nvSpPr>
            <p:spPr bwMode="auto">
              <a:xfrm>
                <a:off x="5115" y="3372"/>
                <a:ext cx="22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U</a:t>
                </a:r>
              </a:p>
            </p:txBody>
          </p:sp>
          <p:sp>
            <p:nvSpPr>
              <p:cNvPr id="17" name="Rectangle 133"/>
              <p:cNvSpPr>
                <a:spLocks noChangeArrowheads="1"/>
              </p:cNvSpPr>
              <p:nvPr/>
            </p:nvSpPr>
            <p:spPr bwMode="auto">
              <a:xfrm>
                <a:off x="495" y="3372"/>
                <a:ext cx="2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Tl</a:t>
                </a:r>
              </a:p>
            </p:txBody>
          </p:sp>
          <p:sp>
            <p:nvSpPr>
              <p:cNvPr id="18" name="Rectangle 134"/>
              <p:cNvSpPr>
                <a:spLocks noChangeArrowheads="1"/>
              </p:cNvSpPr>
              <p:nvPr/>
            </p:nvSpPr>
            <p:spPr bwMode="auto">
              <a:xfrm>
                <a:off x="2143" y="3372"/>
                <a:ext cx="26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 dirty="0">
                    <a:solidFill>
                      <a:srgbClr val="FFFF00"/>
                    </a:solidFill>
                    <a:latin typeface="Arial" charset="0"/>
                  </a:rPr>
                  <a:t>At</a:t>
                </a:r>
              </a:p>
            </p:txBody>
          </p:sp>
          <p:sp>
            <p:nvSpPr>
              <p:cNvPr id="19" name="Rectangle 135"/>
              <p:cNvSpPr>
                <a:spLocks noChangeArrowheads="1"/>
              </p:cNvSpPr>
              <p:nvPr/>
            </p:nvSpPr>
            <p:spPr bwMode="auto">
              <a:xfrm>
                <a:off x="3387" y="3372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Ra</a:t>
                </a:r>
              </a:p>
            </p:txBody>
          </p:sp>
          <p:sp>
            <p:nvSpPr>
              <p:cNvPr id="20" name="Rectangle 136"/>
              <p:cNvSpPr>
                <a:spLocks noChangeArrowheads="1"/>
              </p:cNvSpPr>
              <p:nvPr/>
            </p:nvSpPr>
            <p:spPr bwMode="auto">
              <a:xfrm>
                <a:off x="3823" y="3372"/>
                <a:ext cx="30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</a:pPr>
                <a:r>
                  <a:rPr lang="en-US" b="1">
                    <a:solidFill>
                      <a:srgbClr val="FFFF00"/>
                    </a:solidFill>
                    <a:latin typeface="Arial" charset="0"/>
                  </a:rPr>
                  <a:t>Ac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20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Uranové řady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2204864"/>
            <a:ext cx="8964612" cy="339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7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4450" indent="0">
              <a:buNone/>
            </a:pP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THORIOVÁ ŔADA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pSp>
        <p:nvGrpSpPr>
          <p:cNvPr id="202" name="Group 4"/>
          <p:cNvGrpSpPr>
            <a:grpSpLocks/>
          </p:cNvGrpSpPr>
          <p:nvPr/>
        </p:nvGrpSpPr>
        <p:grpSpPr bwMode="auto">
          <a:xfrm>
            <a:off x="683568" y="1161504"/>
            <a:ext cx="7662863" cy="5003800"/>
            <a:chOff x="441" y="689"/>
            <a:chExt cx="4827" cy="2981"/>
          </a:xfrm>
        </p:grpSpPr>
        <p:grpSp>
          <p:nvGrpSpPr>
            <p:cNvPr id="203" name="Group 5"/>
            <p:cNvGrpSpPr>
              <a:grpSpLocks/>
            </p:cNvGrpSpPr>
            <p:nvPr/>
          </p:nvGrpSpPr>
          <p:grpSpPr bwMode="auto">
            <a:xfrm>
              <a:off x="459" y="689"/>
              <a:ext cx="1901" cy="1078"/>
              <a:chOff x="597" y="1012"/>
              <a:chExt cx="1430" cy="696"/>
            </a:xfrm>
          </p:grpSpPr>
          <p:grpSp>
            <p:nvGrpSpPr>
              <p:cNvPr id="388" name="Group 6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94" name="Rectangle 7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5" name="Rectangle 8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6" name="Rectangle 9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7" name="Rectangle 10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89" name="Group 11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90" name="Rectangle 12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1" name="Rectangle 13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2" name="Rectangle 14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93" name="Rectangle 15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04" name="Group 16"/>
            <p:cNvGrpSpPr>
              <a:grpSpLocks/>
            </p:cNvGrpSpPr>
            <p:nvPr/>
          </p:nvGrpSpPr>
          <p:grpSpPr bwMode="auto">
            <a:xfrm>
              <a:off x="2359" y="693"/>
              <a:ext cx="1899" cy="1079"/>
              <a:chOff x="597" y="1012"/>
              <a:chExt cx="1430" cy="696"/>
            </a:xfrm>
          </p:grpSpPr>
          <p:grpSp>
            <p:nvGrpSpPr>
              <p:cNvPr id="378" name="Group 17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84" name="Rectangle 18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5" name="Rectangle 19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6" name="Rectangle 20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7" name="Rectangle 21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79" name="Group 22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80" name="Rectangle 23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1" name="Rectangle 24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2" name="Rectangle 25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83" name="Rectangle 26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05" name="Group 27"/>
            <p:cNvGrpSpPr>
              <a:grpSpLocks/>
            </p:cNvGrpSpPr>
            <p:nvPr/>
          </p:nvGrpSpPr>
          <p:grpSpPr bwMode="auto">
            <a:xfrm>
              <a:off x="4253" y="692"/>
              <a:ext cx="953" cy="1079"/>
              <a:chOff x="597" y="1020"/>
              <a:chExt cx="832" cy="770"/>
            </a:xfrm>
          </p:grpSpPr>
          <p:sp>
            <p:nvSpPr>
              <p:cNvPr id="374" name="Rectangle 28"/>
              <p:cNvSpPr>
                <a:spLocks noChangeArrowheads="1"/>
              </p:cNvSpPr>
              <p:nvPr/>
            </p:nvSpPr>
            <p:spPr bwMode="auto">
              <a:xfrm>
                <a:off x="597" y="1020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75" name="Rectangle 29"/>
              <p:cNvSpPr>
                <a:spLocks noChangeArrowheads="1"/>
              </p:cNvSpPr>
              <p:nvPr/>
            </p:nvSpPr>
            <p:spPr bwMode="auto">
              <a:xfrm>
                <a:off x="1006" y="1020"/>
                <a:ext cx="423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76" name="Rectangle 30"/>
              <p:cNvSpPr>
                <a:spLocks noChangeArrowheads="1"/>
              </p:cNvSpPr>
              <p:nvPr/>
            </p:nvSpPr>
            <p:spPr bwMode="auto">
              <a:xfrm>
                <a:off x="597" y="1398"/>
                <a:ext cx="41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77" name="Rectangle 31"/>
              <p:cNvSpPr>
                <a:spLocks noChangeArrowheads="1"/>
              </p:cNvSpPr>
              <p:nvPr/>
            </p:nvSpPr>
            <p:spPr bwMode="auto">
              <a:xfrm>
                <a:off x="1006" y="1398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06" name="Group 32"/>
            <p:cNvGrpSpPr>
              <a:grpSpLocks/>
            </p:cNvGrpSpPr>
            <p:nvPr/>
          </p:nvGrpSpPr>
          <p:grpSpPr bwMode="auto">
            <a:xfrm>
              <a:off x="457" y="1767"/>
              <a:ext cx="1901" cy="1079"/>
              <a:chOff x="597" y="1012"/>
              <a:chExt cx="1430" cy="696"/>
            </a:xfrm>
          </p:grpSpPr>
          <p:grpSp>
            <p:nvGrpSpPr>
              <p:cNvPr id="364" name="Group 33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70" name="Rectangle 34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1" name="Rectangle 35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2" name="Rectangle 36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73" name="Rectangle 37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65" name="Group 38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66" name="Rectangle 39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7" name="Rectangle 40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8" name="Rectangle 41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9" name="Rectangle 42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07" name="Group 43"/>
            <p:cNvGrpSpPr>
              <a:grpSpLocks/>
            </p:cNvGrpSpPr>
            <p:nvPr/>
          </p:nvGrpSpPr>
          <p:grpSpPr bwMode="auto">
            <a:xfrm>
              <a:off x="2356" y="1772"/>
              <a:ext cx="1900" cy="1078"/>
              <a:chOff x="597" y="1012"/>
              <a:chExt cx="1430" cy="696"/>
            </a:xfrm>
          </p:grpSpPr>
          <p:grpSp>
            <p:nvGrpSpPr>
              <p:cNvPr id="354" name="Group 44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60" name="Rectangle 45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1" name="Rectangle 46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2" name="Rectangle 47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63" name="Rectangle 48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55" name="Group 49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56" name="Rectangle 50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7" name="Rectangle 51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8" name="Rectangle 52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59" name="Rectangle 53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08" name="Group 54"/>
            <p:cNvGrpSpPr>
              <a:grpSpLocks/>
            </p:cNvGrpSpPr>
            <p:nvPr/>
          </p:nvGrpSpPr>
          <p:grpSpPr bwMode="auto">
            <a:xfrm>
              <a:off x="4250" y="1771"/>
              <a:ext cx="954" cy="1078"/>
              <a:chOff x="597" y="1020"/>
              <a:chExt cx="832" cy="770"/>
            </a:xfrm>
          </p:grpSpPr>
          <p:sp>
            <p:nvSpPr>
              <p:cNvPr id="350" name="Rectangle 55"/>
              <p:cNvSpPr>
                <a:spLocks noChangeArrowheads="1"/>
              </p:cNvSpPr>
              <p:nvPr/>
            </p:nvSpPr>
            <p:spPr bwMode="auto">
              <a:xfrm>
                <a:off x="597" y="1020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1" name="Rectangle 56"/>
              <p:cNvSpPr>
                <a:spLocks noChangeArrowheads="1"/>
              </p:cNvSpPr>
              <p:nvPr/>
            </p:nvSpPr>
            <p:spPr bwMode="auto">
              <a:xfrm>
                <a:off x="1006" y="1020"/>
                <a:ext cx="423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2" name="Rectangle 57"/>
              <p:cNvSpPr>
                <a:spLocks noChangeArrowheads="1"/>
              </p:cNvSpPr>
              <p:nvPr/>
            </p:nvSpPr>
            <p:spPr bwMode="auto">
              <a:xfrm>
                <a:off x="597" y="1398"/>
                <a:ext cx="41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53" name="Rectangle 58"/>
              <p:cNvSpPr>
                <a:spLocks noChangeArrowheads="1"/>
              </p:cNvSpPr>
              <p:nvPr/>
            </p:nvSpPr>
            <p:spPr bwMode="auto">
              <a:xfrm>
                <a:off x="1006" y="1398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09" name="Rectangle 59"/>
            <p:cNvSpPr>
              <a:spLocks noChangeArrowheads="1"/>
            </p:cNvSpPr>
            <p:nvPr/>
          </p:nvSpPr>
          <p:spPr bwMode="auto">
            <a:xfrm>
              <a:off x="457" y="2849"/>
              <a:ext cx="483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0" name="Rectangle 60"/>
            <p:cNvSpPr>
              <a:spLocks noChangeArrowheads="1"/>
            </p:cNvSpPr>
            <p:nvPr/>
          </p:nvSpPr>
          <p:spPr bwMode="auto">
            <a:xfrm>
              <a:off x="924" y="2849"/>
              <a:ext cx="486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1" name="Rectangle 61"/>
            <p:cNvSpPr>
              <a:spLocks noChangeArrowheads="1"/>
            </p:cNvSpPr>
            <p:nvPr/>
          </p:nvSpPr>
          <p:spPr bwMode="auto">
            <a:xfrm>
              <a:off x="1404" y="2849"/>
              <a:ext cx="485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2" name="Rectangle 62"/>
            <p:cNvSpPr>
              <a:spLocks noChangeArrowheads="1"/>
            </p:cNvSpPr>
            <p:nvPr/>
          </p:nvSpPr>
          <p:spPr bwMode="auto">
            <a:xfrm>
              <a:off x="1873" y="2849"/>
              <a:ext cx="485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3" name="Rectangle 63"/>
            <p:cNvSpPr>
              <a:spLocks noChangeArrowheads="1"/>
            </p:cNvSpPr>
            <p:nvPr/>
          </p:nvSpPr>
          <p:spPr bwMode="auto">
            <a:xfrm>
              <a:off x="2356" y="2853"/>
              <a:ext cx="483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4" name="Rectangle 64"/>
            <p:cNvSpPr>
              <a:spLocks noChangeArrowheads="1"/>
            </p:cNvSpPr>
            <p:nvPr/>
          </p:nvSpPr>
          <p:spPr bwMode="auto">
            <a:xfrm>
              <a:off x="2823" y="2853"/>
              <a:ext cx="486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5" name="Rectangle 65"/>
            <p:cNvSpPr>
              <a:spLocks noChangeArrowheads="1"/>
            </p:cNvSpPr>
            <p:nvPr/>
          </p:nvSpPr>
          <p:spPr bwMode="auto">
            <a:xfrm>
              <a:off x="3303" y="2853"/>
              <a:ext cx="484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6" name="Rectangle 66"/>
            <p:cNvSpPr>
              <a:spLocks noChangeArrowheads="1"/>
            </p:cNvSpPr>
            <p:nvPr/>
          </p:nvSpPr>
          <p:spPr bwMode="auto">
            <a:xfrm>
              <a:off x="3771" y="2853"/>
              <a:ext cx="485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7" name="Rectangle 67"/>
            <p:cNvSpPr>
              <a:spLocks noChangeArrowheads="1"/>
            </p:cNvSpPr>
            <p:nvPr/>
          </p:nvSpPr>
          <p:spPr bwMode="auto">
            <a:xfrm>
              <a:off x="4249" y="2852"/>
              <a:ext cx="485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8" name="Rectangle 68"/>
            <p:cNvSpPr>
              <a:spLocks noChangeArrowheads="1"/>
            </p:cNvSpPr>
            <p:nvPr/>
          </p:nvSpPr>
          <p:spPr bwMode="auto">
            <a:xfrm>
              <a:off x="4718" y="2852"/>
              <a:ext cx="484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9" name="Text Box 69"/>
            <p:cNvSpPr txBox="1">
              <a:spLocks noChangeArrowheads="1"/>
            </p:cNvSpPr>
            <p:nvPr/>
          </p:nvSpPr>
          <p:spPr bwMode="auto">
            <a:xfrm>
              <a:off x="4658" y="750"/>
              <a:ext cx="528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Th-231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25.6h</a:t>
              </a:r>
            </a:p>
          </p:txBody>
        </p:sp>
        <p:sp>
          <p:nvSpPr>
            <p:cNvPr id="220" name="Text Box 70"/>
            <p:cNvSpPr txBox="1">
              <a:spLocks noChangeArrowheads="1"/>
            </p:cNvSpPr>
            <p:nvPr/>
          </p:nvSpPr>
          <p:spPr bwMode="auto">
            <a:xfrm>
              <a:off x="4687" y="1839"/>
              <a:ext cx="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Th-227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18.8d</a:t>
              </a:r>
            </a:p>
          </p:txBody>
        </p:sp>
        <p:sp>
          <p:nvSpPr>
            <p:cNvPr id="221" name="Text Box 71"/>
            <p:cNvSpPr txBox="1">
              <a:spLocks noChangeArrowheads="1"/>
            </p:cNvSpPr>
            <p:nvPr/>
          </p:nvSpPr>
          <p:spPr bwMode="auto">
            <a:xfrm>
              <a:off x="4207" y="1304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Ac-227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22a</a:t>
              </a:r>
            </a:p>
          </p:txBody>
        </p:sp>
        <p:sp>
          <p:nvSpPr>
            <p:cNvPr id="222" name="Text Box 72"/>
            <p:cNvSpPr txBox="1">
              <a:spLocks noChangeArrowheads="1"/>
            </p:cNvSpPr>
            <p:nvPr/>
          </p:nvSpPr>
          <p:spPr bwMode="auto">
            <a:xfrm>
              <a:off x="3710" y="1866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Ra-223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11.4d</a:t>
              </a:r>
            </a:p>
          </p:txBody>
        </p:sp>
        <p:sp>
          <p:nvSpPr>
            <p:cNvPr id="223" name="Text Box 73"/>
            <p:cNvSpPr txBox="1">
              <a:spLocks noChangeArrowheads="1"/>
            </p:cNvSpPr>
            <p:nvPr/>
          </p:nvSpPr>
          <p:spPr bwMode="auto">
            <a:xfrm>
              <a:off x="3270" y="1295"/>
              <a:ext cx="50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Fr-223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22m</a:t>
              </a:r>
            </a:p>
          </p:txBody>
        </p:sp>
        <p:sp>
          <p:nvSpPr>
            <p:cNvPr id="224" name="Text Box 74"/>
            <p:cNvSpPr txBox="1">
              <a:spLocks noChangeArrowheads="1"/>
            </p:cNvSpPr>
            <p:nvPr/>
          </p:nvSpPr>
          <p:spPr bwMode="auto">
            <a:xfrm>
              <a:off x="2320" y="1277"/>
              <a:ext cx="50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At-219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0.9m</a:t>
              </a:r>
            </a:p>
          </p:txBody>
        </p:sp>
        <p:sp>
          <p:nvSpPr>
            <p:cNvPr id="225" name="Text Box 75"/>
            <p:cNvSpPr txBox="1">
              <a:spLocks noChangeArrowheads="1"/>
            </p:cNvSpPr>
            <p:nvPr/>
          </p:nvSpPr>
          <p:spPr bwMode="auto">
            <a:xfrm>
              <a:off x="2780" y="1848"/>
              <a:ext cx="54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Rn-219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3.9s</a:t>
              </a:r>
            </a:p>
          </p:txBody>
        </p:sp>
        <p:sp>
          <p:nvSpPr>
            <p:cNvPr id="226" name="Text Box 76"/>
            <p:cNvSpPr txBox="1">
              <a:spLocks noChangeArrowheads="1"/>
            </p:cNvSpPr>
            <p:nvPr/>
          </p:nvSpPr>
          <p:spPr bwMode="auto">
            <a:xfrm>
              <a:off x="2320" y="2384"/>
              <a:ext cx="507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At-215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210µs</a:t>
              </a:r>
            </a:p>
          </p:txBody>
        </p:sp>
        <p:sp>
          <p:nvSpPr>
            <p:cNvPr id="227" name="Text Box 77"/>
            <p:cNvSpPr txBox="1">
              <a:spLocks noChangeArrowheads="1"/>
            </p:cNvSpPr>
            <p:nvPr/>
          </p:nvSpPr>
          <p:spPr bwMode="auto">
            <a:xfrm>
              <a:off x="1362" y="1286"/>
              <a:ext cx="50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Bi-215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7.4m</a:t>
              </a:r>
            </a:p>
          </p:txBody>
        </p:sp>
        <p:sp>
          <p:nvSpPr>
            <p:cNvPr id="228" name="Text Box 78"/>
            <p:cNvSpPr txBox="1">
              <a:spLocks noChangeArrowheads="1"/>
            </p:cNvSpPr>
            <p:nvPr/>
          </p:nvSpPr>
          <p:spPr bwMode="auto">
            <a:xfrm>
              <a:off x="1832" y="1821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Po-215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1.8ms</a:t>
              </a:r>
            </a:p>
          </p:txBody>
        </p:sp>
        <p:sp>
          <p:nvSpPr>
            <p:cNvPr id="229" name="Text Box 79"/>
            <p:cNvSpPr txBox="1">
              <a:spLocks noChangeArrowheads="1"/>
            </p:cNvSpPr>
            <p:nvPr/>
          </p:nvSpPr>
          <p:spPr bwMode="auto">
            <a:xfrm>
              <a:off x="1832" y="2927"/>
              <a:ext cx="535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Po-211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0.52s0</a:t>
              </a:r>
            </a:p>
          </p:txBody>
        </p:sp>
        <p:sp>
          <p:nvSpPr>
            <p:cNvPr id="230" name="Text Box 80"/>
            <p:cNvSpPr txBox="1">
              <a:spLocks noChangeArrowheads="1"/>
            </p:cNvSpPr>
            <p:nvPr/>
          </p:nvSpPr>
          <p:spPr bwMode="auto">
            <a:xfrm>
              <a:off x="892" y="1840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Pb-211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36.1m</a:t>
              </a:r>
            </a:p>
          </p:txBody>
        </p:sp>
        <p:sp>
          <p:nvSpPr>
            <p:cNvPr id="231" name="Text Box 81"/>
            <p:cNvSpPr txBox="1">
              <a:spLocks noChangeArrowheads="1"/>
            </p:cNvSpPr>
            <p:nvPr/>
          </p:nvSpPr>
          <p:spPr bwMode="auto">
            <a:xfrm>
              <a:off x="874" y="2911"/>
              <a:ext cx="535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Pb-207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stabile</a:t>
              </a:r>
            </a:p>
          </p:txBody>
        </p:sp>
        <p:sp>
          <p:nvSpPr>
            <p:cNvPr id="232" name="Text Box 82"/>
            <p:cNvSpPr txBox="1">
              <a:spLocks noChangeArrowheads="1"/>
            </p:cNvSpPr>
            <p:nvPr/>
          </p:nvSpPr>
          <p:spPr bwMode="auto">
            <a:xfrm>
              <a:off x="441" y="2366"/>
              <a:ext cx="48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Tl-207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4.8m</a:t>
              </a:r>
            </a:p>
          </p:txBody>
        </p:sp>
        <p:sp>
          <p:nvSpPr>
            <p:cNvPr id="233" name="Text Box 83"/>
            <p:cNvSpPr txBox="1">
              <a:spLocks noChangeArrowheads="1"/>
            </p:cNvSpPr>
            <p:nvPr/>
          </p:nvSpPr>
          <p:spPr bwMode="auto">
            <a:xfrm>
              <a:off x="1382" y="2357"/>
              <a:ext cx="50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Bi-211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2.15m</a:t>
              </a:r>
            </a:p>
          </p:txBody>
        </p:sp>
        <p:sp>
          <p:nvSpPr>
            <p:cNvPr id="234" name="Line 84"/>
            <p:cNvSpPr>
              <a:spLocks noChangeShapeType="1"/>
            </p:cNvSpPr>
            <p:nvPr/>
          </p:nvSpPr>
          <p:spPr bwMode="auto">
            <a:xfrm flipH="1">
              <a:off x="1854" y="1447"/>
              <a:ext cx="516" cy="0"/>
            </a:xfrm>
            <a:prstGeom prst="line">
              <a:avLst/>
            </a:prstGeom>
            <a:noFill/>
            <a:ln w="38100" cap="rnd">
              <a:solidFill>
                <a:srgbClr val="0066FF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5" name="Line 85"/>
            <p:cNvSpPr>
              <a:spLocks noChangeShapeType="1"/>
            </p:cNvSpPr>
            <p:nvPr/>
          </p:nvSpPr>
          <p:spPr bwMode="auto">
            <a:xfrm flipH="1">
              <a:off x="2770" y="1444"/>
              <a:ext cx="517" cy="0"/>
            </a:xfrm>
            <a:prstGeom prst="line">
              <a:avLst/>
            </a:prstGeom>
            <a:noFill/>
            <a:ln w="38100" cap="rnd">
              <a:solidFill>
                <a:srgbClr val="0066FF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6" name="Line 86"/>
            <p:cNvSpPr>
              <a:spLocks noChangeShapeType="1"/>
            </p:cNvSpPr>
            <p:nvPr/>
          </p:nvSpPr>
          <p:spPr bwMode="auto">
            <a:xfrm flipH="1">
              <a:off x="3710" y="1471"/>
              <a:ext cx="516" cy="0"/>
            </a:xfrm>
            <a:prstGeom prst="line">
              <a:avLst/>
            </a:prstGeom>
            <a:noFill/>
            <a:ln w="38100" cap="rnd">
              <a:solidFill>
                <a:srgbClr val="0066FF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7" name="Line 87"/>
            <p:cNvSpPr>
              <a:spLocks noChangeShapeType="1"/>
            </p:cNvSpPr>
            <p:nvPr/>
          </p:nvSpPr>
          <p:spPr bwMode="auto">
            <a:xfrm flipH="1">
              <a:off x="2301" y="2007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8" name="Line 88"/>
            <p:cNvSpPr>
              <a:spLocks noChangeShapeType="1"/>
            </p:cNvSpPr>
            <p:nvPr/>
          </p:nvSpPr>
          <p:spPr bwMode="auto">
            <a:xfrm flipH="1">
              <a:off x="4648" y="1471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9" name="Line 89"/>
            <p:cNvSpPr>
              <a:spLocks noChangeShapeType="1"/>
            </p:cNvSpPr>
            <p:nvPr/>
          </p:nvSpPr>
          <p:spPr bwMode="auto">
            <a:xfrm flipH="1">
              <a:off x="1352" y="2006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0" name="Line 90"/>
            <p:cNvSpPr>
              <a:spLocks noChangeShapeType="1"/>
            </p:cNvSpPr>
            <p:nvPr/>
          </p:nvSpPr>
          <p:spPr bwMode="auto">
            <a:xfrm flipH="1">
              <a:off x="1850" y="2550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1" name="Line 91"/>
            <p:cNvSpPr>
              <a:spLocks noChangeShapeType="1"/>
            </p:cNvSpPr>
            <p:nvPr/>
          </p:nvSpPr>
          <p:spPr bwMode="auto">
            <a:xfrm flipH="1">
              <a:off x="1334" y="3068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2" name="Line 92"/>
            <p:cNvSpPr>
              <a:spLocks noChangeShapeType="1"/>
            </p:cNvSpPr>
            <p:nvPr/>
          </p:nvSpPr>
          <p:spPr bwMode="auto">
            <a:xfrm flipH="1">
              <a:off x="873" y="2550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3" name="Line 93"/>
            <p:cNvSpPr>
              <a:spLocks noChangeShapeType="1"/>
            </p:cNvSpPr>
            <p:nvPr/>
          </p:nvSpPr>
          <p:spPr bwMode="auto">
            <a:xfrm>
              <a:off x="2708" y="1634"/>
              <a:ext cx="197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4" name="Line 94"/>
            <p:cNvSpPr>
              <a:spLocks noChangeShapeType="1"/>
            </p:cNvSpPr>
            <p:nvPr/>
          </p:nvSpPr>
          <p:spPr bwMode="auto">
            <a:xfrm>
              <a:off x="1777" y="1652"/>
              <a:ext cx="198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5" name="Line 95"/>
            <p:cNvSpPr>
              <a:spLocks noChangeShapeType="1"/>
            </p:cNvSpPr>
            <p:nvPr/>
          </p:nvSpPr>
          <p:spPr bwMode="auto">
            <a:xfrm>
              <a:off x="3702" y="1671"/>
              <a:ext cx="196" cy="18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6" name="Line 96"/>
            <p:cNvSpPr>
              <a:spLocks noChangeShapeType="1"/>
            </p:cNvSpPr>
            <p:nvPr/>
          </p:nvSpPr>
          <p:spPr bwMode="auto">
            <a:xfrm>
              <a:off x="4651" y="1679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7" name="Line 97"/>
            <p:cNvSpPr>
              <a:spLocks noChangeShapeType="1"/>
            </p:cNvSpPr>
            <p:nvPr/>
          </p:nvSpPr>
          <p:spPr bwMode="auto">
            <a:xfrm>
              <a:off x="1345" y="2216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8" name="Line 98"/>
            <p:cNvSpPr>
              <a:spLocks noChangeShapeType="1"/>
            </p:cNvSpPr>
            <p:nvPr/>
          </p:nvSpPr>
          <p:spPr bwMode="auto">
            <a:xfrm>
              <a:off x="838" y="2760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9" name="Line 99"/>
            <p:cNvSpPr>
              <a:spLocks noChangeShapeType="1"/>
            </p:cNvSpPr>
            <p:nvPr/>
          </p:nvSpPr>
          <p:spPr bwMode="auto">
            <a:xfrm>
              <a:off x="1785" y="2744"/>
              <a:ext cx="198" cy="18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0" name="Line 100"/>
            <p:cNvSpPr>
              <a:spLocks noChangeShapeType="1"/>
            </p:cNvSpPr>
            <p:nvPr/>
          </p:nvSpPr>
          <p:spPr bwMode="auto">
            <a:xfrm>
              <a:off x="2284" y="2252"/>
              <a:ext cx="197" cy="18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1" name="Line 101"/>
            <p:cNvSpPr>
              <a:spLocks noChangeShapeType="1"/>
            </p:cNvSpPr>
            <p:nvPr/>
          </p:nvSpPr>
          <p:spPr bwMode="auto">
            <a:xfrm flipH="1">
              <a:off x="3249" y="2032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2" name="Line 102"/>
            <p:cNvSpPr>
              <a:spLocks noChangeShapeType="1"/>
            </p:cNvSpPr>
            <p:nvPr/>
          </p:nvSpPr>
          <p:spPr bwMode="auto">
            <a:xfrm flipH="1">
              <a:off x="4226" y="2032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3" name="Rectangle 103"/>
            <p:cNvSpPr>
              <a:spLocks noChangeArrowheads="1"/>
            </p:cNvSpPr>
            <p:nvPr/>
          </p:nvSpPr>
          <p:spPr bwMode="auto">
            <a:xfrm>
              <a:off x="937" y="3452"/>
              <a:ext cx="30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Pb</a:t>
              </a:r>
            </a:p>
          </p:txBody>
        </p:sp>
        <p:sp>
          <p:nvSpPr>
            <p:cNvPr id="254" name="Rectangle 104"/>
            <p:cNvSpPr>
              <a:spLocks noChangeArrowheads="1"/>
            </p:cNvSpPr>
            <p:nvPr/>
          </p:nvSpPr>
          <p:spPr bwMode="auto">
            <a:xfrm>
              <a:off x="1435" y="3452"/>
              <a:ext cx="26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Bi</a:t>
              </a:r>
            </a:p>
          </p:txBody>
        </p:sp>
        <p:sp>
          <p:nvSpPr>
            <p:cNvPr id="255" name="Rectangle 105"/>
            <p:cNvSpPr>
              <a:spLocks noChangeArrowheads="1"/>
            </p:cNvSpPr>
            <p:nvPr/>
          </p:nvSpPr>
          <p:spPr bwMode="auto">
            <a:xfrm>
              <a:off x="1888" y="3452"/>
              <a:ext cx="30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Po</a:t>
              </a:r>
            </a:p>
          </p:txBody>
        </p:sp>
        <p:sp>
          <p:nvSpPr>
            <p:cNvPr id="256" name="Rectangle 106"/>
            <p:cNvSpPr>
              <a:spLocks noChangeArrowheads="1"/>
            </p:cNvSpPr>
            <p:nvPr/>
          </p:nvSpPr>
          <p:spPr bwMode="auto">
            <a:xfrm>
              <a:off x="2848" y="3452"/>
              <a:ext cx="30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Rn</a:t>
              </a:r>
            </a:p>
          </p:txBody>
        </p:sp>
        <p:sp>
          <p:nvSpPr>
            <p:cNvPr id="257" name="Rectangle 107"/>
            <p:cNvSpPr>
              <a:spLocks noChangeArrowheads="1"/>
            </p:cNvSpPr>
            <p:nvPr/>
          </p:nvSpPr>
          <p:spPr bwMode="auto">
            <a:xfrm>
              <a:off x="3354" y="3452"/>
              <a:ext cx="26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Fr</a:t>
              </a:r>
            </a:p>
          </p:txBody>
        </p:sp>
        <p:sp>
          <p:nvSpPr>
            <p:cNvPr id="258" name="Rectangle 108"/>
            <p:cNvSpPr>
              <a:spLocks noChangeArrowheads="1"/>
            </p:cNvSpPr>
            <p:nvPr/>
          </p:nvSpPr>
          <p:spPr bwMode="auto">
            <a:xfrm>
              <a:off x="4804" y="3452"/>
              <a:ext cx="292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Th</a:t>
              </a:r>
            </a:p>
          </p:txBody>
        </p:sp>
        <p:sp>
          <p:nvSpPr>
            <p:cNvPr id="259" name="Rectangle 109"/>
            <p:cNvSpPr>
              <a:spLocks noChangeArrowheads="1"/>
            </p:cNvSpPr>
            <p:nvPr/>
          </p:nvSpPr>
          <p:spPr bwMode="auto">
            <a:xfrm>
              <a:off x="503" y="3452"/>
              <a:ext cx="244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Tl</a:t>
              </a:r>
            </a:p>
          </p:txBody>
        </p:sp>
        <p:sp>
          <p:nvSpPr>
            <p:cNvPr id="260" name="Rectangle 110"/>
            <p:cNvSpPr>
              <a:spLocks noChangeArrowheads="1"/>
            </p:cNvSpPr>
            <p:nvPr/>
          </p:nvSpPr>
          <p:spPr bwMode="auto">
            <a:xfrm>
              <a:off x="2386" y="3452"/>
              <a:ext cx="268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At</a:t>
              </a:r>
            </a:p>
          </p:txBody>
        </p:sp>
        <p:sp>
          <p:nvSpPr>
            <p:cNvPr id="261" name="Rectangle 111"/>
            <p:cNvSpPr>
              <a:spLocks noChangeArrowheads="1"/>
            </p:cNvSpPr>
            <p:nvPr/>
          </p:nvSpPr>
          <p:spPr bwMode="auto">
            <a:xfrm>
              <a:off x="3807" y="3452"/>
              <a:ext cx="30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Ra</a:t>
              </a:r>
            </a:p>
          </p:txBody>
        </p:sp>
        <p:sp>
          <p:nvSpPr>
            <p:cNvPr id="262" name="Rectangle 112"/>
            <p:cNvSpPr>
              <a:spLocks noChangeArrowheads="1"/>
            </p:cNvSpPr>
            <p:nvPr/>
          </p:nvSpPr>
          <p:spPr bwMode="auto">
            <a:xfrm>
              <a:off x="4305" y="3451"/>
              <a:ext cx="300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b="1">
                  <a:solidFill>
                    <a:srgbClr val="FFFF00"/>
                  </a:solidFill>
                  <a:latin typeface="Arial" charset="0"/>
                </a:rPr>
                <a:t>Ac</a:t>
              </a:r>
            </a:p>
          </p:txBody>
        </p:sp>
        <p:grpSp>
          <p:nvGrpSpPr>
            <p:cNvPr id="263" name="Group 113"/>
            <p:cNvGrpSpPr>
              <a:grpSpLocks/>
            </p:cNvGrpSpPr>
            <p:nvPr/>
          </p:nvGrpSpPr>
          <p:grpSpPr bwMode="auto">
            <a:xfrm>
              <a:off x="459" y="689"/>
              <a:ext cx="1901" cy="1078"/>
              <a:chOff x="597" y="1012"/>
              <a:chExt cx="1430" cy="696"/>
            </a:xfrm>
          </p:grpSpPr>
          <p:grpSp>
            <p:nvGrpSpPr>
              <p:cNvPr id="340" name="Group 114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46" name="Rectangle 115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7" name="Rectangle 116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8" name="Rectangle 117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9" name="Rectangle 118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41" name="Group 119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42" name="Rectangle 120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3" name="Rectangle 121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4" name="Rectangle 122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45" name="Rectangle 123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64" name="Group 124"/>
            <p:cNvGrpSpPr>
              <a:grpSpLocks/>
            </p:cNvGrpSpPr>
            <p:nvPr/>
          </p:nvGrpSpPr>
          <p:grpSpPr bwMode="auto">
            <a:xfrm>
              <a:off x="2359" y="693"/>
              <a:ext cx="1899" cy="1079"/>
              <a:chOff x="597" y="1012"/>
              <a:chExt cx="1430" cy="696"/>
            </a:xfrm>
          </p:grpSpPr>
          <p:grpSp>
            <p:nvGrpSpPr>
              <p:cNvPr id="330" name="Group 125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36" name="Rectangle 126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7" name="Rectangle 127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8" name="Rectangle 128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9" name="Rectangle 129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31" name="Group 130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32" name="Rectangle 131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3" name="Rectangle 132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4" name="Rectangle 133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35" name="Rectangle 134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65" name="Group 135"/>
            <p:cNvGrpSpPr>
              <a:grpSpLocks/>
            </p:cNvGrpSpPr>
            <p:nvPr/>
          </p:nvGrpSpPr>
          <p:grpSpPr bwMode="auto">
            <a:xfrm>
              <a:off x="4253" y="692"/>
              <a:ext cx="953" cy="1079"/>
              <a:chOff x="597" y="1020"/>
              <a:chExt cx="832" cy="770"/>
            </a:xfrm>
          </p:grpSpPr>
          <p:sp>
            <p:nvSpPr>
              <p:cNvPr id="326" name="Rectangle 136"/>
              <p:cNvSpPr>
                <a:spLocks noChangeArrowheads="1"/>
              </p:cNvSpPr>
              <p:nvPr/>
            </p:nvSpPr>
            <p:spPr bwMode="auto">
              <a:xfrm>
                <a:off x="597" y="1020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7" name="Rectangle 137"/>
              <p:cNvSpPr>
                <a:spLocks noChangeArrowheads="1"/>
              </p:cNvSpPr>
              <p:nvPr/>
            </p:nvSpPr>
            <p:spPr bwMode="auto">
              <a:xfrm>
                <a:off x="1006" y="1020"/>
                <a:ext cx="423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8" name="Rectangle 138"/>
              <p:cNvSpPr>
                <a:spLocks noChangeArrowheads="1"/>
              </p:cNvSpPr>
              <p:nvPr/>
            </p:nvSpPr>
            <p:spPr bwMode="auto">
              <a:xfrm>
                <a:off x="597" y="1398"/>
                <a:ext cx="41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29" name="Rectangle 139"/>
              <p:cNvSpPr>
                <a:spLocks noChangeArrowheads="1"/>
              </p:cNvSpPr>
              <p:nvPr/>
            </p:nvSpPr>
            <p:spPr bwMode="auto">
              <a:xfrm>
                <a:off x="1006" y="1398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grpSp>
          <p:nvGrpSpPr>
            <p:cNvPr id="266" name="Group 140"/>
            <p:cNvGrpSpPr>
              <a:grpSpLocks/>
            </p:cNvGrpSpPr>
            <p:nvPr/>
          </p:nvGrpSpPr>
          <p:grpSpPr bwMode="auto">
            <a:xfrm>
              <a:off x="457" y="1767"/>
              <a:ext cx="1901" cy="1079"/>
              <a:chOff x="597" y="1012"/>
              <a:chExt cx="1430" cy="696"/>
            </a:xfrm>
          </p:grpSpPr>
          <p:grpSp>
            <p:nvGrpSpPr>
              <p:cNvPr id="316" name="Group 141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22" name="Rectangle 142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3" name="Rectangle 143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4" name="Rectangle 144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5" name="Rectangle 145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17" name="Group 146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18" name="Rectangle 147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9" name="Rectangle 148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0" name="Rectangle 149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21" name="Rectangle 150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67" name="Group 151"/>
            <p:cNvGrpSpPr>
              <a:grpSpLocks/>
            </p:cNvGrpSpPr>
            <p:nvPr/>
          </p:nvGrpSpPr>
          <p:grpSpPr bwMode="auto">
            <a:xfrm>
              <a:off x="2356" y="1772"/>
              <a:ext cx="1900" cy="1078"/>
              <a:chOff x="597" y="1012"/>
              <a:chExt cx="1430" cy="696"/>
            </a:xfrm>
          </p:grpSpPr>
          <p:grpSp>
            <p:nvGrpSpPr>
              <p:cNvPr id="306" name="Group 152"/>
              <p:cNvGrpSpPr>
                <a:grpSpLocks/>
              </p:cNvGrpSpPr>
              <p:nvPr/>
            </p:nvGrpSpPr>
            <p:grpSpPr bwMode="auto">
              <a:xfrm>
                <a:off x="597" y="1012"/>
                <a:ext cx="717" cy="696"/>
                <a:chOff x="597" y="1020"/>
                <a:chExt cx="832" cy="770"/>
              </a:xfrm>
            </p:grpSpPr>
            <p:sp>
              <p:nvSpPr>
                <p:cNvPr id="312" name="Rectangle 153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3" name="Rectangle 154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4" name="Rectangle 155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5" name="Rectangle 156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grpSp>
            <p:nvGrpSpPr>
              <p:cNvPr id="307" name="Group 157"/>
              <p:cNvGrpSpPr>
                <a:grpSpLocks/>
              </p:cNvGrpSpPr>
              <p:nvPr/>
            </p:nvGrpSpPr>
            <p:grpSpPr bwMode="auto">
              <a:xfrm>
                <a:off x="1310" y="1012"/>
                <a:ext cx="717" cy="696"/>
                <a:chOff x="597" y="1020"/>
                <a:chExt cx="832" cy="770"/>
              </a:xfrm>
            </p:grpSpPr>
            <p:sp>
              <p:nvSpPr>
                <p:cNvPr id="308" name="Rectangle 158"/>
                <p:cNvSpPr>
                  <a:spLocks noChangeArrowheads="1"/>
                </p:cNvSpPr>
                <p:nvPr/>
              </p:nvSpPr>
              <p:spPr bwMode="auto">
                <a:xfrm>
                  <a:off x="597" y="1020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09" name="Rectangle 159"/>
                <p:cNvSpPr>
                  <a:spLocks noChangeArrowheads="1"/>
                </p:cNvSpPr>
                <p:nvPr/>
              </p:nvSpPr>
              <p:spPr bwMode="auto">
                <a:xfrm>
                  <a:off x="1006" y="1020"/>
                  <a:ext cx="423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0" name="Rectangle 160"/>
                <p:cNvSpPr>
                  <a:spLocks noChangeArrowheads="1"/>
                </p:cNvSpPr>
                <p:nvPr/>
              </p:nvSpPr>
              <p:spPr bwMode="auto">
                <a:xfrm>
                  <a:off x="597" y="1398"/>
                  <a:ext cx="41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311" name="Rectangle 161"/>
                <p:cNvSpPr>
                  <a:spLocks noChangeArrowheads="1"/>
                </p:cNvSpPr>
                <p:nvPr/>
              </p:nvSpPr>
              <p:spPr bwMode="auto">
                <a:xfrm>
                  <a:off x="1006" y="1398"/>
                  <a:ext cx="422" cy="392"/>
                </a:xfrm>
                <a:prstGeom prst="rect">
                  <a:avLst/>
                </a:prstGeom>
                <a:solidFill>
                  <a:srgbClr val="FFFFA7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</p:grpSp>
        <p:grpSp>
          <p:nvGrpSpPr>
            <p:cNvPr id="268" name="Group 162"/>
            <p:cNvGrpSpPr>
              <a:grpSpLocks/>
            </p:cNvGrpSpPr>
            <p:nvPr/>
          </p:nvGrpSpPr>
          <p:grpSpPr bwMode="auto">
            <a:xfrm>
              <a:off x="4250" y="1771"/>
              <a:ext cx="954" cy="1078"/>
              <a:chOff x="597" y="1020"/>
              <a:chExt cx="832" cy="770"/>
            </a:xfrm>
          </p:grpSpPr>
          <p:sp>
            <p:nvSpPr>
              <p:cNvPr id="302" name="Rectangle 163"/>
              <p:cNvSpPr>
                <a:spLocks noChangeArrowheads="1"/>
              </p:cNvSpPr>
              <p:nvPr/>
            </p:nvSpPr>
            <p:spPr bwMode="auto">
              <a:xfrm>
                <a:off x="597" y="1020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3" name="Rectangle 164"/>
              <p:cNvSpPr>
                <a:spLocks noChangeArrowheads="1"/>
              </p:cNvSpPr>
              <p:nvPr/>
            </p:nvSpPr>
            <p:spPr bwMode="auto">
              <a:xfrm>
                <a:off x="1006" y="1020"/>
                <a:ext cx="423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4" name="Rectangle 165"/>
              <p:cNvSpPr>
                <a:spLocks noChangeArrowheads="1"/>
              </p:cNvSpPr>
              <p:nvPr/>
            </p:nvSpPr>
            <p:spPr bwMode="auto">
              <a:xfrm>
                <a:off x="597" y="1398"/>
                <a:ext cx="41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5" name="Rectangle 166"/>
              <p:cNvSpPr>
                <a:spLocks noChangeArrowheads="1"/>
              </p:cNvSpPr>
              <p:nvPr/>
            </p:nvSpPr>
            <p:spPr bwMode="auto">
              <a:xfrm>
                <a:off x="1006" y="1398"/>
                <a:ext cx="422" cy="392"/>
              </a:xfrm>
              <a:prstGeom prst="rect">
                <a:avLst/>
              </a:prstGeom>
              <a:solidFill>
                <a:srgbClr val="FFFFA7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69" name="Rectangle 167"/>
            <p:cNvSpPr>
              <a:spLocks noChangeArrowheads="1"/>
            </p:cNvSpPr>
            <p:nvPr/>
          </p:nvSpPr>
          <p:spPr bwMode="auto">
            <a:xfrm>
              <a:off x="457" y="2849"/>
              <a:ext cx="483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0" name="Rectangle 168"/>
            <p:cNvSpPr>
              <a:spLocks noChangeArrowheads="1"/>
            </p:cNvSpPr>
            <p:nvPr/>
          </p:nvSpPr>
          <p:spPr bwMode="auto">
            <a:xfrm>
              <a:off x="924" y="2849"/>
              <a:ext cx="486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1" name="Rectangle 169"/>
            <p:cNvSpPr>
              <a:spLocks noChangeArrowheads="1"/>
            </p:cNvSpPr>
            <p:nvPr/>
          </p:nvSpPr>
          <p:spPr bwMode="auto">
            <a:xfrm>
              <a:off x="1404" y="2849"/>
              <a:ext cx="485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2" name="Rectangle 170"/>
            <p:cNvSpPr>
              <a:spLocks noChangeArrowheads="1"/>
            </p:cNvSpPr>
            <p:nvPr/>
          </p:nvSpPr>
          <p:spPr bwMode="auto">
            <a:xfrm>
              <a:off x="1873" y="2849"/>
              <a:ext cx="485" cy="548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3" name="Rectangle 171"/>
            <p:cNvSpPr>
              <a:spLocks noChangeArrowheads="1"/>
            </p:cNvSpPr>
            <p:nvPr/>
          </p:nvSpPr>
          <p:spPr bwMode="auto">
            <a:xfrm>
              <a:off x="2356" y="2853"/>
              <a:ext cx="483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4" name="Rectangle 172"/>
            <p:cNvSpPr>
              <a:spLocks noChangeArrowheads="1"/>
            </p:cNvSpPr>
            <p:nvPr/>
          </p:nvSpPr>
          <p:spPr bwMode="auto">
            <a:xfrm>
              <a:off x="2823" y="2853"/>
              <a:ext cx="486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5" name="Rectangle 173"/>
            <p:cNvSpPr>
              <a:spLocks noChangeArrowheads="1"/>
            </p:cNvSpPr>
            <p:nvPr/>
          </p:nvSpPr>
          <p:spPr bwMode="auto">
            <a:xfrm>
              <a:off x="3303" y="2853"/>
              <a:ext cx="484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" name="Rectangle 174"/>
            <p:cNvSpPr>
              <a:spLocks noChangeArrowheads="1"/>
            </p:cNvSpPr>
            <p:nvPr/>
          </p:nvSpPr>
          <p:spPr bwMode="auto">
            <a:xfrm>
              <a:off x="3771" y="2853"/>
              <a:ext cx="485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7" name="Rectangle 175"/>
            <p:cNvSpPr>
              <a:spLocks noChangeArrowheads="1"/>
            </p:cNvSpPr>
            <p:nvPr/>
          </p:nvSpPr>
          <p:spPr bwMode="auto">
            <a:xfrm>
              <a:off x="4249" y="2852"/>
              <a:ext cx="485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8" name="Rectangle 176"/>
            <p:cNvSpPr>
              <a:spLocks noChangeArrowheads="1"/>
            </p:cNvSpPr>
            <p:nvPr/>
          </p:nvSpPr>
          <p:spPr bwMode="auto">
            <a:xfrm>
              <a:off x="4718" y="2852"/>
              <a:ext cx="484" cy="549"/>
            </a:xfrm>
            <a:prstGeom prst="rect">
              <a:avLst/>
            </a:prstGeom>
            <a:solidFill>
              <a:srgbClr val="FFFFA7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9" name="Text Box 177"/>
            <p:cNvSpPr txBox="1">
              <a:spLocks noChangeArrowheads="1"/>
            </p:cNvSpPr>
            <p:nvPr/>
          </p:nvSpPr>
          <p:spPr bwMode="auto">
            <a:xfrm>
              <a:off x="4627" y="750"/>
              <a:ext cx="641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 Th-232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1.4.10</a:t>
              </a:r>
              <a:r>
                <a:rPr lang="en-US" sz="1600" b="1" baseline="30000">
                  <a:solidFill>
                    <a:schemeClr val="bg2"/>
                  </a:solidFill>
                </a:rPr>
                <a:t>10</a:t>
              </a:r>
              <a:r>
                <a:rPr lang="en-US" sz="1600" b="1">
                  <a:solidFill>
                    <a:schemeClr val="bg2"/>
                  </a:solidFill>
                </a:rPr>
                <a:t>y</a:t>
              </a:r>
            </a:p>
          </p:txBody>
        </p:sp>
        <p:sp>
          <p:nvSpPr>
            <p:cNvPr id="280" name="Text Box 178"/>
            <p:cNvSpPr txBox="1">
              <a:spLocks noChangeArrowheads="1"/>
            </p:cNvSpPr>
            <p:nvPr/>
          </p:nvSpPr>
          <p:spPr bwMode="auto">
            <a:xfrm>
              <a:off x="4686" y="1839"/>
              <a:ext cx="528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Th-228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1.9y</a:t>
              </a:r>
            </a:p>
          </p:txBody>
        </p:sp>
        <p:sp>
          <p:nvSpPr>
            <p:cNvPr id="281" name="Text Box 179"/>
            <p:cNvSpPr txBox="1">
              <a:spLocks noChangeArrowheads="1"/>
            </p:cNvSpPr>
            <p:nvPr/>
          </p:nvSpPr>
          <p:spPr bwMode="auto">
            <a:xfrm>
              <a:off x="4207" y="1304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Ac-228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6.13h</a:t>
              </a:r>
            </a:p>
          </p:txBody>
        </p:sp>
        <p:sp>
          <p:nvSpPr>
            <p:cNvPr id="282" name="Text Box 180"/>
            <p:cNvSpPr txBox="1">
              <a:spLocks noChangeArrowheads="1"/>
            </p:cNvSpPr>
            <p:nvPr/>
          </p:nvSpPr>
          <p:spPr bwMode="auto">
            <a:xfrm>
              <a:off x="3710" y="1866"/>
              <a:ext cx="535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Ra-224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3.64d</a:t>
              </a:r>
            </a:p>
          </p:txBody>
        </p:sp>
        <p:sp>
          <p:nvSpPr>
            <p:cNvPr id="283" name="Text Box 181"/>
            <p:cNvSpPr txBox="1">
              <a:spLocks noChangeArrowheads="1"/>
            </p:cNvSpPr>
            <p:nvPr/>
          </p:nvSpPr>
          <p:spPr bwMode="auto">
            <a:xfrm>
              <a:off x="2780" y="1848"/>
              <a:ext cx="542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Rn-220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55.6s</a:t>
              </a:r>
            </a:p>
          </p:txBody>
        </p:sp>
        <p:sp>
          <p:nvSpPr>
            <p:cNvPr id="284" name="Text Box 182"/>
            <p:cNvSpPr txBox="1">
              <a:spLocks noChangeArrowheads="1"/>
            </p:cNvSpPr>
            <p:nvPr/>
          </p:nvSpPr>
          <p:spPr bwMode="auto">
            <a:xfrm>
              <a:off x="1832" y="1822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Po-216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0.15s</a:t>
              </a:r>
            </a:p>
          </p:txBody>
        </p:sp>
        <p:sp>
          <p:nvSpPr>
            <p:cNvPr id="285" name="Text Box 183"/>
            <p:cNvSpPr txBox="1">
              <a:spLocks noChangeArrowheads="1"/>
            </p:cNvSpPr>
            <p:nvPr/>
          </p:nvSpPr>
          <p:spPr bwMode="auto">
            <a:xfrm>
              <a:off x="1832" y="2927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Po-212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0.3µs</a:t>
              </a:r>
            </a:p>
          </p:txBody>
        </p:sp>
        <p:sp>
          <p:nvSpPr>
            <p:cNvPr id="286" name="Text Box 184"/>
            <p:cNvSpPr txBox="1">
              <a:spLocks noChangeArrowheads="1"/>
            </p:cNvSpPr>
            <p:nvPr/>
          </p:nvSpPr>
          <p:spPr bwMode="auto">
            <a:xfrm>
              <a:off x="874" y="1840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Pb-212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10.6h</a:t>
              </a:r>
            </a:p>
          </p:txBody>
        </p:sp>
        <p:sp>
          <p:nvSpPr>
            <p:cNvPr id="287" name="Text Box 185"/>
            <p:cNvSpPr txBox="1">
              <a:spLocks noChangeArrowheads="1"/>
            </p:cNvSpPr>
            <p:nvPr/>
          </p:nvSpPr>
          <p:spPr bwMode="auto">
            <a:xfrm>
              <a:off x="874" y="2911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Pb-207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stabile</a:t>
              </a:r>
            </a:p>
          </p:txBody>
        </p:sp>
        <p:sp>
          <p:nvSpPr>
            <p:cNvPr id="288" name="Text Box 186"/>
            <p:cNvSpPr txBox="1">
              <a:spLocks noChangeArrowheads="1"/>
            </p:cNvSpPr>
            <p:nvPr/>
          </p:nvSpPr>
          <p:spPr bwMode="auto">
            <a:xfrm>
              <a:off x="441" y="2366"/>
              <a:ext cx="486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Tl-208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3.1m</a:t>
              </a:r>
            </a:p>
          </p:txBody>
        </p:sp>
        <p:sp>
          <p:nvSpPr>
            <p:cNvPr id="289" name="Text Box 187"/>
            <p:cNvSpPr txBox="1">
              <a:spLocks noChangeArrowheads="1"/>
            </p:cNvSpPr>
            <p:nvPr/>
          </p:nvSpPr>
          <p:spPr bwMode="auto">
            <a:xfrm>
              <a:off x="1382" y="2357"/>
              <a:ext cx="500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Bi-212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60.6m</a:t>
              </a:r>
            </a:p>
          </p:txBody>
        </p:sp>
        <p:sp>
          <p:nvSpPr>
            <p:cNvPr id="290" name="Line 188"/>
            <p:cNvSpPr>
              <a:spLocks noChangeShapeType="1"/>
            </p:cNvSpPr>
            <p:nvPr/>
          </p:nvSpPr>
          <p:spPr bwMode="auto">
            <a:xfrm flipH="1">
              <a:off x="2301" y="2007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1" name="Line 189"/>
            <p:cNvSpPr>
              <a:spLocks noChangeShapeType="1"/>
            </p:cNvSpPr>
            <p:nvPr/>
          </p:nvSpPr>
          <p:spPr bwMode="auto">
            <a:xfrm flipH="1">
              <a:off x="4094" y="989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2" name="Line 190"/>
            <p:cNvSpPr>
              <a:spLocks noChangeShapeType="1"/>
            </p:cNvSpPr>
            <p:nvPr/>
          </p:nvSpPr>
          <p:spPr bwMode="auto">
            <a:xfrm flipH="1">
              <a:off x="1352" y="2006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3" name="Line 191"/>
            <p:cNvSpPr>
              <a:spLocks noChangeShapeType="1"/>
            </p:cNvSpPr>
            <p:nvPr/>
          </p:nvSpPr>
          <p:spPr bwMode="auto">
            <a:xfrm flipH="1">
              <a:off x="1334" y="3068"/>
              <a:ext cx="516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4" name="Line 192"/>
            <p:cNvSpPr>
              <a:spLocks noChangeShapeType="1"/>
            </p:cNvSpPr>
            <p:nvPr/>
          </p:nvSpPr>
          <p:spPr bwMode="auto">
            <a:xfrm flipH="1">
              <a:off x="873" y="2550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5" name="Line 193"/>
            <p:cNvSpPr>
              <a:spLocks noChangeShapeType="1"/>
            </p:cNvSpPr>
            <p:nvPr/>
          </p:nvSpPr>
          <p:spPr bwMode="auto">
            <a:xfrm>
              <a:off x="4651" y="1679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6" name="Line 194"/>
            <p:cNvSpPr>
              <a:spLocks noChangeShapeType="1"/>
            </p:cNvSpPr>
            <p:nvPr/>
          </p:nvSpPr>
          <p:spPr bwMode="auto">
            <a:xfrm>
              <a:off x="1345" y="2216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7" name="Line 195"/>
            <p:cNvSpPr>
              <a:spLocks noChangeShapeType="1"/>
            </p:cNvSpPr>
            <p:nvPr/>
          </p:nvSpPr>
          <p:spPr bwMode="auto">
            <a:xfrm>
              <a:off x="838" y="2760"/>
              <a:ext cx="196" cy="18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8" name="Line 196"/>
            <p:cNvSpPr>
              <a:spLocks noChangeShapeType="1"/>
            </p:cNvSpPr>
            <p:nvPr/>
          </p:nvSpPr>
          <p:spPr bwMode="auto">
            <a:xfrm>
              <a:off x="1785" y="2744"/>
              <a:ext cx="198" cy="186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prstDash val="sysDot"/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99" name="Line 197"/>
            <p:cNvSpPr>
              <a:spLocks noChangeShapeType="1"/>
            </p:cNvSpPr>
            <p:nvPr/>
          </p:nvSpPr>
          <p:spPr bwMode="auto">
            <a:xfrm flipH="1">
              <a:off x="3249" y="2032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0" name="Line 198"/>
            <p:cNvSpPr>
              <a:spLocks noChangeShapeType="1"/>
            </p:cNvSpPr>
            <p:nvPr/>
          </p:nvSpPr>
          <p:spPr bwMode="auto">
            <a:xfrm flipH="1">
              <a:off x="4226" y="2032"/>
              <a:ext cx="517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301" name="Text Box 199"/>
            <p:cNvSpPr txBox="1">
              <a:spLocks noChangeArrowheads="1"/>
            </p:cNvSpPr>
            <p:nvPr/>
          </p:nvSpPr>
          <p:spPr bwMode="auto">
            <a:xfrm>
              <a:off x="3767" y="760"/>
              <a:ext cx="535" cy="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med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803275" indent="-3460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95388" indent="-1698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477963" indent="-168275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1724025" indent="-131763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1812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6384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0956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552825" indent="-13176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Ra-228</a:t>
              </a:r>
            </a:p>
            <a:p>
              <a: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</a:pPr>
              <a:r>
                <a:rPr lang="en-US" sz="1600" b="1">
                  <a:solidFill>
                    <a:schemeClr val="bg2"/>
                  </a:solidFill>
                </a:rPr>
                <a:t>5.7y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84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RADON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8099425" cy="520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5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PRIMORDÁLNÍ </a:t>
            </a:r>
            <a:br>
              <a:rPr lang="cs-CZ" dirty="0" smtClean="0"/>
            </a:br>
            <a:r>
              <a:rPr lang="cs-CZ" dirty="0" smtClean="0"/>
              <a:t>(PRIMÁRNÍ) RADIONUKLIDY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4" descr="predna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533525"/>
            <a:ext cx="7129462" cy="471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8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Kosmogenní radionuklidy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aphicFrame>
        <p:nvGraphicFramePr>
          <p:cNvPr id="6" name="Group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56489"/>
              </p:ext>
            </p:extLst>
          </p:nvPr>
        </p:nvGraphicFramePr>
        <p:xfrm>
          <a:off x="467493" y="2246792"/>
          <a:ext cx="8208963" cy="3126424"/>
        </p:xfrm>
        <a:graphic>
          <a:graphicData uri="http://schemas.openxmlformats.org/drawingml/2006/table">
            <a:tbl>
              <a:tblPr/>
              <a:tblGrid>
                <a:gridCol w="1403350"/>
                <a:gridCol w="981075"/>
                <a:gridCol w="1123950"/>
                <a:gridCol w="2244725"/>
                <a:gridCol w="2455863"/>
              </a:tblGrid>
              <a:tr h="5000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nuklid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symbol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poločas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zdroj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Přírodní aktivita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Uhlík 14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14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5730 let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Interakce kosmického záření s atomy dusíku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0.22 Bq/g v organických materiálech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33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Tritium 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3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12.3 let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Interakce kosmického záření s atomy dusíku, kyslíku a lithia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1.2 x 10</a:t>
                      </a:r>
                      <a:r>
                        <a:rPr kumimoji="0" lang="cs-CZ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-3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 Bq/kg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Beryllium 7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7</a:t>
                      </a: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Be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53.28 dní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Interakce kosmického záření s atomy dusíku a kyslíku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0.01 </a:t>
                      </a:r>
                      <a:r>
                        <a:rPr kumimoji="0" lang="cs-CZ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Bq</a:t>
                      </a:r>
                      <a:r>
                        <a:rPr kumimoji="0" 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/kg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7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449762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28307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2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Záření vzniká díky procesům v elektronovém obalu atomu</a:t>
            </a:r>
          </a:p>
          <a:p>
            <a:pPr lvl="1"/>
            <a:r>
              <a:rPr lang="cs-CZ" dirty="0" smtClean="0"/>
              <a:t>Na rozdíl  od záření gama, které má vždy původ v atomovém jádře</a:t>
            </a:r>
          </a:p>
          <a:p>
            <a:r>
              <a:rPr lang="cs-CZ" dirty="0" smtClean="0"/>
              <a:t>Charakteristické rentgenové záření</a:t>
            </a:r>
          </a:p>
          <a:p>
            <a:r>
              <a:rPr lang="cs-CZ" dirty="0" smtClean="0"/>
              <a:t>Brzdné „rentgenové“ záření (</a:t>
            </a:r>
            <a:r>
              <a:rPr lang="cs-CZ" dirty="0" err="1" smtClean="0"/>
              <a:t>Bremsstrahlung</a:t>
            </a:r>
            <a:r>
              <a:rPr lang="cs-CZ" dirty="0" smtClean="0"/>
              <a:t>) 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Záření X (RTG a brzdné záření)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146" name="Picture 2" descr="http://astronuklfyzika.cz/VnitrniKonverz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657225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ntgenka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5"/>
            <a:ext cx="496819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5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Primárně výzkumná, ale stále častěji průmyslová a medicínská zařízení (elektronové urychlovače, </a:t>
            </a:r>
            <a:r>
              <a:rPr lang="cs-CZ" dirty="0" err="1" smtClean="0"/>
              <a:t>protonová-hadronová</a:t>
            </a:r>
            <a:r>
              <a:rPr lang="cs-CZ" dirty="0" smtClean="0"/>
              <a:t> terapie, terapie těžkými ionty)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Urychlovače částic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7170" name="Picture 2" descr="http://www.osel.cz/_popisky/120_/1208243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64904"/>
            <a:ext cx="285749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094" y="2581274"/>
            <a:ext cx="2737694" cy="172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581274"/>
            <a:ext cx="2295921" cy="172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50912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96619"/>
            <a:ext cx="23812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48234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2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Vojtěch Ullmann – </a:t>
            </a:r>
            <a:r>
              <a:rPr lang="cs-CZ" dirty="0" err="1" smtClean="0"/>
              <a:t>AstroNuklFyzika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Marie Dufková a materiály ČEZ, a.s.</a:t>
            </a:r>
          </a:p>
          <a:p>
            <a:endParaRPr lang="cs-CZ" dirty="0"/>
          </a:p>
          <a:p>
            <a:r>
              <a:rPr lang="cs-CZ" dirty="0" smtClean="0"/>
              <a:t>prof. Hála (VUT): Radioaktivita</a:t>
            </a:r>
          </a:p>
          <a:p>
            <a:endParaRPr lang="cs-CZ" dirty="0"/>
          </a:p>
          <a:p>
            <a:r>
              <a:rPr lang="cs-CZ" dirty="0"/>
              <a:t>d</a:t>
            </a:r>
            <a:r>
              <a:rPr lang="cs-CZ" dirty="0" smtClean="0"/>
              <a:t>oc. Švec (VŠB): IZ a ochrana před IZ</a:t>
            </a:r>
            <a:endParaRPr lang="cs-CZ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7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3" descr="orá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7066"/>
            <a:ext cx="7632700" cy="489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61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Nukleosyntéza</a:t>
            </a:r>
          </a:p>
          <a:p>
            <a:endParaRPr lang="cs-CZ" dirty="0"/>
          </a:p>
          <a:p>
            <a:r>
              <a:rPr lang="cs-CZ" dirty="0" smtClean="0"/>
              <a:t>Proces vedoucí od volných elementárních částic po složitá atomová jádra</a:t>
            </a:r>
          </a:p>
          <a:p>
            <a:endParaRPr lang="cs-CZ" dirty="0"/>
          </a:p>
          <a:p>
            <a:r>
              <a:rPr lang="cs-CZ" dirty="0" smtClean="0"/>
              <a:t>Atomy a molekuly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prvků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4" descr="Periodicka_tabulk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757238"/>
            <a:ext cx="8763000" cy="5343525"/>
          </a:xfrm>
          <a:prstGeom prst="rect">
            <a:avLst/>
          </a:prstGeom>
          <a:noFill/>
        </p:spPr>
      </p:pic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3995738" y="2708275"/>
            <a:ext cx="647700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3203575" y="5300663"/>
            <a:ext cx="647700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948488" y="3644900"/>
            <a:ext cx="647700" cy="7207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55650" y="1125538"/>
            <a:ext cx="8137525" cy="1366837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2339975" y="5445125"/>
            <a:ext cx="3960813" cy="50323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3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DB03D1-5CDD-E54B-BCEA-D7389AA928E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Picture 5" descr="nukl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73063"/>
            <a:ext cx="9144000" cy="6148387"/>
          </a:xfrm>
          <a:prstGeom prst="rect">
            <a:avLst/>
          </a:prstGeom>
          <a:noFill/>
        </p:spPr>
      </p:pic>
      <p:pic>
        <p:nvPicPr>
          <p:cNvPr id="5" name="Picture 4" descr="Periodicka_tabulkk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4149080"/>
            <a:ext cx="3672408" cy="2239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193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Fyzikální vlastnost nestabilního přírodního nebo umělého radionuklidu (prvku, izotopu)</a:t>
            </a:r>
          </a:p>
          <a:p>
            <a:endParaRPr lang="cs-CZ" dirty="0"/>
          </a:p>
          <a:p>
            <a:r>
              <a:rPr lang="cs-CZ" dirty="0" smtClean="0"/>
              <a:t>Doprovázena „transmutací“</a:t>
            </a:r>
            <a:r>
              <a:rPr lang="cs-CZ" dirty="0"/>
              <a:t> </a:t>
            </a:r>
            <a:r>
              <a:rPr lang="cs-CZ" dirty="0" smtClean="0"/>
              <a:t>vznikem chemicky odlišného prvku s jinými vlastnostmi (hovoříme o jaderné přeměně, slangově rozpadu)</a:t>
            </a:r>
          </a:p>
          <a:p>
            <a:endParaRPr lang="cs-CZ" dirty="0"/>
          </a:p>
          <a:p>
            <a:r>
              <a:rPr lang="cs-CZ" dirty="0" smtClean="0"/>
              <a:t>Doprovázena přeměnou energie (uvolněním energie)</a:t>
            </a:r>
          </a:p>
          <a:p>
            <a:endParaRPr lang="cs-CZ" dirty="0"/>
          </a:p>
          <a:p>
            <a:r>
              <a:rPr lang="cs-CZ" dirty="0" smtClean="0"/>
              <a:t>Doprovázena emisí částic a energetických kvant elektromagnetického pole (fotonů)</a:t>
            </a:r>
          </a:p>
          <a:p>
            <a:endParaRPr lang="cs-CZ" dirty="0"/>
          </a:p>
          <a:p>
            <a:r>
              <a:rPr lang="cs-CZ" dirty="0" smtClean="0"/>
              <a:t>Pozor na „Radioaktivní záření“!</a:t>
            </a:r>
            <a:endParaRPr lang="cs-CZ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4450" indent="0">
              <a:buNone/>
            </a:pPr>
            <a:r>
              <a:rPr lang="en-US" sz="3200" b="1" dirty="0" err="1"/>
              <a:t>Radioaktivita</a:t>
            </a:r>
            <a:r>
              <a:rPr lang="en-US" sz="3200" b="1" dirty="0"/>
              <a:t> je </a:t>
            </a:r>
            <a:r>
              <a:rPr lang="en-US" sz="3200" b="1" dirty="0" err="1"/>
              <a:t>jev</a:t>
            </a:r>
            <a:r>
              <a:rPr lang="en-US" sz="3200" b="1" dirty="0"/>
              <a:t>, </a:t>
            </a:r>
            <a:r>
              <a:rPr lang="en-US" sz="3200" b="1" dirty="0" err="1"/>
              <a:t>kdy</a:t>
            </a:r>
            <a:r>
              <a:rPr lang="en-US" sz="3200" b="1" dirty="0"/>
              <a:t> </a:t>
            </a:r>
            <a:r>
              <a:rPr lang="en-US" sz="3200" b="1" dirty="0" err="1"/>
              <a:t>dochází</a:t>
            </a:r>
            <a:r>
              <a:rPr lang="en-US" sz="3200" b="1" dirty="0"/>
              <a:t> </a:t>
            </a:r>
            <a:r>
              <a:rPr lang="cs-CZ" sz="3200" b="1" dirty="0" smtClean="0"/>
              <a:t/>
            </a:r>
            <a:br>
              <a:rPr lang="cs-CZ" sz="3200" b="1" dirty="0" smtClean="0"/>
            </a:br>
            <a:r>
              <a:rPr lang="en-US" sz="3200" b="1" dirty="0" smtClean="0"/>
              <a:t>k </a:t>
            </a:r>
            <a:r>
              <a:rPr lang="en-US" sz="3200" b="1" dirty="0" err="1"/>
              <a:t>samovolné</a:t>
            </a:r>
            <a:r>
              <a:rPr lang="en-US" sz="3200" b="1" dirty="0"/>
              <a:t> </a:t>
            </a:r>
            <a:r>
              <a:rPr lang="en-US" sz="3200" b="1" dirty="0" err="1"/>
              <a:t>vnitřní</a:t>
            </a:r>
            <a:r>
              <a:rPr lang="en-US" sz="3200" b="1" dirty="0"/>
              <a:t> </a:t>
            </a:r>
            <a:r>
              <a:rPr lang="en-US" sz="3200" b="1" dirty="0" err="1"/>
              <a:t>přeměně</a:t>
            </a:r>
            <a:r>
              <a:rPr lang="en-US" sz="3200" b="1" dirty="0"/>
              <a:t> </a:t>
            </a:r>
            <a:r>
              <a:rPr lang="en-US" sz="3200" b="1" dirty="0" err="1"/>
              <a:t>atomových</a:t>
            </a:r>
            <a:r>
              <a:rPr lang="en-US" sz="3200" b="1" dirty="0"/>
              <a:t> </a:t>
            </a:r>
            <a:r>
              <a:rPr lang="en-US" sz="3200" b="1" dirty="0" err="1"/>
              <a:t>jader</a:t>
            </a:r>
            <a:r>
              <a:rPr lang="en-US" sz="3200" b="1" dirty="0"/>
              <a:t>, </a:t>
            </a:r>
            <a:r>
              <a:rPr lang="en-US" sz="3200" b="1" dirty="0" err="1"/>
              <a:t>přičemž</a:t>
            </a:r>
            <a:r>
              <a:rPr lang="en-US" sz="3200" b="1" dirty="0"/>
              <a:t> je </a:t>
            </a:r>
            <a:r>
              <a:rPr lang="en-US" sz="3200" b="1" dirty="0" err="1"/>
              <a:t>emitováno</a:t>
            </a:r>
            <a:r>
              <a:rPr lang="en-US" sz="3200" b="1" dirty="0"/>
              <a:t> </a:t>
            </a:r>
            <a:r>
              <a:rPr lang="en-US" sz="3200" b="1" dirty="0" err="1"/>
              <a:t>vysokoenergetické</a:t>
            </a:r>
            <a:r>
              <a:rPr lang="en-US" sz="3200" b="1" dirty="0"/>
              <a:t> </a:t>
            </a:r>
            <a:r>
              <a:rPr lang="en-US" sz="3200" b="1" dirty="0" err="1"/>
              <a:t>záření</a:t>
            </a:r>
            <a:r>
              <a:rPr lang="en-US" sz="3200" b="1" dirty="0" smtClean="0"/>
              <a:t>.</a:t>
            </a:r>
          </a:p>
          <a:p>
            <a:endParaRPr lang="en-US" sz="3200" b="1" dirty="0" smtClean="0"/>
          </a:p>
          <a:p>
            <a:pPr marL="44450" indent="0">
              <a:buNone/>
            </a:pPr>
            <a:r>
              <a:rPr lang="en-US" sz="3200" b="1" dirty="0" err="1" smtClean="0"/>
              <a:t>Jádra</a:t>
            </a:r>
            <a:r>
              <a:rPr lang="en-US" sz="3200" b="1" dirty="0" smtClean="0"/>
              <a:t> </a:t>
            </a:r>
            <a:r>
              <a:rPr lang="en-US" sz="3200" b="1" dirty="0" err="1"/>
              <a:t>vykazující</a:t>
            </a:r>
            <a:r>
              <a:rPr lang="en-US" sz="3200" b="1" dirty="0"/>
              <a:t> </a:t>
            </a:r>
            <a:r>
              <a:rPr lang="en-US" sz="3200" b="1" dirty="0" err="1"/>
              <a:t>tuto</a:t>
            </a:r>
            <a:r>
              <a:rPr lang="en-US" sz="3200" b="1" dirty="0"/>
              <a:t> </a:t>
            </a:r>
            <a:r>
              <a:rPr lang="en-US" sz="3200" b="1" dirty="0" err="1"/>
              <a:t>vlastnost</a:t>
            </a:r>
            <a:r>
              <a:rPr lang="en-US" sz="3200" b="1" dirty="0"/>
              <a:t> se </a:t>
            </a:r>
            <a:r>
              <a:rPr lang="en-US" sz="3200" b="1" dirty="0" err="1"/>
              <a:t>nazývají</a:t>
            </a:r>
            <a:r>
              <a:rPr lang="en-US" sz="3200" b="1" dirty="0"/>
              <a:t> </a:t>
            </a:r>
            <a:r>
              <a:rPr lang="en-US" sz="3200" b="1" dirty="0" err="1"/>
              <a:t>radionuklidy</a:t>
            </a:r>
            <a:r>
              <a:rPr lang="en-US" sz="3200" b="1" dirty="0"/>
              <a:t>.</a:t>
            </a:r>
            <a:endParaRPr lang="cs-CZ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Radioaktivita</a:t>
            </a:r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Karel Katovský, Vysoké učení technické v Brně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FCC1C4-946B-4844-8D79-7B5BFDF99C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0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Grid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Grid.thmx</Template>
  <TotalTime>7161</TotalTime>
  <Words>1324</Words>
  <Application>Microsoft Office PowerPoint</Application>
  <PresentationFormat>On-screen Show (4:3)</PresentationFormat>
  <Paragraphs>462</Paragraphs>
  <Slides>43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Grid</vt:lpstr>
      <vt:lpstr>PowerPoint Presentation</vt:lpstr>
      <vt:lpstr>přednáška</vt:lpstr>
      <vt:lpstr>Fyzika atomového jádra</vt:lpstr>
      <vt:lpstr>PowerPoint Presentation</vt:lpstr>
      <vt:lpstr>vznik prvků</vt:lpstr>
      <vt:lpstr>PowerPoint Presentation</vt:lpstr>
      <vt:lpstr>PowerPoint Presentation</vt:lpstr>
      <vt:lpstr>radioaktivita</vt:lpstr>
      <vt:lpstr>Radioaktivita</vt:lpstr>
      <vt:lpstr>historie jaderné fyziky</vt:lpstr>
      <vt:lpstr>Záleží na tom, jak se  do toho třískne</vt:lpstr>
      <vt:lpstr>historie</vt:lpstr>
      <vt:lpstr>Radiofobie vs. radiofilie</vt:lpstr>
      <vt:lpstr>přeměny jader, radioaktivita</vt:lpstr>
      <vt:lpstr>Radioaktivita</vt:lpstr>
      <vt:lpstr>Poločas přeměny (rozpadu)</vt:lpstr>
      <vt:lpstr>ionizující záření</vt:lpstr>
      <vt:lpstr>PowerPoint Presentation</vt:lpstr>
      <vt:lpstr>PowerPoint Presentation</vt:lpstr>
      <vt:lpstr>vlastnosti záření alfa</vt:lpstr>
      <vt:lpstr>PowerPoint Presentation</vt:lpstr>
      <vt:lpstr>PowerPoint Presentation</vt:lpstr>
      <vt:lpstr>vlastnosti záření beta</vt:lpstr>
      <vt:lpstr>vlastnosti záření beta</vt:lpstr>
      <vt:lpstr>PowerPoint Presentation</vt:lpstr>
      <vt:lpstr>PowerPoint Presentation</vt:lpstr>
      <vt:lpstr>vlastnosti záření gama</vt:lpstr>
      <vt:lpstr>PowerPoint Presentation</vt:lpstr>
      <vt:lpstr>neutronové „záření“</vt:lpstr>
      <vt:lpstr>vlastnosti neutronového záření</vt:lpstr>
      <vt:lpstr>zdroje ionizujícího záření</vt:lpstr>
      <vt:lpstr>kosmické záření</vt:lpstr>
      <vt:lpstr>uran-radiová řada</vt:lpstr>
      <vt:lpstr>uran-aktiniová řada</vt:lpstr>
      <vt:lpstr>Uranové řady</vt:lpstr>
      <vt:lpstr>THORIOVÁ ŔADA</vt:lpstr>
      <vt:lpstr>RADON</vt:lpstr>
      <vt:lpstr>PRIMORDÁLNÍ  (PRIMÁRNÍ) RADIONUKLIDY</vt:lpstr>
      <vt:lpstr>Kosmogenní radionuklidy</vt:lpstr>
      <vt:lpstr>Záření X (RTG a brzdné záření)</vt:lpstr>
      <vt:lpstr>Urychlovače částic</vt:lpstr>
      <vt:lpstr>Zdroje</vt:lpstr>
      <vt:lpstr>děkuji za pozornost</vt:lpstr>
    </vt:vector>
  </TitlesOfParts>
  <Manager>Ústav elektroenergetiky</Manager>
  <Company>FEKT VUT v Brně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Jaderná energetika v 21. století</dc:title>
  <dc:subject>Přednáška pro JČMF Pardubice</dc:subject>
  <dc:creator>Karel Katovský</dc:creator>
  <cp:lastModifiedBy>UEENuclear</cp:lastModifiedBy>
  <cp:revision>406</cp:revision>
  <cp:lastPrinted>1999-09-03T10:59:57Z</cp:lastPrinted>
  <dcterms:created xsi:type="dcterms:W3CDTF">1999-03-15T11:01:25Z</dcterms:created>
  <dcterms:modified xsi:type="dcterms:W3CDTF">2018-10-25T17:32:25Z</dcterms:modified>
</cp:coreProperties>
</file>