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67" r:id="rId4"/>
    <p:sldId id="260" r:id="rId5"/>
    <p:sldId id="261" r:id="rId6"/>
    <p:sldId id="262" r:id="rId7"/>
    <p:sldId id="264" r:id="rId8"/>
    <p:sldId id="263" r:id="rId9"/>
    <p:sldId id="266" r:id="rId10"/>
    <p:sldId id="271" r:id="rId11"/>
    <p:sldId id="265" r:id="rId12"/>
    <p:sldId id="270" r:id="rId13"/>
    <p:sldId id="282" r:id="rId14"/>
    <p:sldId id="269" r:id="rId15"/>
    <p:sldId id="280" r:id="rId16"/>
    <p:sldId id="278" r:id="rId17"/>
    <p:sldId id="283" r:id="rId18"/>
    <p:sldId id="284" r:id="rId19"/>
    <p:sldId id="285" r:id="rId20"/>
    <p:sldId id="286" r:id="rId21"/>
    <p:sldId id="281" r:id="rId22"/>
    <p:sldId id="297" r:id="rId23"/>
    <p:sldId id="288" r:id="rId24"/>
    <p:sldId id="287" r:id="rId25"/>
    <p:sldId id="289" r:id="rId26"/>
    <p:sldId id="290" r:id="rId27"/>
    <p:sldId id="292" r:id="rId28"/>
    <p:sldId id="291" r:id="rId29"/>
    <p:sldId id="277" r:id="rId30"/>
    <p:sldId id="276" r:id="rId31"/>
    <p:sldId id="275" r:id="rId32"/>
    <p:sldId id="274" r:id="rId33"/>
    <p:sldId id="279" r:id="rId34"/>
    <p:sldId id="273" r:id="rId35"/>
    <p:sldId id="299" r:id="rId36"/>
    <p:sldId id="268" r:id="rId37"/>
    <p:sldId id="296" r:id="rId38"/>
    <p:sldId id="293" r:id="rId39"/>
    <p:sldId id="295" r:id="rId40"/>
    <p:sldId id="258" r:id="rId4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3F1000D6-C781-4C57-9AE8-1B3D07A19D09}">
          <p14:sldIdLst>
            <p14:sldId id="256"/>
            <p14:sldId id="257"/>
            <p14:sldId id="267"/>
            <p14:sldId id="260"/>
            <p14:sldId id="261"/>
            <p14:sldId id="262"/>
            <p14:sldId id="264"/>
            <p14:sldId id="263"/>
            <p14:sldId id="266"/>
            <p14:sldId id="271"/>
            <p14:sldId id="265"/>
            <p14:sldId id="270"/>
            <p14:sldId id="282"/>
            <p14:sldId id="269"/>
            <p14:sldId id="280"/>
            <p14:sldId id="278"/>
            <p14:sldId id="283"/>
            <p14:sldId id="284"/>
            <p14:sldId id="285"/>
            <p14:sldId id="286"/>
            <p14:sldId id="281"/>
            <p14:sldId id="297"/>
            <p14:sldId id="288"/>
            <p14:sldId id="287"/>
            <p14:sldId id="289"/>
            <p14:sldId id="290"/>
            <p14:sldId id="292"/>
            <p14:sldId id="291"/>
            <p14:sldId id="277"/>
            <p14:sldId id="276"/>
            <p14:sldId id="275"/>
            <p14:sldId id="274"/>
            <p14:sldId id="279"/>
            <p14:sldId id="273"/>
            <p14:sldId id="299"/>
            <p14:sldId id="268"/>
            <p14:sldId id="296"/>
            <p14:sldId id="293"/>
            <p14:sldId id="295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76EA4-4C8E-4447-83A2-B90BB464C2CB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0B08E-6565-44D9-AE0C-7C4A34D1BC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4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2CC3A-1402-43E4-8679-927870DAA1B5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8F5F3-F158-4156-B15A-A882C5DB6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3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8F5F3-F158-4156-B15A-A882C5DB67B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26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18F5F3-F158-4156-B15A-A882C5DB67B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57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5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7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55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6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70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8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8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0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94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6172-ABD8-4823-A77A-70B820AF7E89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3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ckcollege.com/blog/2011/11/23/infographic-get-more-out-of-google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" TargetMode="External"/><Relationship Id="rId5" Type="http://schemas.openxmlformats.org/officeDocument/2006/relationships/hyperlink" Target="https://www.citace.com/" TargetMode="External"/><Relationship Id="rId4" Type="http://schemas.openxmlformats.org/officeDocument/2006/relationships/hyperlink" Target="https://www.zotero.org/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?podsekce=&amp;ukol=1&amp;subukol=1&amp;id=44" TargetMode="External"/><Relationship Id="rId7" Type="http://schemas.openxmlformats.org/officeDocument/2006/relationships/hyperlink" Target="http://knihovna.fss.muni.cz/ezdroje.php?podsekce=&amp;ukol=1&amp;subukol=1&amp;id=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?podsekce=&amp;ukol=1&amp;subukol=1&amp;id=24" TargetMode="External"/><Relationship Id="rId5" Type="http://schemas.openxmlformats.org/officeDocument/2006/relationships/hyperlink" Target="http://knihovna.fss.muni.cz/ezdroje.php?podsekce=&amp;ukol=1&amp;subukol=1&amp;id=63" TargetMode="External"/><Relationship Id="rId4" Type="http://schemas.openxmlformats.org/officeDocument/2006/relationships/hyperlink" Target="http://knihovna.fss.muni.cz/ezdroje.php?podsekce=&amp;ukol=1&amp;subukol=1&amp;id=42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endnotewe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endnoteweb.com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041359"/>
            <a:ext cx="7772400" cy="747514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Základy práce s informačními zdroji pro </a:t>
            </a:r>
            <a:r>
              <a:rPr lang="cs-CZ" altLang="cs-CZ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studenty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MVZ221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4878452"/>
            <a:ext cx="5256584" cy="18002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</a:t>
            </a:r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Dana Mazancová, </a:t>
            </a:r>
            <a:r>
              <a:rPr lang="cs-CZ" altLang="cs-CZ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uk-UA" altLang="cs-CZ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24128" y="6309320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3. 10. 2018</a:t>
            </a:r>
            <a:endParaRPr lang="cs-CZ" altLang="cs-CZ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6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Výběr zdrojů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3732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odborné databáze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Knihovní katalogy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vyhledávače </a:t>
            </a:r>
            <a:r>
              <a:rPr lang="cs-CZ" altLang="cs-CZ" dirty="0" err="1"/>
              <a:t>odb</a:t>
            </a:r>
            <a:r>
              <a:rPr lang="cs-CZ" altLang="cs-CZ" dirty="0"/>
              <a:t>. informací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 err="1"/>
              <a:t>Repozitáře</a:t>
            </a: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56578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424" y="980728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Google (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Scholar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tipy pro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na konkrétní stránce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suchy </a:t>
            </a:r>
            <a:r>
              <a:rPr lang="cs-CZ" sz="3900" b="1" i="1" dirty="0" err="1"/>
              <a:t>site:fss.muni.cz</a:t>
            </a:r>
            <a:r>
              <a:rPr lang="cs-CZ" sz="3900" b="1" i="1" dirty="0"/>
              <a:t> </a:t>
            </a:r>
          </a:p>
          <a:p>
            <a:pPr>
              <a:defRPr/>
            </a:pPr>
            <a:endParaRPr lang="cs-CZ" sz="39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Definice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define:european</a:t>
            </a:r>
            <a:r>
              <a:rPr lang="cs-CZ" sz="3900" b="1" i="1" dirty="0"/>
              <a:t> union</a:t>
            </a:r>
          </a:p>
          <a:p>
            <a:pPr>
              <a:defRPr/>
            </a:pPr>
            <a:endParaRPr lang="cs-CZ" sz="39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stránek, které jsou podobné určité adrese URL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related:mve.fss.muni.cz</a:t>
            </a:r>
            <a:endParaRPr lang="cs-CZ" sz="3900" b="1" i="1" dirty="0"/>
          </a:p>
          <a:p>
            <a:pPr>
              <a:defRPr/>
            </a:pPr>
            <a:endParaRPr lang="cs-CZ" sz="3900" b="1" i="1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Typ dokumentu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filetype:pdf</a:t>
            </a:r>
            <a:endParaRPr lang="cs-CZ" sz="39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" y="476672"/>
            <a:ext cx="7419975" cy="4457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195736" y="5589240"/>
            <a:ext cx="6590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>
                <a:hlinkClick r:id="rId3"/>
              </a:rPr>
              <a:t>Infographic</a:t>
            </a:r>
            <a:r>
              <a:rPr lang="cs-CZ" sz="3200" dirty="0">
                <a:hlinkClick r:id="rId3"/>
              </a:rPr>
              <a:t>: </a:t>
            </a:r>
            <a:r>
              <a:rPr lang="cs-CZ" sz="3200" dirty="0" err="1">
                <a:hlinkClick r:id="rId3"/>
              </a:rPr>
              <a:t>Get</a:t>
            </a:r>
            <a:r>
              <a:rPr lang="cs-CZ" sz="3200" dirty="0">
                <a:hlinkClick r:id="rId3"/>
              </a:rPr>
              <a:t> More </a:t>
            </a:r>
            <a:r>
              <a:rPr lang="cs-CZ" sz="3200" dirty="0" err="1">
                <a:hlinkClick r:id="rId3"/>
              </a:rPr>
              <a:t>Out</a:t>
            </a:r>
            <a:r>
              <a:rPr lang="cs-CZ" sz="3200" dirty="0">
                <a:hlinkClick r:id="rId3"/>
              </a:rPr>
              <a:t> </a:t>
            </a:r>
            <a:r>
              <a:rPr lang="cs-CZ" sz="3200" dirty="0" err="1">
                <a:hlinkClick r:id="rId3"/>
              </a:rPr>
              <a:t>of</a:t>
            </a:r>
            <a:r>
              <a:rPr lang="cs-CZ" sz="3200" dirty="0">
                <a:hlinkClick r:id="rId3"/>
              </a:rPr>
              <a:t> Google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1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1700808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sz="3200" b="1" dirty="0"/>
              <a:t> </a:t>
            </a:r>
            <a:r>
              <a:rPr lang="cs-CZ" altLang="cs-CZ" sz="3200" b="1" dirty="0" err="1"/>
              <a:t>Boolovský</a:t>
            </a:r>
            <a:r>
              <a:rPr lang="cs-CZ" altLang="cs-CZ" sz="3200" b="1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Další operace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Boolovský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model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222" y="1844824"/>
            <a:ext cx="8229600" cy="377728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součin, průnik - operátor </a:t>
            </a:r>
            <a:r>
              <a:rPr lang="cs-CZ" altLang="cs-CZ" b="1" dirty="0"/>
              <a:t>AND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součet, sjednocení - operátor </a:t>
            </a:r>
            <a:r>
              <a:rPr lang="cs-CZ" altLang="cs-CZ" b="1" dirty="0"/>
              <a:t>OR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Logická negace - operátor </a:t>
            </a:r>
            <a:r>
              <a:rPr lang="cs-CZ" altLang="cs-CZ" b="1" dirty="0"/>
              <a:t>NOT</a:t>
            </a:r>
            <a:endParaRPr lang="cs-CZ" altLang="cs-CZ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b="1" dirty="0"/>
              <a:t>Krácení termínů </a:t>
            </a:r>
            <a:r>
              <a:rPr lang="cs-CZ" altLang="cs-CZ" dirty="0"/>
              <a:t>(</a:t>
            </a:r>
            <a:r>
              <a:rPr lang="cs-CZ" altLang="cs-CZ" dirty="0" err="1"/>
              <a:t>truncation</a:t>
            </a:r>
            <a:r>
              <a:rPr lang="cs-CZ" altLang="cs-CZ" dirty="0"/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Vyhledávání prostřednictvím </a:t>
            </a:r>
            <a:r>
              <a:rPr lang="cs-CZ" altLang="cs-CZ" b="1" dirty="0"/>
              <a:t>fráze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48264" y="6093296"/>
            <a:ext cx="3682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i="1" dirty="0"/>
              <a:t>Zdroj: Steinerová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7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64096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Strategie </a:t>
            </a:r>
            <a:r>
              <a:rPr lang="cs-CZ" altLang="cs-CZ" sz="3000" b="1" dirty="0" err="1"/>
              <a:t>Boolovského</a:t>
            </a:r>
            <a:r>
              <a:rPr lang="cs-CZ" altLang="cs-CZ" sz="3000" b="1" dirty="0"/>
              <a:t> modelu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dirty="0"/>
              <a:t>nejrozšířenější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dirty="0"/>
              <a:t>kombinace termínů pomocí logických operátorů AND, OR, </a:t>
            </a:r>
            <a:r>
              <a:rPr lang="cs-CZ" altLang="cs-CZ" dirty="0" smtClean="0"/>
              <a:t>NOT (je lepší je zapisovat velkými písmeny)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84869"/>
            <a:ext cx="3329996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3467888" cy="150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n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70612"/>
            <a:ext cx="3366000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520" y="638132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http://spencerjardine.blogspot.cz/2012/02/boolean-search-strategies-videos.html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58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AND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2664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součin, průnik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jen těch dokumentů, ve kterých se </a:t>
            </a:r>
            <a:r>
              <a:rPr lang="cs-CZ" altLang="cs-CZ" sz="3000" b="1" dirty="0"/>
              <a:t>vyskytují obě klíčová slova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průnik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4941168"/>
            <a:ext cx="3463010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diplomacie </a:t>
            </a:r>
            <a:r>
              <a:rPr lang="cs-CZ" altLang="cs-CZ" sz="3000" b="1" dirty="0"/>
              <a:t>AND </a:t>
            </a:r>
            <a:r>
              <a:rPr lang="cs-CZ" altLang="cs-CZ" sz="3000" b="1" dirty="0" smtClean="0"/>
              <a:t>Československo</a:t>
            </a:r>
            <a:endParaRPr lang="cs-CZ" altLang="cs-CZ" sz="3000" b="1" dirty="0"/>
          </a:p>
          <a:p>
            <a:endParaRPr lang="cs-CZ" dirty="0"/>
          </a:p>
        </p:txBody>
      </p:sp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557" y="4581128"/>
            <a:ext cx="38989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434610" y="6231775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diplomacie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06818" y="6231775"/>
            <a:ext cx="25202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Československo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1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OR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273630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součet, sjednocení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dokumentů, které obsahují </a:t>
            </a:r>
            <a:r>
              <a:rPr lang="cs-CZ" altLang="cs-CZ" sz="3000" b="1" dirty="0"/>
              <a:t>alespoň jeden ze zadaných výrazů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rozšiřuje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sjednocení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085184"/>
            <a:ext cx="40324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Barma </a:t>
            </a:r>
            <a:r>
              <a:rPr lang="cs-CZ" altLang="cs-CZ" sz="3000" b="1" dirty="0"/>
              <a:t>OR </a:t>
            </a:r>
            <a:r>
              <a:rPr lang="cs-CZ" altLang="cs-CZ" sz="3000" b="1" dirty="0" err="1" smtClean="0"/>
              <a:t>Myanma</a:t>
            </a:r>
            <a:r>
              <a:rPr lang="cs-CZ" altLang="cs-CZ" sz="3000" b="1" dirty="0"/>
              <a:t>?</a:t>
            </a:r>
          </a:p>
          <a:p>
            <a:endParaRPr lang="cs-CZ" dirty="0"/>
          </a:p>
        </p:txBody>
      </p:sp>
      <p:pic>
        <p:nvPicPr>
          <p:cNvPr id="5" name="Picture 6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799" y="4622747"/>
            <a:ext cx="2879725" cy="141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08782" y="6107110"/>
            <a:ext cx="14753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700" dirty="0" smtClean="0"/>
              <a:t>Barma</a:t>
            </a:r>
            <a:r>
              <a:rPr lang="cs-CZ" sz="2700" dirty="0" smtClean="0"/>
              <a:t> </a:t>
            </a:r>
            <a:endParaRPr lang="cs-CZ" sz="27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84168" y="6107110"/>
            <a:ext cx="3600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 smtClean="0"/>
              <a:t>Myanma</a:t>
            </a:r>
            <a:r>
              <a:rPr lang="cs-CZ" sz="2700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3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NOT</a:t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266429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Logická negace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Vyloučí</a:t>
            </a:r>
            <a:r>
              <a:rPr lang="cs-CZ" altLang="cs-CZ" sz="3000" dirty="0"/>
              <a:t> </a:t>
            </a:r>
            <a:r>
              <a:rPr lang="cs-CZ" altLang="cs-CZ" sz="3000" b="1" dirty="0"/>
              <a:t>ty</a:t>
            </a:r>
            <a:r>
              <a:rPr lang="cs-CZ" altLang="cs-CZ" sz="3000" dirty="0"/>
              <a:t> záznamy o dokumentech, </a:t>
            </a:r>
            <a:r>
              <a:rPr lang="cs-CZ" altLang="cs-CZ" sz="3000" b="1" dirty="0"/>
              <a:t>které</a:t>
            </a:r>
            <a:r>
              <a:rPr lang="cs-CZ" altLang="cs-CZ" sz="3000" dirty="0"/>
              <a:t> </a:t>
            </a:r>
            <a:r>
              <a:rPr lang="cs-CZ" altLang="cs-CZ" sz="3000" b="1" dirty="0"/>
              <a:t>obsahují označené klíčové slovo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Záleží na pořadí klíčových slov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4725144"/>
            <a:ext cx="374441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diplomaté </a:t>
            </a:r>
            <a:r>
              <a:rPr lang="cs-CZ" altLang="cs-CZ" sz="3000" b="1" dirty="0"/>
              <a:t>NOT </a:t>
            </a:r>
            <a:r>
              <a:rPr lang="cs-CZ" altLang="cs-CZ" sz="3000" b="1" dirty="0" smtClean="0"/>
              <a:t>"vědečtí diplomaté"</a:t>
            </a:r>
            <a:endParaRPr lang="cs-CZ" altLang="cs-CZ" sz="3000" b="1" dirty="0"/>
          </a:p>
          <a:p>
            <a:endParaRPr lang="cs-CZ" dirty="0"/>
          </a:p>
        </p:txBody>
      </p:sp>
      <p:pic>
        <p:nvPicPr>
          <p:cNvPr id="5" name="Picture 6" descr="n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697" y="4616996"/>
            <a:ext cx="316835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11960" y="6017806"/>
            <a:ext cx="28803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700" dirty="0" smtClean="0"/>
              <a:t>diplomaté</a:t>
            </a:r>
            <a:endParaRPr lang="cs-CZ" sz="27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868144" y="601780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800" b="1" dirty="0" smtClean="0"/>
              <a:t>"</a:t>
            </a:r>
            <a:r>
              <a:rPr lang="cs-CZ" altLang="cs-CZ" sz="2800" dirty="0" smtClean="0"/>
              <a:t>vědečtí diplomaté</a:t>
            </a:r>
            <a:r>
              <a:rPr lang="cs-CZ" altLang="cs-CZ" sz="2800" b="1" dirty="0"/>
              <a:t> "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14602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EIZ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základy vyhledávacích technik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tvorba rešeršního dotazu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praktické vyhledávání v databázích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zadání praktického úkolu</a:t>
            </a:r>
          </a:p>
          <a:p>
            <a:pPr marL="457200" lvl="1" indent="0">
              <a:buNone/>
            </a:pPr>
            <a:endParaRPr lang="cs-CZ" altLang="cs-CZ" sz="2500" i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citace, plagiátorství</a:t>
            </a:r>
          </a:p>
          <a:p>
            <a:pPr lvl="1"/>
            <a:endParaRPr lang="cs-CZ" altLang="cs-CZ" sz="25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</a:t>
            </a:r>
            <a:r>
              <a:rPr lang="cs-CZ" altLang="cs-CZ" sz="2500" dirty="0" smtClean="0"/>
              <a:t>50 </a:t>
            </a:r>
            <a:r>
              <a:rPr lang="cs-CZ" altLang="cs-CZ" sz="2500" dirty="0"/>
              <a:t>min.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kontrola úkolu</a:t>
            </a:r>
            <a:r>
              <a:rPr lang="cs-CZ" altLang="cs-CZ" sz="2500" dirty="0">
                <a:latin typeface="Arial" panose="020B0604020202020204" pitchFamily="34" charset="0"/>
              </a:rPr>
              <a:t> </a:t>
            </a:r>
            <a:r>
              <a:rPr lang="cs-CZ" altLang="cs-CZ" sz="2500" dirty="0"/>
              <a:t>+ diskuse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EBSCO </a:t>
            </a:r>
            <a:r>
              <a:rPr lang="cs-CZ" altLang="cs-CZ" sz="2500" dirty="0" err="1"/>
              <a:t>Discovery</a:t>
            </a:r>
            <a:r>
              <a:rPr lang="cs-CZ" altLang="cs-CZ" sz="2500" dirty="0"/>
              <a:t> </a:t>
            </a:r>
            <a:r>
              <a:rPr lang="cs-CZ" altLang="cs-CZ" sz="2500" dirty="0" err="1"/>
              <a:t>Service</a:t>
            </a:r>
            <a:r>
              <a:rPr lang="cs-CZ" altLang="cs-CZ" sz="2500" dirty="0"/>
              <a:t> a další nadstavbové nástroje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elektronické knihy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6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Krácení termínů (</a:t>
            </a:r>
            <a:r>
              <a:rPr lang="cs-CZ" altLang="cs-CZ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truncation</a:t>
            </a:r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844824"/>
            <a:ext cx="8229600" cy="468052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2700" b="1" dirty="0"/>
              <a:t>Hledaný termín je zkrácen na kořen slova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Systém dohledá všechny možné tvary podle </a:t>
            </a:r>
            <a:r>
              <a:rPr lang="cs-CZ" altLang="cs-CZ" sz="2700" dirty="0" smtClean="0"/>
              <a:t>tohoto </a:t>
            </a:r>
            <a:r>
              <a:rPr lang="cs-CZ" altLang="cs-CZ" sz="2700" dirty="0"/>
              <a:t>kořenu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Přípony nebo koncovky jsou nahrazeny </a:t>
            </a:r>
            <a:r>
              <a:rPr lang="cs-CZ" altLang="cs-CZ" sz="2700" dirty="0" smtClean="0"/>
              <a:t>zástupným </a:t>
            </a:r>
            <a:r>
              <a:rPr lang="cs-CZ" altLang="cs-CZ" sz="2700" dirty="0"/>
              <a:t>znakem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Výsledek vyhledávání se rozšiřuje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</a:t>
            </a:r>
            <a:r>
              <a:rPr lang="en-US" altLang="cs-CZ" sz="2700" dirty="0" err="1"/>
              <a:t>Pozn</a:t>
            </a:r>
            <a:r>
              <a:rPr lang="en-US" altLang="cs-CZ" sz="2700" dirty="0"/>
              <a:t>. </a:t>
            </a:r>
            <a:r>
              <a:rPr lang="cs-CZ" altLang="cs-CZ" sz="2700" dirty="0"/>
              <a:t>vyhledávací nástroje mohou využívat </a:t>
            </a:r>
            <a:r>
              <a:rPr lang="cs-CZ" altLang="cs-CZ" sz="2700" dirty="0" smtClean="0"/>
              <a:t>různé symboly</a:t>
            </a:r>
            <a:endParaRPr lang="cs-CZ" altLang="cs-CZ" sz="27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700" b="1" i="1" dirty="0"/>
              <a:t>Př. </a:t>
            </a:r>
            <a:r>
              <a:rPr lang="cs-CZ" altLang="cs-CZ" sz="2700" b="1" i="1" dirty="0" err="1"/>
              <a:t>předsed</a:t>
            </a:r>
            <a:r>
              <a:rPr lang="en-US" altLang="cs-CZ" sz="2700" b="1" i="1" dirty="0"/>
              <a:t>*</a:t>
            </a:r>
            <a:r>
              <a:rPr lang="cs-CZ" altLang="cs-CZ" sz="2700" b="1" i="1" dirty="0"/>
              <a:t> - vyhledá předseda, předsedající, předsednictví atd. </a:t>
            </a:r>
          </a:p>
          <a:p>
            <a:pPr marL="0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8844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 prostřednictvím fráze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6872"/>
            <a:ext cx="8229600" cy="377728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Bližší specifikace dotazu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Slovní spojení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Všechny slova se musí vyskytovat v přesném pořadí a uvedeném tvaru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Nejčastěji se využívají uvozovky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vyhledávání se zužuje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30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3000" b="1" i="1" dirty="0"/>
              <a:t>Př. "mezinárodní vztahy"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78" y="1052736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437" y="1700808"/>
            <a:ext cx="8856984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000" dirty="0" err="1" smtClean="0"/>
              <a:t>Trump</a:t>
            </a:r>
            <a:r>
              <a:rPr lang="cs-CZ" sz="3000" dirty="0" smtClean="0"/>
              <a:t> AND Clinton AND </a:t>
            </a:r>
            <a:r>
              <a:rPr lang="cs-CZ" sz="3000" dirty="0" err="1" smtClean="0"/>
              <a:t>election</a:t>
            </a:r>
            <a:endParaRPr lang="cs-CZ" sz="3000" dirty="0" smtClean="0"/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r>
              <a:rPr lang="cs-CZ" sz="3000" b="1" dirty="0" smtClean="0"/>
              <a:t>Složitý dotaz s využitím booleovských operátorů</a:t>
            </a:r>
          </a:p>
          <a:p>
            <a:pPr marL="0" indent="0">
              <a:buNone/>
            </a:pPr>
            <a:endParaRPr lang="cs-CZ" sz="3000" b="1" dirty="0"/>
          </a:p>
          <a:p>
            <a:pPr marL="0" indent="0">
              <a:buNone/>
            </a:pPr>
            <a:r>
              <a:rPr lang="cs-CZ" sz="3000" dirty="0" err="1" smtClean="0"/>
              <a:t>Trump</a:t>
            </a:r>
            <a:r>
              <a:rPr lang="cs-CZ" sz="3000" dirty="0" smtClean="0"/>
              <a:t> </a:t>
            </a:r>
            <a:r>
              <a:rPr lang="cs-CZ" sz="3000" dirty="0"/>
              <a:t>OR </a:t>
            </a:r>
            <a:r>
              <a:rPr lang="cs-CZ" sz="3000" dirty="0" smtClean="0"/>
              <a:t>Clinton AND </a:t>
            </a:r>
            <a:r>
              <a:rPr lang="cs-CZ" sz="3000" dirty="0"/>
              <a:t>"</a:t>
            </a:r>
            <a:r>
              <a:rPr lang="cs-CZ" sz="3000" dirty="0" err="1" smtClean="0"/>
              <a:t>american</a:t>
            </a:r>
            <a:r>
              <a:rPr lang="cs-CZ" sz="3000" dirty="0" smtClean="0"/>
              <a:t> </a:t>
            </a:r>
            <a:r>
              <a:rPr lang="cs-CZ" sz="3000" dirty="0" err="1" smtClean="0"/>
              <a:t>presidential</a:t>
            </a:r>
            <a:r>
              <a:rPr lang="cs-CZ" sz="3000" dirty="0" smtClean="0"/>
              <a:t> </a:t>
            </a:r>
            <a:r>
              <a:rPr lang="cs-CZ" sz="3000" dirty="0" err="1" smtClean="0"/>
              <a:t>election</a:t>
            </a:r>
            <a:r>
              <a:rPr lang="cs-CZ" sz="3000" dirty="0" smtClean="0"/>
              <a:t>" AND </a:t>
            </a:r>
            <a:r>
              <a:rPr lang="cs-CZ" sz="3000" dirty="0" err="1" smtClean="0"/>
              <a:t>campaign</a:t>
            </a:r>
            <a:r>
              <a:rPr lang="cs-CZ" sz="3000" dirty="0" smtClean="0"/>
              <a:t> </a:t>
            </a:r>
            <a:r>
              <a:rPr lang="cs-CZ" sz="3000" i="1" dirty="0" smtClean="0"/>
              <a:t>- špatně zadaný dotaz</a:t>
            </a: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3000" dirty="0"/>
              <a:t>(</a:t>
            </a:r>
            <a:r>
              <a:rPr lang="cs-CZ" sz="3000" dirty="0" err="1"/>
              <a:t>Trump</a:t>
            </a:r>
            <a:r>
              <a:rPr lang="cs-CZ" sz="3000" dirty="0"/>
              <a:t> OR Clinton) AND "</a:t>
            </a:r>
            <a:r>
              <a:rPr lang="cs-CZ" sz="3000" dirty="0" err="1"/>
              <a:t>american</a:t>
            </a:r>
            <a:r>
              <a:rPr lang="cs-CZ" sz="3000" dirty="0"/>
              <a:t> </a:t>
            </a:r>
            <a:r>
              <a:rPr lang="cs-CZ" sz="3000" dirty="0" err="1"/>
              <a:t>presidential</a:t>
            </a:r>
            <a:r>
              <a:rPr lang="cs-CZ" sz="3000" dirty="0"/>
              <a:t> </a:t>
            </a:r>
            <a:r>
              <a:rPr lang="cs-CZ" sz="3000" dirty="0" err="1"/>
              <a:t>election</a:t>
            </a:r>
            <a:r>
              <a:rPr lang="cs-CZ" sz="3000" dirty="0"/>
              <a:t>" AND </a:t>
            </a:r>
            <a:r>
              <a:rPr lang="cs-CZ" sz="3000" dirty="0" err="1" smtClean="0"/>
              <a:t>campaign</a:t>
            </a:r>
            <a:r>
              <a:rPr lang="cs-CZ" sz="3000" dirty="0" smtClean="0"/>
              <a:t> </a:t>
            </a:r>
            <a:r>
              <a:rPr lang="cs-CZ" sz="3000" i="1" dirty="0"/>
              <a:t>- </a:t>
            </a:r>
            <a:r>
              <a:rPr lang="cs-CZ" sz="3000" i="1" dirty="0" smtClean="0"/>
              <a:t>dobře </a:t>
            </a:r>
            <a:r>
              <a:rPr lang="cs-CZ" sz="3000" i="1" dirty="0"/>
              <a:t>zadaný dotaz</a:t>
            </a:r>
            <a:endParaRPr lang="cs-CZ" sz="3000" dirty="0"/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03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24536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Technika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813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 smtClean="0"/>
              <a:t> Prohlížení </a:t>
            </a:r>
            <a:r>
              <a:rPr lang="cs-CZ" altLang="cs-CZ" sz="3000" b="1" dirty="0"/>
              <a:t>(</a:t>
            </a:r>
            <a:r>
              <a:rPr lang="cs-CZ" altLang="cs-CZ" sz="3000" b="1" dirty="0" err="1"/>
              <a:t>browsing</a:t>
            </a:r>
            <a:r>
              <a:rPr lang="cs-CZ" altLang="cs-CZ" sz="3000" b="1" dirty="0"/>
              <a:t>)</a:t>
            </a:r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Vyhledávání (</a:t>
            </a:r>
            <a:r>
              <a:rPr lang="cs-CZ" altLang="cs-CZ" sz="3000" b="1" dirty="0" err="1"/>
              <a:t>searching</a:t>
            </a:r>
            <a:r>
              <a:rPr lang="cs-CZ" altLang="cs-CZ" sz="3000" b="1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jednoduché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pokročilé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4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Vlastní vyhledávací proces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Málokdy získáte relevantní záznamy po prvním vyhledávání</a:t>
            </a:r>
          </a:p>
          <a:p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Vždy je třeba rešeršní dotaz ladit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Každý zdroj má vlastní pravidla vyhledávání a je třeba tomu uzpůsobit vyhledávací dotaz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</a:rPr>
              <a:t>Máte-li málo výsledků vyhledávání:</a:t>
            </a:r>
            <a:br>
              <a:rPr lang="cs-CZ" altLang="cs-CZ" sz="3200" b="1" dirty="0">
                <a:latin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0746"/>
            <a:ext cx="8229600" cy="4281339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Rozšiřte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přidejte další klíčová slova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 Zrušte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typ dokumentu, dílčí databáze, jenom slova v názvu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2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Máte-li mnoho výsledků vyhledávání: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Zužte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konkretizujte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lépe definujte klíčová slova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zaměřte se pouze na nějakou oblast apod.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Přidejte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jenom slova v názvu, konkrétní země, typ dokumentu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736304"/>
          </a:xfrm>
        </p:spPr>
        <p:txBody>
          <a:bodyPr/>
          <a:lstStyle/>
          <a:p>
            <a:pPr marL="0" indent="0">
              <a:buNone/>
            </a:pPr>
            <a:endParaRPr lang="cs-CZ" altLang="cs-CZ" sz="72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altLang="cs-CZ" sz="7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7. Hodnocení vyhledaných záznamů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relevance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důvěryhodnost zdroje</a:t>
            </a:r>
          </a:p>
          <a:p>
            <a:pPr marL="914400" lvl="1" indent="-457200"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cs-CZ" altLang="cs-CZ" sz="3000" dirty="0"/>
              <a:t>jména autorů, instituce, kontakty na správce…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pravidelná aktualizace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odbornost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6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857403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/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8. Další operace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tisk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uložení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export do citačního </a:t>
            </a:r>
            <a:r>
              <a:rPr lang="cs-CZ" altLang="cs-CZ" dirty="0" err="1"/>
              <a:t>manageru</a:t>
            </a:r>
            <a:r>
              <a:rPr lang="cs-CZ" altLang="cs-CZ" dirty="0"/>
              <a:t> (např. </a:t>
            </a:r>
            <a:r>
              <a:rPr lang="cs-CZ" altLang="cs-CZ" dirty="0" err="1">
                <a:hlinkClick r:id="rId3"/>
              </a:rPr>
              <a:t>EndNote</a:t>
            </a:r>
            <a:r>
              <a:rPr lang="cs-CZ" altLang="cs-CZ" dirty="0">
                <a:hlinkClick r:id="rId3"/>
              </a:rPr>
              <a:t> Web,</a:t>
            </a:r>
            <a:r>
              <a:rPr lang="cs-CZ" altLang="cs-CZ" dirty="0"/>
              <a:t> </a:t>
            </a:r>
            <a:r>
              <a:rPr lang="cs-CZ" altLang="cs-CZ" dirty="0" err="1">
                <a:hlinkClick r:id="rId4"/>
              </a:rPr>
              <a:t>Zotero</a:t>
            </a:r>
            <a:r>
              <a:rPr lang="cs-CZ" altLang="cs-CZ" dirty="0">
                <a:hlinkClick r:id="rId4"/>
              </a:rPr>
              <a:t>,</a:t>
            </a:r>
            <a:r>
              <a:rPr lang="cs-CZ" altLang="cs-CZ" dirty="0"/>
              <a:t> </a:t>
            </a:r>
            <a:r>
              <a:rPr lang="cs-CZ" altLang="cs-CZ" dirty="0" smtClean="0">
                <a:hlinkClick r:id="rId5"/>
              </a:rPr>
              <a:t>Citace.com</a:t>
            </a:r>
            <a:r>
              <a:rPr lang="cs-CZ" altLang="cs-CZ" dirty="0">
                <a:hlinkClick r:id="rId5"/>
              </a:rPr>
              <a:t>,</a:t>
            </a:r>
            <a:r>
              <a:rPr lang="cs-CZ" altLang="cs-CZ" dirty="0" smtClean="0"/>
              <a:t> </a:t>
            </a:r>
            <a:r>
              <a:rPr lang="cs-CZ" altLang="cs-CZ" dirty="0" err="1" smtClean="0">
                <a:hlinkClick r:id="rId6"/>
              </a:rPr>
              <a:t>Mendeley</a:t>
            </a:r>
            <a:r>
              <a:rPr lang="cs-CZ" altLang="cs-CZ" dirty="0" smtClean="0">
                <a:hlinkClick r:id="rId6"/>
              </a:rPr>
              <a:t>).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7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" name="Obdélník 2"/>
          <p:cNvSpPr/>
          <p:nvPr/>
        </p:nvSpPr>
        <p:spPr>
          <a:xfrm>
            <a:off x="197768" y="1412776"/>
            <a:ext cx="87484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Praktické vyhledávání          v databázích                            a citační software </a:t>
            </a:r>
            <a:r>
              <a:rPr lang="cs-CZ" altLang="cs-CZ" sz="59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EndNote</a:t>
            </a:r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</a:t>
            </a:r>
            <a:endParaRPr lang="cs-CZ" sz="5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0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763" y="1196752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000" b="1" dirty="0" smtClean="0">
                <a:latin typeface="Tahoma" panose="020B0604030504040204" pitchFamily="34" charset="0"/>
              </a:rPr>
              <a:t>Cvičení</a:t>
            </a:r>
            <a:br>
              <a:rPr lang="cs-CZ" altLang="cs-CZ" sz="3000" b="1" dirty="0" smtClean="0">
                <a:latin typeface="Tahoma" panose="020B0604030504040204" pitchFamily="34" charset="0"/>
              </a:rPr>
            </a:br>
            <a:r>
              <a:rPr lang="cs-CZ" altLang="cs-CZ" sz="3000" b="1" dirty="0">
                <a:latin typeface="Tahoma" panose="020B0604030504040204" pitchFamily="34" charset="0"/>
              </a:rPr>
              <a:t/>
            </a:r>
            <a:br>
              <a:rPr lang="cs-CZ" altLang="cs-CZ" sz="3000" b="1" dirty="0">
                <a:latin typeface="Tahoma" panose="020B0604030504040204" pitchFamily="34" charset="0"/>
              </a:rPr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763" y="1844824"/>
            <a:ext cx="8229600" cy="47525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altLang="cs-CZ" sz="5400" dirty="0">
                <a:latin typeface="Tahoma" panose="020B0604030504040204" pitchFamily="34" charset="0"/>
              </a:rPr>
              <a:t>Praktické vyhledávání v </a:t>
            </a:r>
            <a:r>
              <a:rPr lang="cs-CZ" altLang="cs-CZ" sz="5400" dirty="0" smtClean="0">
                <a:latin typeface="Tahoma" panose="020B0604030504040204" pitchFamily="34" charset="0"/>
              </a:rPr>
              <a:t>databázích:</a:t>
            </a:r>
            <a:endParaRPr lang="cs-CZ" altLang="cs-CZ" sz="5100" dirty="0" smtClean="0">
              <a:hlinkClick r:id="rId3"/>
            </a:endParaRPr>
          </a:p>
          <a:p>
            <a:pPr marL="0" indent="0">
              <a:buNone/>
            </a:pPr>
            <a:endParaRPr lang="cs-CZ" altLang="cs-CZ" sz="5100" dirty="0">
              <a:hlinkClick r:id="rId3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5100" dirty="0" smtClean="0"/>
              <a:t>  </a:t>
            </a:r>
            <a:r>
              <a:rPr lang="cs-CZ" altLang="cs-CZ" sz="5100" dirty="0" err="1" smtClean="0">
                <a:hlinkClick r:id="rId3"/>
              </a:rPr>
              <a:t>Sage</a:t>
            </a:r>
            <a:r>
              <a:rPr lang="cs-CZ" altLang="cs-CZ" sz="5100" dirty="0" smtClean="0">
                <a:hlinkClick r:id="rId3"/>
              </a:rPr>
              <a:t> </a:t>
            </a:r>
            <a:r>
              <a:rPr lang="cs-CZ" altLang="cs-CZ" sz="5100" dirty="0" err="1" smtClean="0">
                <a:hlinkClick r:id="rId3"/>
              </a:rPr>
              <a:t>Journals</a:t>
            </a:r>
            <a:endParaRPr lang="cs-CZ" altLang="cs-CZ" sz="5100" dirty="0" smtClean="0"/>
          </a:p>
          <a:p>
            <a:pPr marL="0" indent="0">
              <a:buNone/>
            </a:pPr>
            <a:endParaRPr lang="cs-CZ" altLang="cs-CZ" sz="51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100" dirty="0" err="1" smtClean="0">
                <a:hlinkClick r:id="rId4"/>
              </a:rPr>
              <a:t>Taylor</a:t>
            </a:r>
            <a:r>
              <a:rPr lang="en-US" altLang="cs-CZ" sz="5100" dirty="0" smtClean="0">
                <a:hlinkClick r:id="rId4"/>
              </a:rPr>
              <a:t>&amp;Francis</a:t>
            </a:r>
            <a:endParaRPr lang="cs-CZ" altLang="cs-CZ" sz="5100" dirty="0" smtClean="0"/>
          </a:p>
          <a:p>
            <a:pPr marL="0" indent="0">
              <a:buNone/>
            </a:pPr>
            <a:endParaRPr lang="cs-CZ" altLang="cs-CZ" sz="51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100" dirty="0" err="1" smtClean="0">
                <a:hlinkClick r:id="rId5"/>
              </a:rPr>
              <a:t>Annual</a:t>
            </a:r>
            <a:r>
              <a:rPr lang="cs-CZ" altLang="cs-CZ" sz="5100" dirty="0" smtClean="0">
                <a:hlinkClick r:id="rId5"/>
              </a:rPr>
              <a:t> </a:t>
            </a:r>
            <a:r>
              <a:rPr lang="cs-CZ" altLang="cs-CZ" sz="5100" dirty="0" err="1" smtClean="0">
                <a:hlinkClick r:id="rId5"/>
              </a:rPr>
              <a:t>Reviews</a:t>
            </a:r>
            <a:endParaRPr lang="cs-CZ" altLang="cs-CZ" sz="5100" dirty="0"/>
          </a:p>
          <a:p>
            <a:pPr marL="0" indent="0">
              <a:buNone/>
            </a:pPr>
            <a:endParaRPr lang="cs-CZ" altLang="cs-CZ" sz="51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5100" dirty="0" err="1">
                <a:hlinkClick r:id="rId6"/>
              </a:rPr>
              <a:t>Wiley</a:t>
            </a:r>
            <a:r>
              <a:rPr lang="cs-CZ" altLang="cs-CZ" sz="5100" dirty="0">
                <a:hlinkClick r:id="rId6"/>
              </a:rPr>
              <a:t> Online </a:t>
            </a:r>
            <a:r>
              <a:rPr lang="cs-CZ" altLang="cs-CZ" sz="5100" dirty="0" err="1" smtClean="0">
                <a:hlinkClick r:id="rId6"/>
              </a:rPr>
              <a:t>Library</a:t>
            </a:r>
            <a:endParaRPr lang="cs-CZ" altLang="cs-CZ" sz="5100" dirty="0" smtClean="0"/>
          </a:p>
          <a:p>
            <a:pPr marL="0" indent="0">
              <a:buNone/>
            </a:pP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600" dirty="0" err="1">
                <a:hlinkClick r:id="rId7"/>
              </a:rPr>
              <a:t>Anopress</a:t>
            </a:r>
            <a:r>
              <a:rPr lang="cs-CZ" altLang="cs-CZ" sz="3600" dirty="0"/>
              <a:t> -</a:t>
            </a:r>
            <a:r>
              <a:rPr lang="cs-CZ" altLang="cs-CZ" sz="3600" dirty="0" smtClean="0"/>
              <a:t> </a:t>
            </a:r>
            <a:r>
              <a:rPr lang="cs-CZ" altLang="cs-CZ" sz="3600" dirty="0"/>
              <a:t>monitoring českých mediálních </a:t>
            </a:r>
            <a:r>
              <a:rPr lang="cs-CZ" altLang="cs-CZ" sz="3600" dirty="0" smtClean="0"/>
              <a:t>zdrojů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680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 err="1" smtClean="0"/>
              <a:t>Sage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Journals</a:t>
            </a:r>
            <a:r>
              <a:rPr lang="cs-CZ" sz="3200" b="1" dirty="0" smtClean="0"/>
              <a:t> - práce s uživatelským kontem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6" y="1508484"/>
            <a:ext cx="9067800" cy="370522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20856"/>
            <a:ext cx="3038475" cy="29813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636912"/>
            <a:ext cx="4320480" cy="4214746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625984" y="1466083"/>
            <a:ext cx="1489189" cy="2160240"/>
          </a:xfrm>
          <a:prstGeom prst="rect">
            <a:avLst/>
          </a:prstGeom>
          <a:noFill/>
          <a:ln w="444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619672" y="3866398"/>
            <a:ext cx="1512168" cy="642721"/>
          </a:xfrm>
          <a:prstGeom prst="rect">
            <a:avLst/>
          </a:prstGeom>
          <a:noFill/>
          <a:ln w="444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05504" y="2612934"/>
            <a:ext cx="1770552" cy="3840402"/>
          </a:xfrm>
          <a:prstGeom prst="rect">
            <a:avLst/>
          </a:prstGeom>
          <a:noFill/>
          <a:ln w="4445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81944" y="2691021"/>
            <a:ext cx="1515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Přihlášení do uživatelského konta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087667" y="1610226"/>
            <a:ext cx="504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471127" y="2921853"/>
            <a:ext cx="1180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470931" y="2598688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</a:t>
            </a: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58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34399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Export záznamů z databáze </a:t>
            </a:r>
            <a:r>
              <a:rPr lang="cs-CZ" sz="3200" b="1" dirty="0" err="1"/>
              <a:t>Sage</a:t>
            </a:r>
            <a:r>
              <a:rPr lang="cs-CZ" sz="3200" b="1" dirty="0"/>
              <a:t> do citačního software </a:t>
            </a:r>
            <a:r>
              <a:rPr lang="cs-CZ" sz="3200" b="1" dirty="0" err="1"/>
              <a:t>EndNote</a:t>
            </a:r>
            <a:r>
              <a:rPr lang="cs-CZ" sz="3200" b="1" dirty="0"/>
              <a:t> Web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0503"/>
            <a:ext cx="8229600" cy="51125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/>
              <a:t>Vytvoření účtu v </a:t>
            </a:r>
            <a:r>
              <a:rPr lang="cs-CZ" sz="2700" dirty="0" err="1">
                <a:hlinkClick r:id="rId3"/>
              </a:rPr>
              <a:t>EndNote</a:t>
            </a:r>
            <a:r>
              <a:rPr lang="cs-CZ" sz="2700" dirty="0">
                <a:hlinkClick r:id="rId3"/>
              </a:rPr>
              <a:t> </a:t>
            </a:r>
            <a:r>
              <a:rPr lang="cs-CZ" sz="2700" dirty="0" smtClean="0">
                <a:hlinkClick r:id="rId3"/>
              </a:rPr>
              <a:t>Web</a:t>
            </a:r>
            <a:r>
              <a:rPr lang="cs-CZ" sz="2700" dirty="0" smtClean="0"/>
              <a:t>.</a:t>
            </a: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b="1" dirty="0"/>
              <a:t>Vyhledání záznamů </a:t>
            </a:r>
            <a:r>
              <a:rPr lang="cs-CZ" sz="2700" dirty="0"/>
              <a:t>v databázi </a:t>
            </a:r>
            <a:r>
              <a:rPr lang="cs-CZ" sz="2700" dirty="0" err="1"/>
              <a:t>Sage</a:t>
            </a:r>
            <a:r>
              <a:rPr lang="cs-CZ" sz="2700" dirty="0"/>
              <a:t> a jejich výběr </a:t>
            </a:r>
            <a:r>
              <a:rPr lang="cs-CZ" sz="2700" dirty="0" smtClean="0"/>
              <a:t>      </a:t>
            </a:r>
            <a:r>
              <a:rPr lang="cs-CZ" sz="2700" b="1" dirty="0" smtClean="0"/>
              <a:t>("</a:t>
            </a:r>
            <a:r>
              <a:rPr lang="cs-CZ" sz="2700" b="1" dirty="0" err="1" smtClean="0"/>
              <a:t>Download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selected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citations</a:t>
            </a:r>
            <a:r>
              <a:rPr lang="cs-CZ" sz="2700" b="1" dirty="0" smtClean="0"/>
              <a:t>" </a:t>
            </a:r>
            <a:r>
              <a:rPr lang="cs-CZ" sz="2700" dirty="0" smtClean="0"/>
              <a:t>nahoře </a:t>
            </a:r>
            <a:r>
              <a:rPr lang="cs-CZ" sz="2700" dirty="0"/>
              <a:t>pod záznamy</a:t>
            </a:r>
            <a:r>
              <a:rPr lang="cs-CZ" sz="2700" dirty="0" smtClean="0"/>
              <a:t>).</a:t>
            </a: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 smtClean="0"/>
              <a:t>Poté </a:t>
            </a:r>
            <a:r>
              <a:rPr lang="cs-CZ" sz="2700" dirty="0"/>
              <a:t>zvolit </a:t>
            </a:r>
            <a:r>
              <a:rPr lang="cs-CZ" sz="2700" b="1" dirty="0" smtClean="0"/>
              <a:t>"</a:t>
            </a:r>
            <a:r>
              <a:rPr lang="cs-CZ" sz="2700" b="1" dirty="0" err="1" smtClean="0"/>
              <a:t>Format</a:t>
            </a:r>
            <a:r>
              <a:rPr lang="cs-CZ" sz="2700" b="1" dirty="0" smtClean="0"/>
              <a:t>" - </a:t>
            </a:r>
            <a:r>
              <a:rPr lang="cs-CZ" sz="2700" b="1" dirty="0" err="1" smtClean="0"/>
              <a:t>EndNote</a:t>
            </a:r>
            <a:r>
              <a:rPr lang="cs-CZ" sz="2700" dirty="0" smtClean="0"/>
              <a:t> a </a:t>
            </a:r>
            <a:r>
              <a:rPr lang="cs-CZ" sz="2700" dirty="0"/>
              <a:t>kliknout na </a:t>
            </a:r>
            <a:r>
              <a:rPr lang="cs-CZ" sz="2700" b="1" dirty="0" smtClean="0"/>
              <a:t>"</a:t>
            </a:r>
            <a:r>
              <a:rPr lang="cs-CZ" sz="2700" b="1" dirty="0" err="1" smtClean="0"/>
              <a:t>Download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Citation</a:t>
            </a:r>
            <a:r>
              <a:rPr lang="cs-CZ" sz="2700" b="1" dirty="0" smtClean="0"/>
              <a:t>".</a:t>
            </a:r>
            <a:endParaRPr lang="cs-CZ" sz="2700" b="1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 smtClean="0"/>
              <a:t>Objeví se další stránka </a:t>
            </a:r>
            <a:r>
              <a:rPr lang="cs-CZ" sz="2700" dirty="0"/>
              <a:t>s hláškou </a:t>
            </a:r>
            <a:r>
              <a:rPr lang="cs-CZ" sz="2700" b="1" dirty="0" smtClean="0"/>
              <a:t>"Otevíráte soubor"</a:t>
            </a:r>
            <a:r>
              <a:rPr lang="cs-CZ" sz="2700" dirty="0" smtClean="0"/>
              <a:t> – např. sage_dsna9.</a:t>
            </a:r>
            <a:r>
              <a:rPr lang="cs-CZ" sz="2700" b="1" dirty="0" smtClean="0"/>
              <a:t>enw</a:t>
            </a:r>
            <a:r>
              <a:rPr lang="cs-CZ" sz="2700" dirty="0" smtClean="0"/>
              <a:t>. Zvolte </a:t>
            </a:r>
            <a:r>
              <a:rPr lang="cs-CZ" sz="2700" b="1" dirty="0" smtClean="0"/>
              <a:t>"uložit".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080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Export záznamů z databáze </a:t>
            </a:r>
            <a:r>
              <a:rPr lang="cs-CZ" sz="3200" b="1" dirty="0" err="1"/>
              <a:t>Sage</a:t>
            </a:r>
            <a:r>
              <a:rPr lang="cs-CZ" sz="3200" b="1" dirty="0"/>
              <a:t> do citačního software </a:t>
            </a:r>
            <a:r>
              <a:rPr lang="cs-CZ" sz="3200" b="1" dirty="0" err="1"/>
              <a:t>EndNote</a:t>
            </a:r>
            <a:r>
              <a:rPr lang="cs-CZ" sz="3200" b="1" dirty="0"/>
              <a:t> </a:t>
            </a:r>
            <a:r>
              <a:rPr lang="cs-CZ" sz="3200" b="1" dirty="0" smtClean="0"/>
              <a:t>Web II.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80550"/>
            <a:ext cx="8712968" cy="510252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5) </a:t>
            </a:r>
            <a:r>
              <a:rPr lang="cs-CZ" sz="2500" b="1" dirty="0" smtClean="0"/>
              <a:t>Otevřete si </a:t>
            </a:r>
            <a:r>
              <a:rPr lang="cs-CZ" sz="2500" dirty="0" smtClean="0"/>
              <a:t>citační </a:t>
            </a:r>
            <a:r>
              <a:rPr lang="cs-CZ" sz="2500" dirty="0" err="1" smtClean="0"/>
              <a:t>manager</a:t>
            </a:r>
            <a:r>
              <a:rPr lang="cs-CZ" sz="2500" dirty="0" smtClean="0"/>
              <a:t> </a:t>
            </a:r>
            <a:r>
              <a:rPr lang="cs-CZ" sz="2500" dirty="0" err="1" smtClean="0">
                <a:hlinkClick r:id="rId4"/>
              </a:rPr>
              <a:t>EndNote</a:t>
            </a:r>
            <a:r>
              <a:rPr lang="cs-CZ" sz="2500" dirty="0" smtClean="0">
                <a:hlinkClick r:id="rId4"/>
              </a:rPr>
              <a:t> Web</a:t>
            </a:r>
            <a:r>
              <a:rPr lang="cs-CZ" sz="2500" dirty="0"/>
              <a:t> </a:t>
            </a:r>
            <a:r>
              <a:rPr lang="cs-CZ" sz="2500" dirty="0" smtClean="0"/>
              <a:t>a přihlaste se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 pomocí zvolených přihlašovacích údajů.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/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500" dirty="0"/>
              <a:t>6) </a:t>
            </a:r>
            <a:r>
              <a:rPr lang="cs-CZ" sz="2500" dirty="0" smtClean="0"/>
              <a:t>V hlavním menu zvolte </a:t>
            </a:r>
            <a:r>
              <a:rPr lang="cs-CZ" sz="2400" b="1" dirty="0" smtClean="0"/>
              <a:t>"</a:t>
            </a:r>
            <a:r>
              <a:rPr lang="cs-CZ" sz="2500" b="1" dirty="0" err="1" smtClean="0"/>
              <a:t>Collect</a:t>
            </a:r>
            <a:r>
              <a:rPr lang="cs-CZ" sz="2500" b="1" dirty="0" smtClean="0"/>
              <a:t> – Import </a:t>
            </a:r>
            <a:r>
              <a:rPr lang="cs-CZ" sz="2500" b="1" dirty="0" err="1" smtClean="0"/>
              <a:t>References</a:t>
            </a:r>
            <a:r>
              <a:rPr lang="cs-CZ" sz="2400" b="1" dirty="0"/>
              <a:t> "</a:t>
            </a:r>
            <a:r>
              <a:rPr lang="cs-CZ" sz="2500" b="1" dirty="0" smtClean="0"/>
              <a:t>. </a:t>
            </a:r>
            <a:r>
              <a:rPr lang="cs-CZ" sz="2500" dirty="0" smtClean="0"/>
              <a:t>Vyberte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v polích: </a:t>
            </a:r>
            <a:r>
              <a:rPr lang="cs-CZ" sz="2400" b="1" dirty="0" smtClean="0"/>
              <a:t>"</a:t>
            </a:r>
            <a:r>
              <a:rPr lang="cs-CZ" sz="2500" b="1" dirty="0" err="1" smtClean="0"/>
              <a:t>File</a:t>
            </a:r>
            <a:r>
              <a:rPr lang="cs-CZ" sz="2400" b="1" dirty="0" smtClean="0"/>
              <a:t>"</a:t>
            </a:r>
            <a:r>
              <a:rPr lang="cs-CZ" sz="2500" b="1" dirty="0" smtClean="0"/>
              <a:t> </a:t>
            </a:r>
            <a:r>
              <a:rPr lang="cs-CZ" sz="2500" dirty="0" smtClean="0"/>
              <a:t>(např. </a:t>
            </a:r>
            <a:r>
              <a:rPr lang="cs-CZ" sz="2400" dirty="0" smtClean="0"/>
              <a:t>sage_dsna9.</a:t>
            </a:r>
            <a:r>
              <a:rPr lang="cs-CZ" sz="2400" u="sng" dirty="0" smtClean="0"/>
              <a:t>enw</a:t>
            </a:r>
            <a:r>
              <a:rPr lang="cs-CZ" sz="2400" dirty="0" smtClean="0"/>
              <a:t>), </a:t>
            </a:r>
            <a:r>
              <a:rPr lang="cs-CZ" sz="2400" b="1" dirty="0" smtClean="0"/>
              <a:t>"Import </a:t>
            </a:r>
            <a:r>
              <a:rPr lang="cs-CZ" sz="2400" b="1" dirty="0" err="1" smtClean="0"/>
              <a:t>Option</a:t>
            </a:r>
            <a:r>
              <a:rPr lang="cs-CZ" sz="2400" b="1" dirty="0" smtClean="0"/>
              <a:t> - 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 </a:t>
            </a:r>
            <a:r>
              <a:rPr lang="cs-CZ" sz="2400" b="1" dirty="0" err="1" smtClean="0"/>
              <a:t>EndNote</a:t>
            </a:r>
            <a:r>
              <a:rPr lang="cs-CZ" sz="2400" b="1" dirty="0" smtClean="0"/>
              <a:t> </a:t>
            </a:r>
            <a:r>
              <a:rPr lang="cs-CZ" sz="2400" b="1" dirty="0"/>
              <a:t>Import ", </a:t>
            </a:r>
            <a:r>
              <a:rPr lang="en-US" sz="2400" dirty="0" smtClean="0"/>
              <a:t>"</a:t>
            </a:r>
            <a:r>
              <a:rPr lang="cs-CZ" sz="2400" b="1" dirty="0" smtClean="0"/>
              <a:t>To</a:t>
            </a:r>
            <a:r>
              <a:rPr lang="en-US" sz="2400" dirty="0" smtClean="0"/>
              <a:t>"</a:t>
            </a:r>
            <a:r>
              <a:rPr lang="cs-CZ" sz="2400" dirty="0" smtClean="0"/>
              <a:t> zvolte složku,</a:t>
            </a:r>
            <a:r>
              <a:rPr lang="cs-CZ" sz="2400" b="1" dirty="0" smtClean="0"/>
              <a:t> </a:t>
            </a:r>
            <a:r>
              <a:rPr lang="cs-CZ" sz="2400" dirty="0" smtClean="0"/>
              <a:t>do které chcete záznamy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přidat, případně si vytvořte novou </a:t>
            </a:r>
            <a:r>
              <a:rPr lang="cs-CZ" sz="2200" dirty="0" smtClean="0"/>
              <a:t>(</a:t>
            </a:r>
            <a:r>
              <a:rPr lang="cs-CZ" sz="2200" dirty="0" err="1" smtClean="0"/>
              <a:t>Organize</a:t>
            </a:r>
            <a:r>
              <a:rPr lang="cs-CZ" sz="2200" dirty="0" smtClean="0"/>
              <a:t> – </a:t>
            </a:r>
            <a:r>
              <a:rPr lang="cs-CZ" sz="2200" dirty="0" err="1" smtClean="0"/>
              <a:t>Manage</a:t>
            </a:r>
            <a:r>
              <a:rPr lang="cs-CZ" sz="2200" dirty="0" smtClean="0"/>
              <a:t> My Group).</a:t>
            </a:r>
            <a:endParaRPr lang="cs-CZ" sz="2200" dirty="0"/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7) Objeví se hláška sdělující, kolik záznamů bylo naimportováno </a:t>
            </a:r>
            <a:endParaRPr lang="cs-CZ" sz="25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(</a:t>
            </a:r>
            <a:r>
              <a:rPr lang="cs-CZ" sz="2500" dirty="0"/>
              <a:t>např. </a:t>
            </a:r>
            <a:r>
              <a:rPr lang="cs-CZ" sz="2500" dirty="0" smtClean="0"/>
              <a:t>"</a:t>
            </a:r>
            <a:r>
              <a:rPr lang="en-US" sz="2500" dirty="0"/>
              <a:t> references were imported into </a:t>
            </a:r>
            <a:r>
              <a:rPr lang="en-US" sz="2500" dirty="0" smtClean="0"/>
              <a:t>"</a:t>
            </a:r>
            <a:r>
              <a:rPr lang="cs-CZ" sz="2500" dirty="0" err="1" smtClean="0"/>
              <a:t>Political</a:t>
            </a:r>
            <a:r>
              <a:rPr lang="cs-CZ" sz="2500" dirty="0" smtClean="0"/>
              <a:t> Science</a:t>
            </a:r>
            <a:r>
              <a:rPr lang="en-US" sz="2500" dirty="0" smtClean="0"/>
              <a:t>" </a:t>
            </a:r>
            <a:endParaRPr lang="cs-CZ" sz="25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</a:t>
            </a:r>
            <a:r>
              <a:rPr lang="en-US" sz="2500" dirty="0" smtClean="0"/>
              <a:t>group</a:t>
            </a:r>
            <a:r>
              <a:rPr lang="cs-CZ" sz="2500" dirty="0" smtClean="0"/>
              <a:t>).</a:t>
            </a:r>
            <a:endParaRPr lang="cs-CZ" sz="2500" dirty="0"/>
          </a:p>
          <a:p>
            <a:pPr>
              <a:buFontTx/>
              <a:buAutoNum type="arabicParenR" startAt="6"/>
              <a:defRPr/>
            </a:pPr>
            <a:endParaRPr lang="cs-CZ" sz="2500" dirty="0"/>
          </a:p>
          <a:p>
            <a:pPr marL="0" indent="0">
              <a:buNone/>
              <a:defRPr/>
            </a:pPr>
            <a:endParaRPr lang="cs-CZ" sz="2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" name="Obdélník 1"/>
          <p:cNvSpPr/>
          <p:nvPr/>
        </p:nvSpPr>
        <p:spPr>
          <a:xfrm>
            <a:off x="2123412" y="1412776"/>
            <a:ext cx="4897174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7200" b="1" dirty="0">
                <a:solidFill>
                  <a:schemeClr val="bg1"/>
                </a:solidFill>
              </a:rPr>
              <a:t>Zadání </a:t>
            </a:r>
            <a:endParaRPr lang="cs-CZ" altLang="cs-CZ" sz="7200" b="1" dirty="0" smtClean="0">
              <a:solidFill>
                <a:schemeClr val="bg1"/>
              </a:solidFill>
            </a:endParaRPr>
          </a:p>
          <a:p>
            <a:pPr algn="ctr"/>
            <a:r>
              <a:rPr lang="cs-CZ" altLang="cs-CZ" sz="7200" b="1" dirty="0" smtClean="0">
                <a:solidFill>
                  <a:schemeClr val="bg1"/>
                </a:solidFill>
              </a:rPr>
              <a:t>praktického </a:t>
            </a:r>
          </a:p>
          <a:p>
            <a:pPr algn="ctr"/>
            <a:r>
              <a:rPr lang="cs-CZ" altLang="cs-CZ" sz="7200" b="1" dirty="0" smtClean="0">
                <a:solidFill>
                  <a:schemeClr val="bg1"/>
                </a:solidFill>
              </a:rPr>
              <a:t>úkolu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67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932" y="2097169"/>
            <a:ext cx="8712968" cy="511256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400" dirty="0"/>
              <a:t>STEINEROVÁ, Jela; GREŠKOVÁ, Mirka; ILAVSKÁ, Jana. </a:t>
            </a:r>
            <a:r>
              <a:rPr lang="cs-CZ" altLang="cs-CZ" sz="2400" i="1" dirty="0" err="1"/>
              <a:t>Informačné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stratégie</a:t>
            </a:r>
            <a:r>
              <a:rPr lang="cs-CZ" altLang="cs-CZ" sz="2400" i="1" dirty="0"/>
              <a:t> v </a:t>
            </a:r>
            <a:r>
              <a:rPr lang="cs-CZ" altLang="cs-CZ" sz="2400" i="1" dirty="0" err="1"/>
              <a:t>elektronickom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prostredí</a:t>
            </a:r>
            <a:r>
              <a:rPr lang="cs-CZ" altLang="cs-CZ" sz="2400" dirty="0"/>
              <a:t>. 1. vyd. Bratislava: Univerzita Komenského v Bratislavě, 2010, 190 s. ISBN 9788022328487.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44446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Literatura</a:t>
            </a:r>
            <a:endParaRPr lang="cs-CZ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 smtClean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</a:t>
            </a:r>
            <a:r>
              <a:rPr lang="cs-CZ" altLang="cs-CZ" dirty="0"/>
              <a:t>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9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3888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Vám za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pozornost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>
                <a:solidFill>
                  <a:schemeClr val="bg1"/>
                </a:solidFill>
              </a:rPr>
              <a:t>Mgr. Dana Mazancová, </a:t>
            </a:r>
            <a:r>
              <a:rPr lang="cs-CZ" altLang="cs-CZ" dirty="0" err="1">
                <a:solidFill>
                  <a:schemeClr val="bg1"/>
                </a:solidFill>
              </a:rPr>
              <a:t>DiS</a:t>
            </a:r>
            <a:r>
              <a:rPr lang="cs-CZ" altLang="cs-CZ" dirty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 err="1">
                <a:solidFill>
                  <a:schemeClr val="bg1"/>
                </a:solidFill>
              </a:rPr>
              <a:t>mazancov</a:t>
            </a:r>
            <a:r>
              <a:rPr lang="en-US" altLang="cs-CZ" dirty="0">
                <a:solidFill>
                  <a:schemeClr val="bg1"/>
                </a:solidFill>
              </a:rPr>
              <a:t>@fss.muni.cz</a:t>
            </a:r>
            <a:endParaRPr lang="cs-CZ" altLang="cs-CZ" dirty="0">
              <a:solidFill>
                <a:schemeClr val="bg1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/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/>
          </a:p>
          <a:p>
            <a:pPr marL="0" indent="0" algn="ctr">
              <a:spcBef>
                <a:spcPct val="0"/>
              </a:spcBef>
              <a:buNone/>
            </a:pPr>
            <a:r>
              <a:rPr lang="cs-CZ" sz="4000" dirty="0" err="1">
                <a:solidFill>
                  <a:schemeClr val="bg1"/>
                </a:solidFill>
              </a:rPr>
              <a:t>infozdroje</a:t>
            </a:r>
            <a:r>
              <a:rPr lang="en-US" sz="4000" dirty="0">
                <a:solidFill>
                  <a:schemeClr val="bg1"/>
                </a:solidFill>
              </a:rPr>
              <a:t>@</a:t>
            </a:r>
            <a:r>
              <a:rPr lang="cs-CZ" sz="4000" dirty="0" smtClean="0">
                <a:solidFill>
                  <a:schemeClr val="bg1"/>
                </a:solidFill>
              </a:rPr>
              <a:t>fss.muni.cz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b="1" dirty="0"/>
          </a:p>
          <a:p>
            <a:pPr marL="0" indent="0" algn="ctr">
              <a:spcBef>
                <a:spcPct val="0"/>
              </a:spcBef>
              <a:buNone/>
            </a:pPr>
            <a:endParaRPr lang="en-US" altLang="cs-CZ" b="1" dirty="0"/>
          </a:p>
          <a:p>
            <a:pPr marL="0" indent="0">
              <a:buNone/>
            </a:pPr>
            <a:endParaRPr lang="en-US" alt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3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Téma a klíčová slova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1) Zamyslete se o čem chcete psát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je nutné mít dost informací o daném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tématu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(pokud se studiem problematiky  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začínáte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nebojte se využít učebnice, 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encyklopedie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radu vyučujícího apod.)</a:t>
            </a:r>
          </a:p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2) Zformulujte téma nebo problém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lze využít tzv. </a:t>
            </a:r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</a:rPr>
              <a:t>myšlenkových map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- grafické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znázornění tématu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3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Téma a klíčová slova II.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3) Vyjádřete téma ve formě</a:t>
            </a:r>
            <a:endParaRPr lang="cs-CZ" altLang="cs-CZ" sz="3100" i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klíčových slov (hesel)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-    používejte zejména 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podstatná jména</a:t>
            </a:r>
            <a:r>
              <a:rPr lang="cs-CZ" altLang="cs-CZ" sz="3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1371600" lvl="2" indent="-457200">
              <a:lnSpc>
                <a:spcPct val="8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příd. jména,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zájména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a slovesa pouze pokud jsou opravdu nezbytné</a:t>
            </a:r>
          </a:p>
          <a:p>
            <a:pPr marL="1371600" lvl="2" indent="-457200">
              <a:lnSpc>
                <a:spcPct val="8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vyhýbejte se tzv. stop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words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(předložky, 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    spojky, členy v cizích jazycích)</a:t>
            </a: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Palestina; dějiny; starověk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Pozn. v katalozích knihoven můžete nalézt i tzv. </a:t>
            </a:r>
            <a:endParaRPr lang="cs-CZ" altLang="cs-CZ" sz="3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3100" b="1" dirty="0" smtClean="0">
                <a:solidFill>
                  <a:schemeClr val="bg1">
                    <a:lumMod val="50000"/>
                  </a:schemeClr>
                </a:solidFill>
              </a:rPr>
              <a:t>   předmětová </a:t>
            </a: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hesla </a:t>
            </a:r>
            <a:endParaRPr lang="cs-CZ" altLang="cs-CZ" sz="3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Palestina </a:t>
            </a: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– dějiny - starověk</a:t>
            </a:r>
            <a:endParaRPr lang="cs-CZ" altLang="cs-CZ" sz="31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4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0625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Další specifikace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988840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 smtClean="0"/>
              <a:t> Před </a:t>
            </a:r>
            <a:r>
              <a:rPr lang="cs-CZ" altLang="cs-CZ" sz="3000" b="1" dirty="0"/>
              <a:t>začátkem vlastního procesu vyhledávání je  </a:t>
            </a:r>
          </a:p>
          <a:p>
            <a:pPr marL="0" indent="0">
              <a:buNone/>
            </a:pPr>
            <a:r>
              <a:rPr lang="cs-CZ" altLang="cs-CZ" sz="3000" b="1" dirty="0" smtClean="0"/>
              <a:t>     třeba </a:t>
            </a:r>
            <a:r>
              <a:rPr lang="cs-CZ" altLang="cs-CZ" sz="3000" b="1" dirty="0"/>
              <a:t>si ujasnit: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časové rozmezí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typy dokumentů (např. </a:t>
            </a:r>
            <a:r>
              <a:rPr lang="cs-CZ" altLang="cs-CZ" sz="3000" dirty="0" err="1"/>
              <a:t>odb</a:t>
            </a:r>
            <a:r>
              <a:rPr lang="cs-CZ" altLang="cs-CZ" sz="3000" dirty="0"/>
              <a:t>. časopisy, kapitoly    z knih, příspěvky z konferencí, zpravodajství)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 dat (text, audio, video)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jazyk dokumentů (většina světové produkce je   v AJ)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forma (odborná</a:t>
            </a:r>
            <a:r>
              <a:rPr lang="cs-CZ" altLang="cs-CZ" sz="3000" dirty="0"/>
              <a:t> x populárně naučná)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0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5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Motiv5</Template>
  <TotalTime>1022</TotalTime>
  <Words>1297</Words>
  <Application>Microsoft Office PowerPoint</Application>
  <PresentationFormat>Předvádění na obrazovce (4:3)</PresentationFormat>
  <Paragraphs>284</Paragraphs>
  <Slides>40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Tahoma</vt:lpstr>
      <vt:lpstr>Wingdings</vt:lpstr>
      <vt:lpstr>Motiv5</vt:lpstr>
      <vt:lpstr>Základy práce s informačními zdroji pro bc. studenty  MVZ221</vt:lpstr>
      <vt:lpstr>Prezentace aplikace PowerPoint</vt:lpstr>
      <vt:lpstr>Prezentace aplikace PowerPoint</vt:lpstr>
      <vt:lpstr>Prezentace aplikace PowerPoint</vt:lpstr>
      <vt:lpstr>1. Téma a klíčová slova</vt:lpstr>
      <vt:lpstr>Téma a klíčová slova II.</vt:lpstr>
      <vt:lpstr>Prezentace aplikace PowerPoint</vt:lpstr>
      <vt:lpstr>2. Další specifikace </vt:lpstr>
      <vt:lpstr>Prezentace aplikace PowerPoint</vt:lpstr>
      <vt:lpstr> 3. Výběr zdrojů </vt:lpstr>
      <vt:lpstr>Prezentace aplikace PowerPoint</vt:lpstr>
      <vt:lpstr>Google (Scholar) - tipy pro vyhledávání </vt:lpstr>
      <vt:lpstr>Prezentace aplikace PowerPoint</vt:lpstr>
      <vt:lpstr>Prezentace aplikace PowerPoint</vt:lpstr>
      <vt:lpstr>4. Boolovský model </vt:lpstr>
      <vt:lpstr>Prezentace aplikace PowerPoint</vt:lpstr>
      <vt:lpstr>Operátor AND </vt:lpstr>
      <vt:lpstr>Operátor OR </vt:lpstr>
      <vt:lpstr>Operátor NOT </vt:lpstr>
      <vt:lpstr>Krácení termínů (truncation) </vt:lpstr>
      <vt:lpstr>Vyhledávání prostřednictvím fráze </vt:lpstr>
      <vt:lpstr>Příklady </vt:lpstr>
      <vt:lpstr>Prezentace aplikace PowerPoint</vt:lpstr>
      <vt:lpstr>5. Technika vyhledávání </vt:lpstr>
      <vt:lpstr>Prezentace aplikace PowerPoint</vt:lpstr>
      <vt:lpstr>6. Vlastní vyhledávací proces </vt:lpstr>
      <vt:lpstr>Máte-li málo výsledků vyhledávání: </vt:lpstr>
      <vt:lpstr>Máte-li mnoho výsledků vyhledávání: </vt:lpstr>
      <vt:lpstr>Prezentace aplikace PowerPoint</vt:lpstr>
      <vt:lpstr>7. Hodnocení vyhledaných záznamů </vt:lpstr>
      <vt:lpstr>Prezentace aplikace PowerPoint</vt:lpstr>
      <vt:lpstr>8. Další operace </vt:lpstr>
      <vt:lpstr>Prezentace aplikace PowerPoint</vt:lpstr>
      <vt:lpstr>Cvičení  </vt:lpstr>
      <vt:lpstr>Sage Journals - práce s uživatelským kontem </vt:lpstr>
      <vt:lpstr>Export záznamů z databáze Sage do citačního software EndNote Web </vt:lpstr>
      <vt:lpstr>Export záznamů z databáze Sage do citačního software EndNote Web II. </vt:lpstr>
      <vt:lpstr>Prezentace aplikace PowerPoint</vt:lpstr>
      <vt:lpstr> 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Aneta Pilátová</dc:creator>
  <cp:lastModifiedBy>Dana Mazancová</cp:lastModifiedBy>
  <cp:revision>44</cp:revision>
  <cp:lastPrinted>2018-10-03T05:25:23Z</cp:lastPrinted>
  <dcterms:created xsi:type="dcterms:W3CDTF">2017-08-02T08:11:17Z</dcterms:created>
  <dcterms:modified xsi:type="dcterms:W3CDTF">2018-10-25T08:07:51Z</dcterms:modified>
</cp:coreProperties>
</file>