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62"/>
  </p:notesMasterIdLst>
  <p:handoutMasterIdLst>
    <p:handoutMasterId r:id="rId63"/>
  </p:handoutMasterIdLst>
  <p:sldIdLst>
    <p:sldId id="256" r:id="rId2"/>
    <p:sldId id="257" r:id="rId3"/>
    <p:sldId id="260" r:id="rId4"/>
    <p:sldId id="267" r:id="rId5"/>
    <p:sldId id="261" r:id="rId6"/>
    <p:sldId id="262" r:id="rId7"/>
    <p:sldId id="315" r:id="rId8"/>
    <p:sldId id="316" r:id="rId9"/>
    <p:sldId id="317" r:id="rId10"/>
    <p:sldId id="318" r:id="rId11"/>
    <p:sldId id="320" r:id="rId12"/>
    <p:sldId id="263" r:id="rId13"/>
    <p:sldId id="265" r:id="rId14"/>
    <p:sldId id="266" r:id="rId15"/>
    <p:sldId id="272" r:id="rId16"/>
    <p:sldId id="271" r:id="rId17"/>
    <p:sldId id="274" r:id="rId18"/>
    <p:sldId id="270" r:id="rId19"/>
    <p:sldId id="268" r:id="rId20"/>
    <p:sldId id="309" r:id="rId21"/>
    <p:sldId id="310" r:id="rId22"/>
    <p:sldId id="311" r:id="rId23"/>
    <p:sldId id="313" r:id="rId24"/>
    <p:sldId id="273" r:id="rId25"/>
    <p:sldId id="269" r:id="rId26"/>
    <p:sldId id="307" r:id="rId27"/>
    <p:sldId id="276" r:id="rId28"/>
    <p:sldId id="275" r:id="rId29"/>
    <p:sldId id="277" r:id="rId30"/>
    <p:sldId id="285" r:id="rId31"/>
    <p:sldId id="284" r:id="rId32"/>
    <p:sldId id="286" r:id="rId33"/>
    <p:sldId id="287" r:id="rId34"/>
    <p:sldId id="325" r:id="rId35"/>
    <p:sldId id="288" r:id="rId36"/>
    <p:sldId id="289" r:id="rId37"/>
    <p:sldId id="290" r:id="rId38"/>
    <p:sldId id="283" r:id="rId39"/>
    <p:sldId id="282" r:id="rId40"/>
    <p:sldId id="281" r:id="rId41"/>
    <p:sldId id="280" r:id="rId42"/>
    <p:sldId id="279" r:id="rId43"/>
    <p:sldId id="278" r:id="rId44"/>
    <p:sldId id="293" r:id="rId45"/>
    <p:sldId id="292" r:id="rId46"/>
    <p:sldId id="304" r:id="rId47"/>
    <p:sldId id="298" r:id="rId48"/>
    <p:sldId id="305" r:id="rId49"/>
    <p:sldId id="303" r:id="rId50"/>
    <p:sldId id="323" r:id="rId51"/>
    <p:sldId id="324" r:id="rId52"/>
    <p:sldId id="321" r:id="rId53"/>
    <p:sldId id="322" r:id="rId54"/>
    <p:sldId id="302" r:id="rId55"/>
    <p:sldId id="306" r:id="rId56"/>
    <p:sldId id="295" r:id="rId57"/>
    <p:sldId id="291" r:id="rId58"/>
    <p:sldId id="296" r:id="rId59"/>
    <p:sldId id="297" r:id="rId60"/>
    <p:sldId id="258" r:id="rId61"/>
  </p:sldIdLst>
  <p:sldSz cx="9144000" cy="6858000" type="screen4x3"/>
  <p:notesSz cx="6797675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ddíl bez názvu" id="{3F1000D6-C781-4C57-9AE8-1B3D07A19D09}">
          <p14:sldIdLst>
            <p14:sldId id="256"/>
            <p14:sldId id="257"/>
            <p14:sldId id="260"/>
            <p14:sldId id="267"/>
            <p14:sldId id="261"/>
            <p14:sldId id="262"/>
            <p14:sldId id="315"/>
            <p14:sldId id="316"/>
            <p14:sldId id="317"/>
            <p14:sldId id="318"/>
            <p14:sldId id="320"/>
            <p14:sldId id="263"/>
            <p14:sldId id="265"/>
            <p14:sldId id="266"/>
            <p14:sldId id="272"/>
            <p14:sldId id="271"/>
            <p14:sldId id="274"/>
            <p14:sldId id="270"/>
            <p14:sldId id="268"/>
            <p14:sldId id="309"/>
            <p14:sldId id="310"/>
            <p14:sldId id="311"/>
            <p14:sldId id="313"/>
            <p14:sldId id="273"/>
            <p14:sldId id="269"/>
            <p14:sldId id="307"/>
            <p14:sldId id="276"/>
            <p14:sldId id="275"/>
            <p14:sldId id="277"/>
            <p14:sldId id="285"/>
            <p14:sldId id="284"/>
            <p14:sldId id="286"/>
            <p14:sldId id="287"/>
            <p14:sldId id="325"/>
            <p14:sldId id="288"/>
            <p14:sldId id="289"/>
            <p14:sldId id="290"/>
            <p14:sldId id="283"/>
            <p14:sldId id="282"/>
            <p14:sldId id="281"/>
            <p14:sldId id="280"/>
            <p14:sldId id="279"/>
            <p14:sldId id="278"/>
            <p14:sldId id="293"/>
            <p14:sldId id="292"/>
            <p14:sldId id="304"/>
            <p14:sldId id="298"/>
            <p14:sldId id="305"/>
            <p14:sldId id="303"/>
            <p14:sldId id="323"/>
            <p14:sldId id="324"/>
            <p14:sldId id="321"/>
            <p14:sldId id="322"/>
            <p14:sldId id="302"/>
            <p14:sldId id="306"/>
            <p14:sldId id="295"/>
            <p14:sldId id="291"/>
            <p14:sldId id="296"/>
            <p14:sldId id="297"/>
            <p14:sldId id="25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2AA8"/>
    <a:srgbClr val="FFFF66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29" autoAdjust="0"/>
  </p:normalViewPr>
  <p:slideViewPr>
    <p:cSldViewPr>
      <p:cViewPr varScale="1">
        <p:scale>
          <a:sx n="109" d="100"/>
          <a:sy n="109" d="100"/>
        </p:scale>
        <p:origin x="129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A76EA4-4C8E-4447-83A2-B90BB464C2CB}" type="datetimeFigureOut">
              <a:rPr lang="cs-CZ" smtClean="0"/>
              <a:t>26.9.2018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D0B08E-6565-44D9-AE0C-7C4A34D1BC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32487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52CC3A-1402-43E4-8679-927870DAA1B5}" type="datetimeFigureOut">
              <a:rPr lang="cs-CZ" smtClean="0"/>
              <a:t>26.9.2018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18F5F3-F158-4156-B15A-A882C5DB67B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9938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88268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18F5F3-F158-4156-B15A-A882C5DB67B1}" type="slidenum">
              <a:rPr lang="cs-CZ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1937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18F5F3-F158-4156-B15A-A882C5DB67B1}" type="slidenum">
              <a:rPr lang="cs-CZ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3810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80965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40918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97326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6431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3797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80218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29376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74279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89058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62263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1721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77991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198039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821909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707172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124616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441974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348734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42937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655017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500602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934102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202656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892422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191825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230416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766060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013969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72589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26280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879054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40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775891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41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64613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42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676758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43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369465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44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601065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45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785072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46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246810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47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221991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48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574877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49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83266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12889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50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494461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51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103305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52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453529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53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893351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54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158635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55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985885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56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0632789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57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2892741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58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2697211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59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07809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7586837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60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45094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>
                <a:solidFill>
                  <a:prstClr val="black"/>
                </a:solidFill>
              </a:rPr>
              <a:pPr/>
              <a:t>7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0216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18F5F3-F158-4156-B15A-A882C5DB67B1}" type="slidenum">
              <a:rPr lang="cs-CZ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9518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18F5F3-F158-4156-B15A-A882C5DB67B1}" type="slidenum">
              <a:rPr lang="cs-CZ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338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26.9.2018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5751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26.9.2018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2051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26.9.2018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9270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26.9.2018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6555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26.9.2018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3615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26.9.2018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8705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26.9.2018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8784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26.9.2018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3045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26.9.2018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7988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26.9.2018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8107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26.9.2018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0949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E56172-ABD8-4823-A77A-70B820AF7E89}" type="datetimeFigureOut">
              <a:rPr lang="cs-CZ" smtClean="0"/>
              <a:t>26.9.2018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0134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C6-OXKKngNo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theses.cz/" TargetMode="External"/><Relationship Id="rId4" Type="http://schemas.openxmlformats.org/officeDocument/2006/relationships/hyperlink" Target="http://is.muni.cz/thesis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://knihovna.fss.muni.cz/ezdroje.php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knihovna.fss.muni.cz/jaksipujcit.php?podsekce=65" TargetMode="External"/><Relationship Id="rId5" Type="http://schemas.openxmlformats.org/officeDocument/2006/relationships/hyperlink" Target="http://knihovna.fss.muni.cz/jaksipujcit.php?podsekce=53" TargetMode="External"/><Relationship Id="rId4" Type="http://schemas.openxmlformats.org/officeDocument/2006/relationships/hyperlink" Target="http://knihovna.fss.muni.cz/jaksipujcit.php?podsekce=1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zdroje.muni.cz/" TargetMode="External"/><Relationship Id="rId4" Type="http://schemas.openxmlformats.org/officeDocument/2006/relationships/hyperlink" Target="http://knihovna.fss.muni.cz/ezdroje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zdroje.muni.cz/vzdaleny_pristup/?lang=cs" TargetMode="Externa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2.pn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cienceopen.com/" TargetMode="External"/><Relationship Id="rId5" Type="http://schemas.openxmlformats.org/officeDocument/2006/relationships/hyperlink" Target="http://scholar.google.com/" TargetMode="External"/><Relationship Id="rId4" Type="http://schemas.openxmlformats.org/officeDocument/2006/relationships/hyperlink" Target="discovery.muni.cz" TargetMode="External"/><Relationship Id="rId9" Type="http://schemas.openxmlformats.org/officeDocument/2006/relationships/image" Target="../media/image19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hyperlink" Target="discovery.muni.cz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ejsh.icm.edu.pl/cejsh/search/article.action?cid=b4602adc-496e-4c5f-8674-2f4d8c7fcf52" TargetMode="External"/><Relationship Id="rId4" Type="http://schemas.openxmlformats.org/officeDocument/2006/relationships/hyperlink" Target="https://doaj.org/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degruyter.com/" TargetMode="External"/><Relationship Id="rId4" Type="http://schemas.openxmlformats.org/officeDocument/2006/relationships/hyperlink" Target="http://highwire.stanford.edu/lists/freeart.dtl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cpsr.umich.edu/files/instructors/How_to_Read_a_Journal_Article.pdf" TargetMode="Externa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hyperlink" Target="http://knihovna.fss.muni.cz/ezdroje.php?podsekce=&amp;ukol=2&amp;subukol=1&amp;id=61" TargetMode="External"/><Relationship Id="rId3" Type="http://schemas.openxmlformats.org/officeDocument/2006/relationships/image" Target="../media/image2.png"/><Relationship Id="rId7" Type="http://schemas.openxmlformats.org/officeDocument/2006/relationships/hyperlink" Target="discovery.muni.cz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leph.nkp.cz/F/?func=file&amp;file_name=find-b&amp;local_base=skcm" TargetMode="External"/><Relationship Id="rId5" Type="http://schemas.openxmlformats.org/officeDocument/2006/relationships/hyperlink" Target="http://www.jib.cz/" TargetMode="External"/><Relationship Id="rId10" Type="http://schemas.openxmlformats.org/officeDocument/2006/relationships/hyperlink" Target="http://www.ereading.cz/cs/" TargetMode="External"/><Relationship Id="rId4" Type="http://schemas.openxmlformats.org/officeDocument/2006/relationships/hyperlink" Target="https://aleph.muni.cz/F" TargetMode="External"/><Relationship Id="rId9" Type="http://schemas.openxmlformats.org/officeDocument/2006/relationships/hyperlink" Target="http://knowledge.sagepub.com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://knihovna.fss.muni.cz/ezdroje.php?podsekce=72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books.google.com/" TargetMode="External"/><Relationship Id="rId5" Type="http://schemas.openxmlformats.org/officeDocument/2006/relationships/hyperlink" Target="http://doabooks.org/doab" TargetMode="External"/><Relationship Id="rId4" Type="http://schemas.openxmlformats.org/officeDocument/2006/relationships/hyperlink" Target="http://www.oapen.org/home?brand=oapen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muj.anopress.cz/Search/PagesAuth/My_Search.aspx?f=3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://pqdtopen.proquest.com/search.html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art-europe.eu/basic-search.php" TargetMode="External"/><Relationship Id="rId5" Type="http://schemas.openxmlformats.org/officeDocument/2006/relationships/hyperlink" Target="http://theses.cz/" TargetMode="External"/><Relationship Id="rId4" Type="http://schemas.openxmlformats.org/officeDocument/2006/relationships/hyperlink" Target="http://is.muni.cz/thesis/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cia.gov/library/publications/the-world-factbook/" TargetMode="External"/><Relationship Id="rId4" Type="http://schemas.openxmlformats.org/officeDocument/2006/relationships/hyperlink" Target="http://infotrac.galegroup.com/itweb/masaryk?db=GVRL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c.europa.eu/eurostat/statistics-explained/index.php/Main_Page" TargetMode="External"/><Relationship Id="rId4" Type="http://schemas.openxmlformats.org/officeDocument/2006/relationships/hyperlink" Target="https://www.czso.cz/csu/czso/statistiky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un.org/en/documents/ods/" TargetMode="External"/><Relationship Id="rId5" Type="http://schemas.openxmlformats.org/officeDocument/2006/relationships/hyperlink" Target="http://www.icpsr.umich.edu/icpsrweb/landing.jsp" TargetMode="External"/><Relationship Id="rId4" Type="http://schemas.openxmlformats.org/officeDocument/2006/relationships/hyperlink" Target="https://road.issn.org/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hyperlink" Target="https://www.zive.cz/clanky/pet-nejlepsich-nastroju-pro-tvorbu-myslenkovych-map/sc-3-a-172981/default.aspx" TargetMode="Externa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s-media-cache-ak0.pinimg.com/736x/b1/8c/7d/b18c7dde7e01870bd4715b308241c155.jpg" TargetMode="External"/><Relationship Id="rId4" Type="http://schemas.openxmlformats.org/officeDocument/2006/relationships/hyperlink" Target="https://www.airsassociation.org/airs-articles/item/16220-how-to-access-the-dark-web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3645024"/>
            <a:ext cx="7844408" cy="53149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cs-CZ" altLang="cs-CZ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Základy práce s informačními zdroji pro </a:t>
            </a:r>
            <a:r>
              <a:rPr lang="cs-CZ" altLang="cs-CZ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bc.</a:t>
            </a:r>
            <a:r>
              <a:rPr lang="cs-CZ" altLang="cs-CZ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studenty </a:t>
            </a:r>
            <a:r>
              <a:rPr lang="cs-CZ" altLang="cs-CZ" sz="5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MVZ221</a:t>
            </a:r>
            <a:endParaRPr lang="cs-CZ" sz="50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51520" y="6093296"/>
            <a:ext cx="4536504" cy="1368152"/>
          </a:xfrm>
        </p:spPr>
        <p:txBody>
          <a:bodyPr/>
          <a:lstStyle/>
          <a:p>
            <a:r>
              <a:rPr lang="cs-CZ" altLang="cs-CZ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Mgr. Dana Mazancová, </a:t>
            </a:r>
            <a:r>
              <a:rPr lang="cs-CZ" altLang="cs-CZ" sz="24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</a:t>
            </a:r>
            <a:r>
              <a:rPr lang="cs-CZ" altLang="cs-CZ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uk-UA" altLang="cs-CZ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5796136" y="6076383"/>
            <a:ext cx="36724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Brno, </a:t>
            </a:r>
            <a:r>
              <a:rPr lang="cs-CZ" altLang="cs-CZ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26. září 2018</a:t>
            </a:r>
            <a:endParaRPr lang="cs-CZ" altLang="cs-CZ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8069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200545" y="5890808"/>
            <a:ext cx="576064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500" b="1" dirty="0" smtClean="0">
                <a:solidFill>
                  <a:srgbClr val="FF0000"/>
                </a:solidFill>
              </a:rPr>
              <a:t>85 impaktovaných časopisů </a:t>
            </a:r>
            <a:endParaRPr lang="cs-CZ" sz="2500" b="1" dirty="0">
              <a:solidFill>
                <a:srgbClr val="FF000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4932040" y="6362462"/>
            <a:ext cx="4355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Zdroj</a:t>
            </a:r>
            <a:r>
              <a:rPr lang="cs-CZ" dirty="0" smtClean="0"/>
              <a:t>: http</a:t>
            </a:r>
            <a:r>
              <a:rPr lang="cs-CZ" dirty="0"/>
              <a:t>://jcr.incites.thomsonreuters.com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562468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179512" y="3933056"/>
            <a:ext cx="1800200" cy="43204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7857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6660232" y="6309320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Zdroj: </a:t>
            </a:r>
            <a:r>
              <a:rPr lang="cs-CZ" dirty="0" smtClean="0"/>
              <a:t>https</a:t>
            </a:r>
            <a:r>
              <a:rPr lang="cs-CZ" dirty="0"/>
              <a:t>://doaj.org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557968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2699792" y="2132856"/>
            <a:ext cx="1944216" cy="2880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6228184" y="2490952"/>
            <a:ext cx="1152128" cy="2880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687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1404664" y="1196752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cs-CZ" altLang="cs-CZ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Informační gramotnost</a:t>
            </a:r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2060848"/>
            <a:ext cx="8712968" cy="475252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  <a:defRPr/>
            </a:pPr>
            <a:r>
              <a:rPr lang="cs-CZ" altLang="cs-CZ" sz="3000" b="1" dirty="0" smtClean="0"/>
              <a:t> </a:t>
            </a:r>
            <a:r>
              <a:rPr lang="cs-CZ" altLang="cs-CZ" sz="3300" b="1" dirty="0" smtClean="0"/>
              <a:t>Rozpoznání </a:t>
            </a:r>
            <a:r>
              <a:rPr lang="cs-CZ" altLang="cs-CZ" sz="3300" b="1" dirty="0"/>
              <a:t>informační potřeby</a:t>
            </a:r>
            <a:endParaRPr lang="cs-CZ" altLang="cs-CZ" sz="3300" dirty="0"/>
          </a:p>
          <a:p>
            <a:pPr marL="0" indent="0">
              <a:buNone/>
              <a:defRPr/>
            </a:pPr>
            <a:endParaRPr lang="cs-CZ" altLang="cs-CZ" sz="3300" dirty="0"/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cs-CZ" altLang="cs-CZ" sz="3300" dirty="0"/>
              <a:t> </a:t>
            </a:r>
            <a:r>
              <a:rPr lang="cs-CZ" altLang="cs-CZ" sz="3300" dirty="0" smtClean="0"/>
              <a:t> Schopnost </a:t>
            </a:r>
            <a:r>
              <a:rPr lang="cs-CZ" altLang="cs-CZ" sz="3300" b="1" dirty="0"/>
              <a:t>informaci:</a:t>
            </a:r>
          </a:p>
          <a:p>
            <a:pPr lvl="1">
              <a:lnSpc>
                <a:spcPts val="3860"/>
              </a:lnSpc>
              <a:spcBef>
                <a:spcPts val="13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3300" b="1" dirty="0" smtClean="0"/>
              <a:t> nalézt</a:t>
            </a:r>
            <a:r>
              <a:rPr lang="cs-CZ" altLang="cs-CZ" sz="3300" dirty="0" smtClean="0"/>
              <a:t> </a:t>
            </a:r>
            <a:r>
              <a:rPr lang="cs-CZ" altLang="cs-CZ" sz="3300" dirty="0"/>
              <a:t>-</a:t>
            </a:r>
            <a:r>
              <a:rPr lang="cs-CZ" altLang="cs-CZ" sz="3300" dirty="0" smtClean="0"/>
              <a:t> </a:t>
            </a:r>
            <a:r>
              <a:rPr lang="cs-CZ" altLang="cs-CZ" sz="3300" dirty="0"/>
              <a:t>znalost informačních zdrojů </a:t>
            </a:r>
            <a:r>
              <a:rPr lang="cs-CZ" altLang="cs-CZ" sz="3300" dirty="0" smtClean="0"/>
              <a:t>a  </a:t>
            </a:r>
          </a:p>
          <a:p>
            <a:pPr marL="457200" lvl="1" indent="0">
              <a:lnSpc>
                <a:spcPts val="3860"/>
              </a:lnSpc>
              <a:spcBef>
                <a:spcPts val="130"/>
              </a:spcBef>
              <a:buNone/>
              <a:defRPr/>
            </a:pPr>
            <a:r>
              <a:rPr lang="cs-CZ" altLang="cs-CZ" sz="3300" dirty="0"/>
              <a:t> </a:t>
            </a:r>
            <a:r>
              <a:rPr lang="cs-CZ" altLang="cs-CZ" sz="3300" dirty="0" smtClean="0"/>
              <a:t>    vyhledávacích strategií</a:t>
            </a:r>
            <a:endParaRPr lang="cs-CZ" altLang="cs-CZ" sz="3300" dirty="0"/>
          </a:p>
          <a:p>
            <a:pPr lvl="1">
              <a:lnSpc>
                <a:spcPts val="3860"/>
              </a:lnSpc>
              <a:spcBef>
                <a:spcPts val="13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3300" b="1" dirty="0" smtClean="0"/>
              <a:t> vyhodnotit</a:t>
            </a:r>
            <a:r>
              <a:rPr lang="cs-CZ" altLang="cs-CZ" sz="3300" dirty="0" smtClean="0"/>
              <a:t> </a:t>
            </a:r>
            <a:r>
              <a:rPr lang="cs-CZ" altLang="cs-CZ" sz="3300" dirty="0"/>
              <a:t>-</a:t>
            </a:r>
            <a:r>
              <a:rPr lang="cs-CZ" altLang="cs-CZ" sz="3300" dirty="0" smtClean="0"/>
              <a:t> </a:t>
            </a:r>
            <a:r>
              <a:rPr lang="cs-CZ" altLang="cs-CZ" sz="3300" dirty="0"/>
              <a:t>užitečnost/relevance</a:t>
            </a:r>
          </a:p>
          <a:p>
            <a:pPr lvl="1">
              <a:lnSpc>
                <a:spcPts val="3860"/>
              </a:lnSpc>
              <a:spcBef>
                <a:spcPts val="13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3300" b="1" dirty="0" smtClean="0"/>
              <a:t> použít</a:t>
            </a:r>
            <a:r>
              <a:rPr lang="cs-CZ" altLang="cs-CZ" sz="3300" dirty="0" smtClean="0"/>
              <a:t> </a:t>
            </a:r>
            <a:r>
              <a:rPr lang="cs-CZ" altLang="cs-CZ" sz="3300" dirty="0"/>
              <a:t>-</a:t>
            </a:r>
            <a:r>
              <a:rPr lang="cs-CZ" altLang="cs-CZ" sz="3300" dirty="0" smtClean="0"/>
              <a:t> </a:t>
            </a:r>
            <a:r>
              <a:rPr lang="cs-CZ" altLang="cs-CZ" sz="3300" dirty="0"/>
              <a:t>pro daný účel, znalost </a:t>
            </a:r>
            <a:r>
              <a:rPr lang="cs-CZ" altLang="cs-CZ" sz="3300" dirty="0" smtClean="0"/>
              <a:t>autorského    </a:t>
            </a:r>
          </a:p>
          <a:p>
            <a:pPr marL="457200" lvl="1" indent="0">
              <a:lnSpc>
                <a:spcPts val="3860"/>
              </a:lnSpc>
              <a:spcBef>
                <a:spcPts val="130"/>
              </a:spcBef>
              <a:buNone/>
              <a:defRPr/>
            </a:pPr>
            <a:r>
              <a:rPr lang="cs-CZ" altLang="cs-CZ" sz="3300" dirty="0"/>
              <a:t> </a:t>
            </a:r>
            <a:r>
              <a:rPr lang="cs-CZ" altLang="cs-CZ" sz="3300" dirty="0" smtClean="0"/>
              <a:t>    zákona</a:t>
            </a:r>
            <a:r>
              <a:rPr lang="cs-CZ" altLang="cs-CZ" sz="3300" dirty="0"/>
              <a:t>, </a:t>
            </a:r>
            <a:r>
              <a:rPr lang="cs-CZ" altLang="cs-CZ" sz="3300" dirty="0" smtClean="0"/>
              <a:t>problematiky </a:t>
            </a:r>
            <a:r>
              <a:rPr lang="cs-CZ" altLang="cs-CZ" sz="3300" dirty="0"/>
              <a:t>citování a plagiátorství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6860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1187624" y="1582340"/>
            <a:ext cx="676875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altLang="cs-CZ" sz="7200" b="1" dirty="0">
                <a:solidFill>
                  <a:schemeClr val="bg1"/>
                </a:solidFill>
              </a:rPr>
              <a:t>Psaní odborných (závěrečných) prací</a:t>
            </a:r>
            <a:endParaRPr lang="cs-CZ" sz="7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84612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idx="1"/>
          </p:nvPr>
        </p:nvSpPr>
        <p:spPr>
          <a:xfrm>
            <a:off x="467544" y="2636912"/>
            <a:ext cx="8229600" cy="37766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alt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Propagační </a:t>
            </a:r>
            <a:r>
              <a:rPr lang="cs-CZ" alt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video</a:t>
            </a:r>
            <a:r>
              <a:rPr lang="cs-CZ" alt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Západočeské univerzity v Plzni</a:t>
            </a:r>
            <a:endParaRPr lang="cs-CZ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0811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Autofit/>
          </a:bodyPr>
          <a:lstStyle/>
          <a:p>
            <a:pPr algn="l"/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Metodika psaní odborných prací</a:t>
            </a:r>
            <a:r>
              <a:rPr 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/>
          <a:lstStyle/>
          <a:p>
            <a:pPr marL="432000">
              <a:buFont typeface="Wingdings" panose="05000000000000000000" pitchFamily="2" charset="2"/>
              <a:buChar char="q"/>
            </a:pPr>
            <a:r>
              <a:rPr lang="cs-CZ" altLang="cs-CZ" dirty="0" smtClean="0"/>
              <a:t> Dostatek </a:t>
            </a:r>
            <a:r>
              <a:rPr lang="cs-CZ" altLang="cs-CZ" dirty="0"/>
              <a:t>času</a:t>
            </a:r>
            <a:r>
              <a:rPr lang="cs-CZ" altLang="cs-CZ" b="1" dirty="0"/>
              <a:t> </a:t>
            </a:r>
            <a:r>
              <a:rPr lang="cs-CZ" altLang="cs-CZ" dirty="0"/>
              <a:t>pro vyhledání a nastudovaní    </a:t>
            </a:r>
            <a:r>
              <a:rPr lang="cs-CZ" altLang="cs-CZ" dirty="0" smtClean="0"/>
              <a:t>  příslušné </a:t>
            </a:r>
            <a:r>
              <a:rPr lang="cs-CZ" altLang="cs-CZ" dirty="0"/>
              <a:t>literatury</a:t>
            </a:r>
          </a:p>
          <a:p>
            <a:pPr marL="432000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cs-CZ" altLang="cs-CZ" dirty="0"/>
              <a:t> Vypracování námětu závěrečné práce</a:t>
            </a:r>
          </a:p>
          <a:p>
            <a:pPr marL="432000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cs-CZ" altLang="cs-CZ" dirty="0"/>
              <a:t> Vymezení času potřebného k sepsání textu</a:t>
            </a:r>
          </a:p>
          <a:p>
            <a:pPr marL="432000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cs-CZ" altLang="cs-CZ" dirty="0"/>
              <a:t> Dodržení všech předepsaných formálních a odborných náležitostí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3923928" y="6414195"/>
            <a:ext cx="76328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Zdroj: https://is.muni.cz/do/fss/57816/65190270/MVEB_thesis_guidelines.pdf</a:t>
            </a:r>
          </a:p>
          <a:p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78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cs-CZ" altLang="cs-CZ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Základní etapy přípravy písemné práce</a:t>
            </a:r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-180528" y="1844824"/>
            <a:ext cx="8229600" cy="4320480"/>
          </a:xfrm>
        </p:spPr>
        <p:txBody>
          <a:bodyPr>
            <a:normAutofit fontScale="92500" lnSpcReduction="10000"/>
          </a:bodyPr>
          <a:lstStyle/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3000" b="1" dirty="0"/>
              <a:t>Volba tématu a strategie přípravy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3000" b="1" dirty="0"/>
              <a:t>Informační průzkum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3000" dirty="0"/>
              <a:t>Zpracování výsledků průzkumu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3000" dirty="0"/>
              <a:t>Výzkum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3000" dirty="0"/>
              <a:t>Tvorba práce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3000" dirty="0"/>
              <a:t>Příprava dokumentace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3000" dirty="0"/>
              <a:t>Příprava konečné verze práce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3000" dirty="0"/>
              <a:t>Odevzdání práce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3000" dirty="0"/>
              <a:t>Obhajoba </a:t>
            </a:r>
            <a:r>
              <a:rPr lang="cs-CZ" altLang="cs-CZ" sz="3000" dirty="0" smtClean="0"/>
              <a:t>- </a:t>
            </a:r>
            <a:r>
              <a:rPr lang="cs-CZ" altLang="cs-CZ" sz="3000" dirty="0"/>
              <a:t>prezentace práce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5171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cs-CZ" altLang="cs-CZ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Základní etapy přípravy písemné práce</a:t>
            </a:r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-180528" y="1844824"/>
            <a:ext cx="8229600" cy="4320480"/>
          </a:xfrm>
        </p:spPr>
        <p:txBody>
          <a:bodyPr>
            <a:normAutofit fontScale="92500" lnSpcReduction="10000"/>
          </a:bodyPr>
          <a:lstStyle/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3000" b="1" dirty="0"/>
              <a:t>Volba tématu a strategie přípravy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3000" dirty="0">
                <a:solidFill>
                  <a:schemeClr val="bg1">
                    <a:lumMod val="50000"/>
                  </a:schemeClr>
                </a:solidFill>
              </a:rPr>
              <a:t>Informační průzkum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3000" dirty="0">
                <a:solidFill>
                  <a:schemeClr val="bg1">
                    <a:lumMod val="50000"/>
                  </a:schemeClr>
                </a:solidFill>
              </a:rPr>
              <a:t>Zpracování výsledků průzkumu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3000" dirty="0">
                <a:solidFill>
                  <a:schemeClr val="bg1">
                    <a:lumMod val="50000"/>
                  </a:schemeClr>
                </a:solidFill>
              </a:rPr>
              <a:t>Výzkum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3000" dirty="0">
                <a:solidFill>
                  <a:schemeClr val="bg1">
                    <a:lumMod val="50000"/>
                  </a:schemeClr>
                </a:solidFill>
              </a:rPr>
              <a:t>Tvorba práce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3000" dirty="0">
                <a:solidFill>
                  <a:schemeClr val="bg1">
                    <a:lumMod val="50000"/>
                  </a:schemeClr>
                </a:solidFill>
              </a:rPr>
              <a:t>Příprava dokumentace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3000" dirty="0">
                <a:solidFill>
                  <a:schemeClr val="bg1">
                    <a:lumMod val="50000"/>
                  </a:schemeClr>
                </a:solidFill>
              </a:rPr>
              <a:t>Příprava konečné verze práce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3000" dirty="0">
                <a:solidFill>
                  <a:schemeClr val="bg1">
                    <a:lumMod val="50000"/>
                  </a:schemeClr>
                </a:solidFill>
              </a:rPr>
              <a:t>Odevzdání práce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3000" dirty="0">
                <a:solidFill>
                  <a:schemeClr val="bg1">
                    <a:lumMod val="50000"/>
                  </a:schemeClr>
                </a:solidFill>
              </a:rPr>
              <a:t>Obhajoba </a:t>
            </a:r>
            <a:r>
              <a:rPr lang="cs-CZ" altLang="cs-CZ" sz="3000" dirty="0" smtClean="0">
                <a:solidFill>
                  <a:schemeClr val="bg1">
                    <a:lumMod val="50000"/>
                  </a:schemeClr>
                </a:solidFill>
              </a:rPr>
              <a:t>- </a:t>
            </a:r>
            <a:r>
              <a:rPr lang="cs-CZ" altLang="cs-CZ" sz="3000" dirty="0">
                <a:solidFill>
                  <a:schemeClr val="bg1">
                    <a:lumMod val="50000"/>
                  </a:schemeClr>
                </a:solidFill>
              </a:rPr>
              <a:t>prezentace práce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198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340768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altLang="cs-CZ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Volba tématu</a:t>
            </a:r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348880"/>
            <a:ext cx="8363272" cy="3777283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cs-CZ" altLang="cs-CZ" dirty="0"/>
              <a:t>Podívat se do </a:t>
            </a:r>
            <a:r>
              <a:rPr lang="cs-CZ" altLang="cs-CZ" dirty="0">
                <a:hlinkClick r:id="rId4"/>
              </a:rPr>
              <a:t>Archivu závěrečných prací IS MU</a:t>
            </a:r>
            <a:endParaRPr lang="cs-CZ" altLang="cs-CZ" dirty="0"/>
          </a:p>
          <a:p>
            <a:pPr>
              <a:defRPr/>
            </a:pPr>
            <a:endParaRPr lang="cs-CZ" altLang="cs-CZ" dirty="0"/>
          </a:p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cs-CZ" altLang="cs-CZ" dirty="0"/>
              <a:t>Případně na práce jiných univerzit: </a:t>
            </a:r>
            <a:r>
              <a:rPr lang="cs-CZ" altLang="cs-CZ" dirty="0">
                <a:hlinkClick r:id="rId5"/>
              </a:rPr>
              <a:t>Vysokoškolské kvalifikační práce </a:t>
            </a:r>
            <a:endParaRPr lang="cs-CZ" altLang="cs-CZ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5645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981075"/>
            <a:ext cx="8839200" cy="489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87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185515"/>
            <a:ext cx="8229600" cy="504056"/>
          </a:xfrm>
        </p:spPr>
        <p:txBody>
          <a:bodyPr>
            <a:noAutofit/>
          </a:bodyPr>
          <a:lstStyle/>
          <a:p>
            <a:pPr algn="l"/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Osnova kurzu</a:t>
            </a:r>
            <a:b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685893"/>
            <a:ext cx="8820472" cy="4835679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altLang="cs-CZ" sz="2600" b="1" dirty="0"/>
              <a:t>Práce s informacemi, základy EIZ, psaní odborných (závěrečných) prací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altLang="cs-CZ" sz="2600" b="1" dirty="0"/>
              <a:t>Práce s elektronickými informačními zdroji</a:t>
            </a:r>
          </a:p>
          <a:p>
            <a:pPr marL="800100" lvl="1" indent="-342900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altLang="cs-CZ" sz="2200" dirty="0"/>
              <a:t>základy vyhledávacích technik</a:t>
            </a:r>
          </a:p>
          <a:p>
            <a:pPr marL="800100" lvl="1" indent="-342900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altLang="cs-CZ" sz="2200" dirty="0"/>
              <a:t>tvorba rešeršního dotazu</a:t>
            </a:r>
          </a:p>
          <a:p>
            <a:pPr marL="800100" lvl="1" indent="-342900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altLang="cs-CZ" sz="2200" dirty="0"/>
              <a:t>praktické vyhledávání v oborových databázích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altLang="cs-CZ" sz="2600" b="1" dirty="0"/>
              <a:t>Citace, citování, plagiátorství</a:t>
            </a:r>
          </a:p>
          <a:p>
            <a:pPr marL="800100" lvl="1" indent="-342900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altLang="cs-CZ" sz="2200" dirty="0"/>
              <a:t>základní terminologie, citační styly</a:t>
            </a:r>
          </a:p>
          <a:p>
            <a:pPr marL="800100" lvl="1" indent="-342900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altLang="cs-CZ" sz="2200" dirty="0"/>
              <a:t>základy citování jednotlivých druhů dokumentů</a:t>
            </a:r>
          </a:p>
          <a:p>
            <a:pPr marL="800100" lvl="1" indent="-342900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altLang="cs-CZ" sz="2200" dirty="0"/>
              <a:t>citační software, zvláštnosti citování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altLang="cs-CZ" sz="2600" b="1" dirty="0"/>
              <a:t>Práce s elektronickými informačními zdroji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cs-CZ" altLang="cs-CZ" sz="2200" dirty="0"/>
              <a:t>EBSCO </a:t>
            </a:r>
            <a:r>
              <a:rPr lang="cs-CZ" altLang="cs-CZ" sz="2200" dirty="0" err="1"/>
              <a:t>Discovery</a:t>
            </a:r>
            <a:r>
              <a:rPr lang="cs-CZ" altLang="cs-CZ" sz="2200" dirty="0"/>
              <a:t> </a:t>
            </a:r>
            <a:r>
              <a:rPr lang="cs-CZ" altLang="cs-CZ" sz="2200" dirty="0" err="1"/>
              <a:t>Service</a:t>
            </a:r>
            <a:r>
              <a:rPr lang="cs-CZ" altLang="cs-CZ" sz="2200" dirty="0"/>
              <a:t> a nadstavbové nástroje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cs-CZ" altLang="cs-CZ" sz="2200" dirty="0"/>
              <a:t>databáze elektronických knih</a:t>
            </a:r>
            <a:endParaRPr lang="cs-CZ" sz="22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4796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5" y="257175"/>
            <a:ext cx="8591550" cy="634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855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5" y="328612"/>
            <a:ext cx="8591550" cy="620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5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/>
          <p:nvPr/>
        </p:nvPicPr>
        <p:blipFill rotWithShape="1">
          <a:blip r:embed="rId3"/>
          <a:srcRect l="15542" t="9406" r="14241" b="8877"/>
          <a:stretch/>
        </p:blipFill>
        <p:spPr bwMode="auto">
          <a:xfrm>
            <a:off x="251520" y="188640"/>
            <a:ext cx="8568952" cy="61926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44650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5" y="257175"/>
            <a:ext cx="8591550" cy="634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27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cs-CZ" altLang="cs-CZ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Základní etapy přípravy písemné práce</a:t>
            </a:r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-180528" y="1844824"/>
            <a:ext cx="8229600" cy="4320480"/>
          </a:xfrm>
        </p:spPr>
        <p:txBody>
          <a:bodyPr>
            <a:normAutofit fontScale="92500" lnSpcReduction="10000"/>
          </a:bodyPr>
          <a:lstStyle/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3000" dirty="0">
                <a:solidFill>
                  <a:schemeClr val="bg1">
                    <a:lumMod val="50000"/>
                  </a:schemeClr>
                </a:solidFill>
              </a:rPr>
              <a:t>Volba tématu a strategie přípravy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3000" b="1" dirty="0"/>
              <a:t>Informační průzkum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3000" dirty="0">
                <a:solidFill>
                  <a:schemeClr val="bg1">
                    <a:lumMod val="50000"/>
                  </a:schemeClr>
                </a:solidFill>
              </a:rPr>
              <a:t>Zpracování výsledků průzkumu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3000" dirty="0">
                <a:solidFill>
                  <a:schemeClr val="bg1">
                    <a:lumMod val="50000"/>
                  </a:schemeClr>
                </a:solidFill>
              </a:rPr>
              <a:t>Výzkum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3000" dirty="0">
                <a:solidFill>
                  <a:schemeClr val="bg1">
                    <a:lumMod val="50000"/>
                  </a:schemeClr>
                </a:solidFill>
              </a:rPr>
              <a:t>Tvorba práce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3000" dirty="0">
                <a:solidFill>
                  <a:schemeClr val="bg1">
                    <a:lumMod val="50000"/>
                  </a:schemeClr>
                </a:solidFill>
              </a:rPr>
              <a:t>Příprava dokumentace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3000" dirty="0">
                <a:solidFill>
                  <a:schemeClr val="bg1">
                    <a:lumMod val="50000"/>
                  </a:schemeClr>
                </a:solidFill>
              </a:rPr>
              <a:t>Příprava konečné verze práce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3000" dirty="0">
                <a:solidFill>
                  <a:schemeClr val="bg1">
                    <a:lumMod val="50000"/>
                  </a:schemeClr>
                </a:solidFill>
              </a:rPr>
              <a:t>Odevzdání práce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3000" dirty="0">
                <a:solidFill>
                  <a:schemeClr val="bg1">
                    <a:lumMod val="50000"/>
                  </a:schemeClr>
                </a:solidFill>
              </a:rPr>
              <a:t>Obhajoba </a:t>
            </a:r>
            <a:r>
              <a:rPr lang="cs-CZ" altLang="cs-CZ" sz="3000" dirty="0" smtClean="0">
                <a:solidFill>
                  <a:schemeClr val="bg1">
                    <a:lumMod val="50000"/>
                  </a:schemeClr>
                </a:solidFill>
              </a:rPr>
              <a:t>- </a:t>
            </a:r>
            <a:r>
              <a:rPr lang="cs-CZ" altLang="cs-CZ" sz="3000" dirty="0">
                <a:solidFill>
                  <a:schemeClr val="bg1">
                    <a:lumMod val="50000"/>
                  </a:schemeClr>
                </a:solidFill>
              </a:rPr>
              <a:t>prezentace práce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3721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864096"/>
          </a:xfrm>
        </p:spPr>
        <p:txBody>
          <a:bodyPr>
            <a:normAutofit fontScale="90000"/>
          </a:bodyPr>
          <a:lstStyle/>
          <a:p>
            <a:pPr algn="l"/>
            <a:r>
              <a:rPr lang="cs-CZ" altLang="cs-CZ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Informační průzkum</a:t>
            </a:r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16832"/>
            <a:ext cx="8579296" cy="5040560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cs-CZ" altLang="cs-CZ" sz="2800" dirty="0" smtClean="0"/>
              <a:t> Práce </a:t>
            </a:r>
            <a:r>
              <a:rPr lang="cs-CZ" altLang="cs-CZ" sz="2800" dirty="0"/>
              <a:t>s informačními zdroji </a:t>
            </a:r>
          </a:p>
          <a:p>
            <a:pPr lvl="1">
              <a:spcBef>
                <a:spcPts val="5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400" dirty="0" smtClean="0"/>
              <a:t> Hledání </a:t>
            </a:r>
            <a:r>
              <a:rPr lang="cs-CZ" altLang="cs-CZ" sz="2400" dirty="0"/>
              <a:t>dokumentů, které souvisí se zvoleným tématem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q"/>
              <a:defRPr/>
            </a:pPr>
            <a:r>
              <a:rPr lang="cs-CZ" altLang="cs-CZ" sz="2800" dirty="0"/>
              <a:t> Získání dokumentů*:</a:t>
            </a:r>
          </a:p>
          <a:p>
            <a:pPr lvl="1">
              <a:spcBef>
                <a:spcPts val="5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400" dirty="0" smtClean="0"/>
              <a:t> </a:t>
            </a:r>
            <a:r>
              <a:rPr lang="cs-CZ" altLang="cs-CZ" sz="2400" dirty="0" smtClean="0">
                <a:hlinkClick r:id="rId4"/>
              </a:rPr>
              <a:t>Výpůjčka </a:t>
            </a:r>
            <a:r>
              <a:rPr lang="cs-CZ" altLang="cs-CZ" sz="2400" dirty="0">
                <a:hlinkClick r:id="rId4"/>
              </a:rPr>
              <a:t>z knihovny</a:t>
            </a:r>
            <a:endParaRPr lang="cs-CZ" altLang="cs-CZ" sz="2400" dirty="0"/>
          </a:p>
          <a:p>
            <a:pPr lvl="1">
              <a:spcBef>
                <a:spcPts val="5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400" dirty="0" smtClean="0"/>
              <a:t> </a:t>
            </a:r>
            <a:r>
              <a:rPr lang="cs-CZ" altLang="cs-CZ" sz="2400" dirty="0" smtClean="0">
                <a:hlinkClick r:id="rId5"/>
              </a:rPr>
              <a:t>Výpůjčka/dodání </a:t>
            </a:r>
            <a:r>
              <a:rPr lang="cs-CZ" altLang="cs-CZ" sz="2400" dirty="0">
                <a:hlinkClick r:id="rId5"/>
              </a:rPr>
              <a:t>dokumentu z jiné knihovny v </a:t>
            </a:r>
            <a:r>
              <a:rPr lang="cs-CZ" altLang="cs-CZ" sz="2400" dirty="0" smtClean="0">
                <a:hlinkClick r:id="rId5"/>
              </a:rPr>
              <a:t> ČR/zahraničí </a:t>
            </a:r>
            <a:r>
              <a:rPr lang="cs-CZ" altLang="cs-CZ" sz="2400" dirty="0">
                <a:hlinkClick r:id="rId5"/>
              </a:rPr>
              <a:t>- </a:t>
            </a:r>
            <a:r>
              <a:rPr lang="cs-CZ" altLang="cs-CZ" sz="2400" dirty="0" smtClean="0">
                <a:hlinkClick r:id="rId5"/>
              </a:rPr>
              <a:t>  </a:t>
            </a:r>
          </a:p>
          <a:p>
            <a:pPr marL="857250" lvl="2" indent="0">
              <a:spcBef>
                <a:spcPts val="500"/>
              </a:spcBef>
              <a:buNone/>
              <a:defRPr/>
            </a:pPr>
            <a:r>
              <a:rPr lang="cs-CZ" altLang="cs-CZ" dirty="0" smtClean="0">
                <a:hlinkClick r:id="rId5"/>
              </a:rPr>
              <a:t>MVS/MMVS</a:t>
            </a:r>
            <a:endParaRPr lang="cs-CZ" altLang="cs-CZ" dirty="0"/>
          </a:p>
          <a:p>
            <a:pPr lvl="1">
              <a:spcBef>
                <a:spcPts val="5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400" dirty="0" smtClean="0"/>
              <a:t> </a:t>
            </a:r>
            <a:r>
              <a:rPr lang="cs-CZ" altLang="cs-CZ" sz="2400" dirty="0" smtClean="0">
                <a:hlinkClick r:id="rId6"/>
              </a:rPr>
              <a:t>E-</a:t>
            </a:r>
            <a:r>
              <a:rPr lang="cs-CZ" altLang="cs-CZ" sz="2400" dirty="0" err="1" smtClean="0">
                <a:hlinkClick r:id="rId6"/>
              </a:rPr>
              <a:t>prezenčka</a:t>
            </a:r>
            <a:r>
              <a:rPr lang="cs-CZ" altLang="cs-CZ" sz="2400" dirty="0">
                <a:hlinkClick r:id="rId6"/>
              </a:rPr>
              <a:t>, Copy on </a:t>
            </a:r>
            <a:r>
              <a:rPr lang="cs-CZ" altLang="cs-CZ" sz="2400" dirty="0" err="1">
                <a:hlinkClick r:id="rId6"/>
              </a:rPr>
              <a:t>Demand</a:t>
            </a:r>
            <a:r>
              <a:rPr lang="cs-CZ" altLang="cs-CZ" sz="2400" dirty="0">
                <a:hlinkClick r:id="rId6"/>
              </a:rPr>
              <a:t> (</a:t>
            </a:r>
            <a:r>
              <a:rPr lang="cs-CZ" altLang="cs-CZ" sz="2400" dirty="0" err="1">
                <a:hlinkClick r:id="rId6"/>
              </a:rPr>
              <a:t>CoD</a:t>
            </a:r>
            <a:r>
              <a:rPr lang="cs-CZ" altLang="cs-CZ" sz="2400" dirty="0">
                <a:hlinkClick r:id="rId6"/>
              </a:rPr>
              <a:t>)</a:t>
            </a:r>
            <a:endParaRPr lang="cs-CZ" altLang="cs-CZ" sz="2400" dirty="0"/>
          </a:p>
          <a:p>
            <a:pPr lvl="1">
              <a:spcBef>
                <a:spcPts val="5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400" dirty="0" smtClean="0"/>
              <a:t> </a:t>
            </a:r>
            <a:r>
              <a:rPr lang="cs-CZ" altLang="cs-CZ" sz="2400" dirty="0" smtClean="0">
                <a:hlinkClick r:id="rId7"/>
              </a:rPr>
              <a:t>Licencované </a:t>
            </a:r>
            <a:r>
              <a:rPr lang="cs-CZ" altLang="cs-CZ" sz="2400" dirty="0">
                <a:hlinkClick r:id="rId7"/>
              </a:rPr>
              <a:t>databáze</a:t>
            </a:r>
            <a:endParaRPr lang="cs-CZ" altLang="cs-CZ" sz="2400" dirty="0"/>
          </a:p>
          <a:p>
            <a:pPr lvl="1">
              <a:spcBef>
                <a:spcPts val="5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400" dirty="0" smtClean="0"/>
              <a:t> Internet</a:t>
            </a:r>
            <a:endParaRPr lang="cs-CZ" altLang="cs-CZ" sz="2400" dirty="0"/>
          </a:p>
          <a:p>
            <a:pPr marL="709613" lvl="1">
              <a:defRPr/>
            </a:pPr>
            <a:endParaRPr lang="cs-CZ" altLang="cs-CZ" sz="1200" dirty="0"/>
          </a:p>
          <a:p>
            <a:pPr>
              <a:lnSpc>
                <a:spcPct val="100000"/>
              </a:lnSpc>
              <a:buFontTx/>
              <a:buNone/>
              <a:defRPr/>
            </a:pPr>
            <a:r>
              <a:rPr lang="cs-CZ" altLang="cs-CZ" sz="1400" dirty="0"/>
              <a:t>*jako dokument budeme pro potřeby naší výuky označovat texty, obrázky, fotky, videa tj. jakoukoli formu </a:t>
            </a:r>
            <a:r>
              <a:rPr lang="cs-CZ" altLang="cs-CZ" sz="1400" dirty="0" smtClean="0"/>
              <a:t>znázornění </a:t>
            </a:r>
          </a:p>
          <a:p>
            <a:pPr>
              <a:lnSpc>
                <a:spcPct val="100000"/>
              </a:lnSpc>
              <a:buFontTx/>
              <a:buNone/>
              <a:defRPr/>
            </a:pPr>
            <a:r>
              <a:rPr lang="cs-CZ" altLang="cs-CZ" sz="1400" dirty="0"/>
              <a:t> </a:t>
            </a:r>
            <a:r>
              <a:rPr lang="cs-CZ" altLang="cs-CZ" sz="1400" dirty="0" smtClean="0"/>
              <a:t> informací</a:t>
            </a:r>
            <a:endParaRPr lang="cs-CZ" altLang="cs-CZ" sz="1400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8292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8818"/>
            <a:ext cx="4644009" cy="352925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241" y="-33850"/>
            <a:ext cx="4493757" cy="3534287"/>
          </a:xfrm>
          <a:prstGeom prst="rect">
            <a:avLst/>
          </a:prstGeom>
        </p:spPr>
      </p:pic>
      <p:pic>
        <p:nvPicPr>
          <p:cNvPr id="6" name="Picture 2" descr="mous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500438"/>
            <a:ext cx="4644008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7" y="3500436"/>
            <a:ext cx="4499993" cy="3375669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-6234" y="764704"/>
            <a:ext cx="4644008" cy="2280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6000" b="1" dirty="0">
                <a:solidFill>
                  <a:srgbClr val="FFFF00"/>
                </a:solidFill>
                <a:latin typeface="Tahoma" panose="020B0604030504040204" pitchFamily="34" charset="0"/>
              </a:rPr>
              <a:t>Informační</a:t>
            </a:r>
          </a:p>
          <a:p>
            <a:pPr algn="ctr">
              <a:spcBef>
                <a:spcPts val="500"/>
              </a:spcBef>
            </a:pPr>
            <a:r>
              <a:rPr lang="cs-CZ" altLang="cs-CZ" sz="6000" b="1" dirty="0">
                <a:solidFill>
                  <a:srgbClr val="FFFF00"/>
                </a:solidFill>
                <a:latin typeface="Tahoma" panose="020B0604030504040204" pitchFamily="34" charset="0"/>
              </a:rPr>
              <a:t> zdroje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6693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altLang="cs-CZ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Informační zdroje</a:t>
            </a:r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896544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500"/>
              </a:spcBef>
              <a:buFont typeface="Wingdings" panose="05000000000000000000" pitchFamily="2" charset="2"/>
              <a:buChar char="q"/>
              <a:defRPr/>
            </a:pPr>
            <a:r>
              <a:rPr lang="cs-CZ" altLang="cs-CZ" sz="2800" b="1" dirty="0"/>
              <a:t>Knihy</a:t>
            </a:r>
          </a:p>
          <a:p>
            <a:pPr marL="457200" indent="-457200">
              <a:spcBef>
                <a:spcPts val="500"/>
              </a:spcBef>
              <a:buFont typeface="Wingdings" panose="05000000000000000000" pitchFamily="2" charset="2"/>
              <a:buChar char="q"/>
              <a:defRPr/>
            </a:pPr>
            <a:r>
              <a:rPr lang="cs-CZ" altLang="cs-CZ" sz="2800" b="1" dirty="0"/>
              <a:t>Periodika</a:t>
            </a:r>
            <a:r>
              <a:rPr lang="cs-CZ" altLang="cs-CZ" sz="2800" dirty="0"/>
              <a:t> </a:t>
            </a:r>
          </a:p>
          <a:p>
            <a:pPr lvl="1">
              <a:spcBef>
                <a:spcPts val="5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400" dirty="0"/>
              <a:t>odborné časopisy, magazíny</a:t>
            </a:r>
          </a:p>
          <a:p>
            <a:pPr marL="457200" indent="-457200">
              <a:spcBef>
                <a:spcPts val="500"/>
              </a:spcBef>
              <a:buFont typeface="Wingdings" panose="05000000000000000000" pitchFamily="2" charset="2"/>
              <a:buChar char="q"/>
              <a:defRPr/>
            </a:pPr>
            <a:r>
              <a:rPr lang="cs-CZ" altLang="cs-CZ" sz="2800" b="1" dirty="0"/>
              <a:t>Referenční díla</a:t>
            </a:r>
          </a:p>
          <a:p>
            <a:pPr lvl="1">
              <a:spcBef>
                <a:spcPts val="5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400" dirty="0"/>
              <a:t>encyklopedie, slovníky, tezaury, mapy, atlasy, bibliografie, adresáře, ročenky       </a:t>
            </a:r>
          </a:p>
          <a:p>
            <a:pPr marL="457200" indent="-457200">
              <a:spcBef>
                <a:spcPts val="500"/>
              </a:spcBef>
              <a:buFont typeface="Wingdings" panose="05000000000000000000" pitchFamily="2" charset="2"/>
              <a:buChar char="q"/>
              <a:defRPr/>
            </a:pPr>
            <a:r>
              <a:rPr lang="cs-CZ" altLang="cs-CZ" sz="2800" b="1" dirty="0"/>
              <a:t>Další zdroje</a:t>
            </a:r>
          </a:p>
          <a:p>
            <a:pPr lvl="1">
              <a:spcBef>
                <a:spcPts val="5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400" dirty="0"/>
              <a:t>závěrečné práce, materiály z konferencí, vládní publikace, šedá literatura, noviny, </a:t>
            </a:r>
            <a:r>
              <a:rPr lang="cs-CZ" altLang="cs-CZ" sz="2400" dirty="0" err="1"/>
              <a:t>newslettery</a:t>
            </a:r>
            <a:r>
              <a:rPr lang="cs-CZ" altLang="cs-CZ" sz="2400" dirty="0"/>
              <a:t>)</a:t>
            </a:r>
          </a:p>
          <a:p>
            <a:pPr marL="457200" indent="-457200">
              <a:spcBef>
                <a:spcPts val="500"/>
              </a:spcBef>
              <a:buFont typeface="Wingdings" panose="05000000000000000000" pitchFamily="2" charset="2"/>
              <a:buChar char="q"/>
              <a:defRPr/>
            </a:pPr>
            <a:r>
              <a:rPr lang="cs-CZ" altLang="cs-CZ" sz="2800" b="1" dirty="0"/>
              <a:t>Internet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8287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11914" y="1340768"/>
            <a:ext cx="3411681" cy="936104"/>
          </a:xfrm>
        </p:spPr>
        <p:txBody>
          <a:bodyPr>
            <a:noAutofit/>
          </a:bodyPr>
          <a:lstStyle/>
          <a:p>
            <a:r>
              <a:rPr lang="cs-CZ" altLang="cs-CZ" sz="3200" b="1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Surface</a:t>
            </a:r>
            <a:r>
              <a:rPr lang="cs-CZ" altLang="cs-CZ" sz="32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 Web</a:t>
            </a:r>
            <a:br>
              <a:rPr lang="cs-CZ" altLang="cs-CZ" sz="3200" b="1" dirty="0" smtClean="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cs-CZ" altLang="cs-CZ" sz="32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x</a:t>
            </a:r>
            <a:br>
              <a:rPr lang="cs-CZ" altLang="cs-CZ" sz="3200" b="1" dirty="0" smtClean="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cs-CZ" altLang="cs-CZ" sz="3200" b="1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Deep</a:t>
            </a:r>
            <a:r>
              <a:rPr lang="cs-CZ" altLang="cs-CZ" sz="32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 Web</a:t>
            </a:r>
            <a:br>
              <a:rPr lang="cs-CZ" altLang="cs-CZ" sz="3200" b="1" dirty="0" smtClean="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cs-CZ" altLang="cs-CZ" sz="32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x</a:t>
            </a:r>
            <a:br>
              <a:rPr lang="cs-CZ" altLang="cs-CZ" sz="3200" b="1" dirty="0" smtClean="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cs-CZ" altLang="cs-CZ" sz="3200" b="1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Dark</a:t>
            </a:r>
            <a:r>
              <a:rPr lang="cs-CZ" altLang="cs-CZ" sz="32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 Web</a:t>
            </a:r>
            <a:r>
              <a:rPr lang="cs-CZ" sz="3200" dirty="0"/>
              <a:t/>
            </a:r>
            <a:br>
              <a:rPr lang="cs-CZ" sz="3200" dirty="0"/>
            </a:br>
            <a:endParaRPr lang="cs-CZ" sz="32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107504" y="6597352"/>
            <a:ext cx="377991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700" dirty="0"/>
              <a:t>https://www.airsassociation.org/airs-articles/item/16220-how-to-access-the-dark-web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570" y="0"/>
            <a:ext cx="57305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1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4738" y="1484784"/>
            <a:ext cx="8229600" cy="936104"/>
          </a:xfrm>
        </p:spPr>
        <p:txBody>
          <a:bodyPr>
            <a:noAutofit/>
          </a:bodyPr>
          <a:lstStyle/>
          <a:p>
            <a:pPr algn="l"/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Licencované zdroje I.</a:t>
            </a:r>
            <a:r>
              <a:rPr 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896544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3000" dirty="0"/>
              <a:t>další výrazy - komerční zdroje/databáze, elektronické informační zdroje, </a:t>
            </a:r>
            <a:r>
              <a:rPr lang="cs-CZ" altLang="cs-CZ" sz="3000" b="1" dirty="0"/>
              <a:t>e-zdroje, EIZ, </a:t>
            </a:r>
            <a:r>
              <a:rPr lang="cs-CZ" altLang="cs-CZ" sz="3000" dirty="0"/>
              <a:t>databáze, dokumenty v elektronické podobě</a:t>
            </a:r>
          </a:p>
          <a:p>
            <a:pPr marL="0" indent="0">
              <a:buNone/>
            </a:pPr>
            <a:endParaRPr lang="en-US" altLang="cs-CZ" sz="3000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3000" dirty="0"/>
              <a:t>dostupné prostřednictvím </a:t>
            </a:r>
            <a:r>
              <a:rPr lang="cs-CZ" altLang="cs-CZ" sz="3000" b="1" dirty="0"/>
              <a:t>databází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3000" b="1" dirty="0"/>
              <a:t>volně dostupné</a:t>
            </a:r>
            <a:r>
              <a:rPr lang="cs-CZ" altLang="cs-CZ" sz="3000" dirty="0"/>
              <a:t> 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3000" b="1" dirty="0"/>
              <a:t>komerční (licencované)</a:t>
            </a:r>
            <a:endParaRPr lang="cs-CZ" altLang="cs-CZ" sz="3000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697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792088"/>
          </a:xfrm>
        </p:spPr>
        <p:txBody>
          <a:bodyPr>
            <a:normAutofit fontScale="90000"/>
          </a:bodyPr>
          <a:lstStyle/>
          <a:p>
            <a:pPr algn="l"/>
            <a:r>
              <a:rPr lang="cs-CZ" altLang="cs-CZ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Podmínky absolvování předmětu</a:t>
            </a:r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700808"/>
            <a:ext cx="9036496" cy="5040560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50000"/>
              </a:lnSpc>
              <a:buNone/>
              <a:defRPr/>
            </a:pPr>
            <a:r>
              <a:rPr lang="cs-CZ" altLang="cs-CZ" sz="3000" b="1" dirty="0"/>
              <a:t>Zápočet</a:t>
            </a:r>
          </a:p>
          <a:p>
            <a:pPr marL="800100" lvl="1" indent="-342900">
              <a:buFont typeface="Wingdings" panose="05000000000000000000" pitchFamily="2" charset="2"/>
              <a:buChar char="v"/>
              <a:defRPr/>
            </a:pPr>
            <a:r>
              <a:rPr lang="cs-CZ" altLang="cs-CZ" b="1" dirty="0" smtClean="0"/>
              <a:t> </a:t>
            </a:r>
            <a:r>
              <a:rPr lang="cs-CZ" altLang="cs-CZ" sz="3000" b="1" u="sng" dirty="0" smtClean="0"/>
              <a:t>účast</a:t>
            </a:r>
            <a:r>
              <a:rPr lang="cs-CZ" altLang="cs-CZ" sz="3000" dirty="0" smtClean="0"/>
              <a:t> </a:t>
            </a:r>
            <a:r>
              <a:rPr lang="cs-CZ" altLang="cs-CZ" sz="3000" dirty="0"/>
              <a:t>na všech přednáškách a seminářích</a:t>
            </a:r>
          </a:p>
          <a:p>
            <a:pPr marL="800100" lvl="1" indent="-342900">
              <a:buFont typeface="Wingdings" panose="05000000000000000000" pitchFamily="2" charset="2"/>
              <a:buChar char="v"/>
              <a:defRPr/>
            </a:pPr>
            <a:r>
              <a:rPr lang="cs-CZ" altLang="cs-CZ" sz="3000" dirty="0" smtClean="0"/>
              <a:t> vypracování 2 praktických </a:t>
            </a:r>
            <a:r>
              <a:rPr lang="cs-CZ" altLang="cs-CZ" sz="3000" b="1" u="sng" dirty="0" smtClean="0"/>
              <a:t>úkolů</a:t>
            </a:r>
            <a:r>
              <a:rPr lang="cs-CZ" altLang="cs-CZ" sz="3000" dirty="0" smtClean="0"/>
              <a:t> (rešerše a citace)</a:t>
            </a:r>
            <a:endParaRPr lang="cs-CZ" altLang="cs-CZ" sz="3000" b="1" u="sng" dirty="0" smtClean="0"/>
          </a:p>
          <a:p>
            <a:pPr marL="800100" lvl="1" indent="-342900">
              <a:buFont typeface="Wingdings" panose="05000000000000000000" pitchFamily="2" charset="2"/>
              <a:buChar char="v"/>
              <a:defRPr/>
            </a:pPr>
            <a:r>
              <a:rPr lang="cs-CZ" altLang="cs-CZ" sz="3000" b="1" dirty="0" smtClean="0"/>
              <a:t> úspěšné absolvování závěrečného </a:t>
            </a:r>
            <a:r>
              <a:rPr lang="cs-CZ" altLang="cs-CZ" sz="3000" b="1" u="sng" dirty="0" smtClean="0"/>
              <a:t>testu</a:t>
            </a:r>
            <a:r>
              <a:rPr lang="cs-CZ" altLang="cs-CZ" sz="3000" dirty="0" smtClean="0"/>
              <a:t>. Po </a:t>
            </a:r>
          </a:p>
          <a:p>
            <a:pPr marL="457200" lvl="1" indent="0">
              <a:buNone/>
              <a:defRPr/>
            </a:pPr>
            <a:r>
              <a:rPr lang="cs-CZ" altLang="cs-CZ" sz="3000" dirty="0"/>
              <a:t> </a:t>
            </a:r>
            <a:r>
              <a:rPr lang="cs-CZ" altLang="cs-CZ" sz="3000" dirty="0" smtClean="0"/>
              <a:t>    úspěšném vypracování </a:t>
            </a:r>
            <a:r>
              <a:rPr lang="cs-CZ" altLang="cs-CZ" sz="3000" u="sng" dirty="0" smtClean="0"/>
              <a:t>nepovinného</a:t>
            </a:r>
            <a:r>
              <a:rPr lang="cs-CZ" altLang="cs-CZ" sz="3000" dirty="0" smtClean="0"/>
              <a:t> online testu </a:t>
            </a:r>
          </a:p>
          <a:p>
            <a:pPr marL="457200" lvl="1" indent="0">
              <a:buNone/>
              <a:defRPr/>
            </a:pPr>
            <a:r>
              <a:rPr lang="cs-CZ" altLang="cs-CZ" sz="3000" dirty="0"/>
              <a:t> </a:t>
            </a:r>
            <a:r>
              <a:rPr lang="cs-CZ" altLang="cs-CZ" sz="3000" dirty="0" smtClean="0"/>
              <a:t>    na citace lze získat 3 body navíc v testu.</a:t>
            </a:r>
            <a:endParaRPr lang="cs-CZ" altLang="cs-CZ" sz="3000" b="1" u="sng" dirty="0"/>
          </a:p>
          <a:p>
            <a:pPr>
              <a:buFontTx/>
              <a:buNone/>
              <a:defRPr/>
            </a:pPr>
            <a:endParaRPr lang="cs-CZ" altLang="cs-CZ" sz="2400" dirty="0"/>
          </a:p>
          <a:p>
            <a:pPr marL="0" indent="0">
              <a:buNone/>
              <a:defRPr/>
            </a:pPr>
            <a:r>
              <a:rPr lang="cs-CZ" altLang="cs-CZ" sz="2400" b="1" dirty="0"/>
              <a:t>Další termíny kurzu</a:t>
            </a:r>
          </a:p>
          <a:p>
            <a:pPr marL="800100" lvl="1" indent="-342900">
              <a:buFont typeface="Wingdings" panose="05000000000000000000" pitchFamily="2" charset="2"/>
              <a:buChar char="v"/>
              <a:defRPr/>
            </a:pPr>
            <a:r>
              <a:rPr lang="cs-CZ" altLang="cs-CZ" dirty="0" smtClean="0">
                <a:solidFill>
                  <a:srgbClr val="0070C0"/>
                </a:solidFill>
              </a:rPr>
              <a:t>st    3. 10.     8:00 -   9:40    PC25 - seminář MVZ221 </a:t>
            </a:r>
            <a:endParaRPr lang="cs-CZ" altLang="cs-CZ" dirty="0" smtClean="0"/>
          </a:p>
          <a:p>
            <a:pPr marL="800100" lvl="1" indent="-342900">
              <a:buFont typeface="Wingdings" panose="05000000000000000000" pitchFamily="2" charset="2"/>
              <a:buChar char="v"/>
              <a:defRPr/>
            </a:pPr>
            <a:r>
              <a:rPr lang="cs-CZ" altLang="cs-CZ" dirty="0" smtClean="0">
                <a:solidFill>
                  <a:srgbClr val="C62AA8"/>
                </a:solidFill>
              </a:rPr>
              <a:t>st  10. </a:t>
            </a:r>
            <a:r>
              <a:rPr lang="cs-CZ" altLang="cs-CZ" dirty="0">
                <a:solidFill>
                  <a:srgbClr val="C62AA8"/>
                </a:solidFill>
              </a:rPr>
              <a:t>10.     </a:t>
            </a:r>
            <a:r>
              <a:rPr lang="cs-CZ" altLang="cs-CZ" dirty="0" smtClean="0">
                <a:solidFill>
                  <a:srgbClr val="C62AA8"/>
                </a:solidFill>
              </a:rPr>
              <a:t>8:00 -   9:40</a:t>
            </a:r>
            <a:r>
              <a:rPr lang="cs-CZ" altLang="cs-CZ" dirty="0">
                <a:solidFill>
                  <a:srgbClr val="C62AA8"/>
                </a:solidFill>
              </a:rPr>
              <a:t>	</a:t>
            </a:r>
            <a:r>
              <a:rPr lang="cs-CZ" altLang="cs-CZ" dirty="0" smtClean="0">
                <a:solidFill>
                  <a:srgbClr val="C62AA8"/>
                </a:solidFill>
              </a:rPr>
              <a:t>U33 </a:t>
            </a:r>
            <a:r>
              <a:rPr lang="cs-CZ" altLang="cs-CZ" dirty="0">
                <a:solidFill>
                  <a:srgbClr val="C62AA8"/>
                </a:solidFill>
              </a:rPr>
              <a:t>- přednáška </a:t>
            </a:r>
          </a:p>
          <a:p>
            <a:pPr marL="800100" lvl="1" indent="-342900">
              <a:buFont typeface="Wingdings" panose="05000000000000000000" pitchFamily="2" charset="2"/>
              <a:buChar char="v"/>
              <a:defRPr/>
            </a:pPr>
            <a:r>
              <a:rPr lang="cs-CZ" altLang="cs-CZ" dirty="0" smtClean="0">
                <a:solidFill>
                  <a:srgbClr val="0070C0"/>
                </a:solidFill>
              </a:rPr>
              <a:t>st  24. 10. </a:t>
            </a:r>
            <a:r>
              <a:rPr lang="cs-CZ" altLang="cs-CZ" dirty="0">
                <a:solidFill>
                  <a:srgbClr val="0070C0"/>
                </a:solidFill>
              </a:rPr>
              <a:t> </a:t>
            </a:r>
            <a:r>
              <a:rPr lang="cs-CZ" altLang="cs-CZ" dirty="0" smtClean="0">
                <a:solidFill>
                  <a:srgbClr val="0070C0"/>
                </a:solidFill>
              </a:rPr>
              <a:t> </a:t>
            </a:r>
            <a:r>
              <a:rPr lang="cs-CZ" altLang="cs-CZ" dirty="0">
                <a:solidFill>
                  <a:srgbClr val="0070C0"/>
                </a:solidFill>
              </a:rPr>
              <a:t>10:00 - 11:40 	</a:t>
            </a:r>
            <a:r>
              <a:rPr lang="cs-CZ" altLang="cs-CZ" dirty="0" smtClean="0">
                <a:solidFill>
                  <a:srgbClr val="0070C0"/>
                </a:solidFill>
              </a:rPr>
              <a:t>PC25 </a:t>
            </a:r>
            <a:r>
              <a:rPr lang="cs-CZ" altLang="cs-CZ" dirty="0">
                <a:solidFill>
                  <a:srgbClr val="0070C0"/>
                </a:solidFill>
              </a:rPr>
              <a:t>- seminář </a:t>
            </a:r>
            <a:r>
              <a:rPr lang="cs-CZ" altLang="cs-CZ" dirty="0" smtClean="0">
                <a:solidFill>
                  <a:srgbClr val="0070C0"/>
                </a:solidFill>
              </a:rPr>
              <a:t>MVZ221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8395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608512"/>
          </a:xfrm>
        </p:spPr>
        <p:txBody>
          <a:bodyPr>
            <a:normAutofit fontScale="92500"/>
          </a:bodyPr>
          <a:lstStyle/>
          <a:p>
            <a:pPr indent="-432000"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cs-CZ" altLang="cs-CZ" sz="2800" b="1" dirty="0"/>
              <a:t>Bibliografické</a:t>
            </a:r>
            <a:r>
              <a:rPr lang="cs-CZ" altLang="cs-CZ" sz="2800" dirty="0"/>
              <a:t> </a:t>
            </a:r>
            <a:r>
              <a:rPr lang="cs-CZ" altLang="cs-CZ" sz="2800" dirty="0" smtClean="0"/>
              <a:t>- </a:t>
            </a:r>
            <a:r>
              <a:rPr lang="cs-CZ" altLang="cs-CZ" sz="2800" dirty="0"/>
              <a:t>pouze základní  "identifikační" údaje o </a:t>
            </a:r>
            <a:r>
              <a:rPr lang="cs-CZ" altLang="cs-CZ" sz="2800" dirty="0" smtClean="0"/>
              <a:t>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cs-CZ" altLang="cs-CZ" sz="2800" dirty="0"/>
              <a:t> </a:t>
            </a:r>
            <a:r>
              <a:rPr lang="cs-CZ" altLang="cs-CZ" sz="2800" dirty="0" smtClean="0"/>
              <a:t>     dokumentech </a:t>
            </a:r>
            <a:r>
              <a:rPr lang="cs-CZ" altLang="cs-CZ" sz="2800" dirty="0"/>
              <a:t>(název, autor, rok vydání atd.) + abstrakt</a:t>
            </a:r>
          </a:p>
          <a:p>
            <a:endParaRPr lang="cs-CZ" altLang="cs-CZ" sz="2800" dirty="0"/>
          </a:p>
          <a:p>
            <a:pPr>
              <a:buFont typeface="Wingdings" panose="05000000000000000000" pitchFamily="2" charset="2"/>
              <a:buChar char="q"/>
            </a:pPr>
            <a:r>
              <a:rPr lang="cs-CZ" altLang="cs-CZ" sz="2800" b="1" dirty="0"/>
              <a:t> Fulltextové</a:t>
            </a:r>
            <a:r>
              <a:rPr lang="cs-CZ" altLang="cs-CZ" sz="2800" dirty="0"/>
              <a:t> </a:t>
            </a:r>
            <a:r>
              <a:rPr lang="cs-CZ" altLang="cs-CZ" sz="2800" dirty="0" smtClean="0"/>
              <a:t>- </a:t>
            </a:r>
            <a:r>
              <a:rPr lang="cs-CZ" altLang="cs-CZ" sz="2800" dirty="0"/>
              <a:t>plné texty dokumentů</a:t>
            </a:r>
          </a:p>
          <a:p>
            <a:pPr>
              <a:buFont typeface="Wingdings" panose="05000000000000000000" pitchFamily="2" charset="2"/>
              <a:buChar char="q"/>
            </a:pPr>
            <a:endParaRPr lang="cs-CZ" altLang="cs-CZ" sz="2800" dirty="0"/>
          </a:p>
          <a:p>
            <a:pPr>
              <a:buFont typeface="Wingdings" panose="05000000000000000000" pitchFamily="2" charset="2"/>
              <a:buChar char="q"/>
            </a:pPr>
            <a:r>
              <a:rPr lang="cs-CZ" altLang="cs-CZ" sz="2800" b="1" dirty="0"/>
              <a:t> Multioborové </a:t>
            </a:r>
            <a:r>
              <a:rPr lang="cs-CZ" altLang="cs-CZ" sz="2800" dirty="0"/>
              <a:t>-</a:t>
            </a:r>
            <a:r>
              <a:rPr lang="cs-CZ" altLang="cs-CZ" sz="2800" dirty="0" smtClean="0"/>
              <a:t> </a:t>
            </a:r>
            <a:r>
              <a:rPr lang="cs-CZ" altLang="cs-CZ" sz="2800" dirty="0"/>
              <a:t>dokumenty z různých oborů </a:t>
            </a:r>
          </a:p>
          <a:p>
            <a:pPr marL="800100" lvl="1" indent="-342900"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altLang="cs-CZ" dirty="0"/>
              <a:t>rozsáhlé databáze </a:t>
            </a:r>
            <a:r>
              <a:rPr lang="cs-CZ" altLang="cs-CZ" dirty="0" smtClean="0"/>
              <a:t>- </a:t>
            </a:r>
            <a:r>
              <a:rPr lang="cs-CZ" altLang="cs-CZ" dirty="0"/>
              <a:t>např. </a:t>
            </a:r>
            <a:r>
              <a:rPr lang="cs-CZ" altLang="cs-CZ" b="1" dirty="0" err="1"/>
              <a:t>ProQuest</a:t>
            </a:r>
            <a:r>
              <a:rPr lang="cs-CZ" altLang="cs-CZ" b="1" dirty="0"/>
              <a:t>, </a:t>
            </a:r>
            <a:r>
              <a:rPr lang="cs-CZ" altLang="cs-CZ" b="1" dirty="0" err="1"/>
              <a:t>Wiley</a:t>
            </a:r>
            <a:r>
              <a:rPr lang="cs-CZ" altLang="cs-CZ" b="1" dirty="0"/>
              <a:t>, EBSCO</a:t>
            </a:r>
          </a:p>
          <a:p>
            <a:pPr marL="800100" lvl="1" indent="-342900"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altLang="cs-CZ" dirty="0"/>
              <a:t>není možné mít zaplacený přístup ke všem kolekcím, tj. ke všem fulltextům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323528" y="108874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Databáze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418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4536504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cs-CZ" altLang="cs-CZ" dirty="0"/>
              <a:t>za úplatu </a:t>
            </a:r>
            <a:r>
              <a:rPr lang="cs-CZ" altLang="cs-CZ" dirty="0" smtClean="0"/>
              <a:t>- </a:t>
            </a:r>
            <a:r>
              <a:rPr lang="cs-CZ" altLang="cs-CZ" b="1" dirty="0"/>
              <a:t>pro studenty MU zdarma </a:t>
            </a:r>
            <a:r>
              <a:rPr lang="cs-CZ" altLang="cs-CZ" b="1" dirty="0">
                <a:sym typeface="Wingdings" panose="05000000000000000000" pitchFamily="2" charset="2"/>
              </a:rPr>
              <a:t></a:t>
            </a:r>
          </a:p>
          <a:p>
            <a:pPr marL="457200" indent="-457200">
              <a:lnSpc>
                <a:spcPct val="110000"/>
              </a:lnSpc>
              <a:spcBef>
                <a:spcPts val="500"/>
              </a:spcBef>
              <a:buFont typeface="Wingdings" panose="05000000000000000000" pitchFamily="2" charset="2"/>
              <a:buChar char="q"/>
            </a:pPr>
            <a:r>
              <a:rPr lang="cs-CZ" altLang="cs-CZ" dirty="0"/>
              <a:t>informace jsou </a:t>
            </a:r>
            <a:r>
              <a:rPr lang="cs-CZ" altLang="cs-CZ" b="1" dirty="0"/>
              <a:t>prověřené</a:t>
            </a:r>
            <a:r>
              <a:rPr lang="cs-CZ" altLang="cs-CZ" dirty="0"/>
              <a:t> (prochází recenzním řízením)</a:t>
            </a:r>
          </a:p>
          <a:p>
            <a:pPr marL="457200" indent="-457200">
              <a:lnSpc>
                <a:spcPct val="110000"/>
              </a:lnSpc>
              <a:spcBef>
                <a:spcPts val="500"/>
              </a:spcBef>
              <a:buFont typeface="Wingdings" panose="05000000000000000000" pitchFamily="2" charset="2"/>
              <a:buChar char="q"/>
            </a:pPr>
            <a:r>
              <a:rPr lang="cs-CZ" altLang="cs-CZ" dirty="0"/>
              <a:t>články většinou dostupné dříve než v </a:t>
            </a:r>
            <a:r>
              <a:rPr lang="cs-CZ" altLang="cs-CZ" dirty="0" smtClean="0"/>
              <a:t>tištěné podobě</a:t>
            </a:r>
          </a:p>
          <a:p>
            <a:pPr marL="457200" indent="-457200">
              <a:lnSpc>
                <a:spcPct val="110000"/>
              </a:lnSpc>
              <a:spcBef>
                <a:spcPts val="500"/>
              </a:spcBef>
              <a:buFont typeface="Wingdings" panose="05000000000000000000" pitchFamily="2" charset="2"/>
              <a:buChar char="q"/>
            </a:pPr>
            <a:r>
              <a:rPr lang="cs-CZ" altLang="cs-CZ" b="1" dirty="0" smtClean="0"/>
              <a:t>doporučený </a:t>
            </a:r>
            <a:r>
              <a:rPr lang="cs-CZ" altLang="cs-CZ" b="1" dirty="0"/>
              <a:t>zdroj pro psaní seminárních a závěrečných prací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457200" y="1124744"/>
            <a:ext cx="8229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Licencované zdroje II.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8569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2420888"/>
            <a:ext cx="8686800" cy="4320480"/>
          </a:xfrm>
        </p:spPr>
        <p:txBody>
          <a:bodyPr>
            <a:normAutofit/>
          </a:bodyPr>
          <a:lstStyle/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cs-CZ" altLang="cs-CZ" b="1" dirty="0" smtClean="0"/>
              <a:t> Stránky knihovny FSS</a:t>
            </a:r>
            <a:r>
              <a:rPr lang="cs-CZ" altLang="cs-CZ" dirty="0" smtClean="0"/>
              <a:t> </a:t>
            </a:r>
            <a:r>
              <a:rPr lang="cs-CZ" altLang="cs-CZ" sz="4000" b="1" dirty="0" smtClean="0">
                <a:hlinkClick r:id="rId4"/>
              </a:rPr>
              <a:t>http</a:t>
            </a:r>
            <a:r>
              <a:rPr lang="cs-CZ" altLang="cs-CZ" sz="4000" b="1" dirty="0">
                <a:hlinkClick r:id="rId4"/>
              </a:rPr>
              <a:t>://knihovna.fss.muni.cz/ezdroje</a:t>
            </a:r>
            <a:endParaRPr lang="cs-CZ" altLang="cs-CZ" sz="4000" b="1" dirty="0"/>
          </a:p>
          <a:p>
            <a:pPr marL="1257300" lvl="2" indent="-342900">
              <a:spcBef>
                <a:spcPts val="800"/>
              </a:spcBef>
              <a:buFont typeface="Wingdings" panose="05000000000000000000" pitchFamily="2" charset="2"/>
              <a:buChar char="v"/>
            </a:pPr>
            <a:r>
              <a:rPr lang="cs-CZ" altLang="cs-CZ" sz="2300" i="1" dirty="0"/>
              <a:t> </a:t>
            </a:r>
            <a:r>
              <a:rPr lang="cs-CZ" altLang="cs-CZ" dirty="0"/>
              <a:t>databáze k oborům vyučovaným na FSS</a:t>
            </a:r>
          </a:p>
          <a:p>
            <a:pPr lvl="1">
              <a:buFont typeface="Wingdings" panose="05000000000000000000" pitchFamily="2" charset="2"/>
              <a:buNone/>
            </a:pPr>
            <a:endParaRPr lang="cs-CZ" altLang="cs-CZ" sz="2300" i="1" dirty="0"/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cs-CZ" altLang="cs-CZ" b="1" dirty="0"/>
              <a:t> Portál elektronických informačních zdrojů MU</a:t>
            </a:r>
            <a:r>
              <a:rPr lang="cs-CZ" altLang="cs-CZ" dirty="0"/>
              <a:t> - </a:t>
            </a:r>
            <a:r>
              <a:rPr lang="cs-CZ" altLang="cs-CZ" sz="4000" b="1" dirty="0">
                <a:hlinkClick r:id="rId5"/>
              </a:rPr>
              <a:t>http://ezdroje.muni.cz/</a:t>
            </a:r>
            <a:endParaRPr lang="cs-CZ" altLang="cs-CZ" sz="4000" b="1" dirty="0"/>
          </a:p>
          <a:p>
            <a:pPr marL="1257300" lvl="2" indent="-342900">
              <a:spcBef>
                <a:spcPts val="800"/>
              </a:spcBef>
              <a:buFont typeface="Wingdings" panose="05000000000000000000" pitchFamily="2" charset="2"/>
              <a:buChar char="v"/>
            </a:pPr>
            <a:r>
              <a:rPr lang="cs-CZ" altLang="cs-CZ" dirty="0"/>
              <a:t>databáze i z dalších oborů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57200" y="1199074"/>
            <a:ext cx="901134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Jak se dostanu k licencovaným zdrojům?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4932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2852936"/>
            <a:ext cx="8229600" cy="4320480"/>
          </a:xfrm>
        </p:spPr>
        <p:txBody>
          <a:bodyPr>
            <a:normAutofit/>
          </a:bodyPr>
          <a:lstStyle/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cs-CZ" altLang="cs-CZ" sz="3000" dirty="0" smtClean="0"/>
              <a:t> Nastavte </a:t>
            </a:r>
            <a:r>
              <a:rPr lang="cs-CZ" altLang="cs-CZ" sz="3000" dirty="0"/>
              <a:t>si na počítači </a:t>
            </a:r>
            <a:r>
              <a:rPr lang="cs-CZ" altLang="cs-CZ" sz="4000" b="1" dirty="0">
                <a:hlinkClick r:id="rId4"/>
              </a:rPr>
              <a:t>vzdálený </a:t>
            </a:r>
            <a:r>
              <a:rPr lang="cs-CZ" altLang="cs-CZ" sz="4000" b="1" dirty="0" smtClean="0">
                <a:hlinkClick r:id="rId4"/>
              </a:rPr>
              <a:t>přístup</a:t>
            </a:r>
            <a:endParaRPr lang="cs-CZ" altLang="cs-CZ" sz="4000" b="1" dirty="0"/>
          </a:p>
          <a:p>
            <a:pPr marL="1371600" lvl="2" indent="-457200">
              <a:spcBef>
                <a:spcPts val="500"/>
              </a:spcBef>
              <a:buFont typeface="Wingdings" panose="05000000000000000000" pitchFamily="2" charset="2"/>
              <a:buChar char="v"/>
            </a:pPr>
            <a:r>
              <a:rPr lang="cs-CZ" altLang="cs-CZ" sz="3000" b="1" dirty="0" err="1"/>
              <a:t>OpenVPN</a:t>
            </a:r>
            <a:endParaRPr lang="cs-CZ" altLang="cs-CZ" sz="3000" b="1" dirty="0"/>
          </a:p>
          <a:p>
            <a:pPr marL="1371600" lvl="2" indent="-457200">
              <a:spcBef>
                <a:spcPts val="500"/>
              </a:spcBef>
              <a:buFont typeface="Wingdings" panose="05000000000000000000" pitchFamily="2" charset="2"/>
              <a:buChar char="v"/>
            </a:pPr>
            <a:r>
              <a:rPr lang="cs-CZ" altLang="cs-CZ" sz="3000" b="1" dirty="0" err="1"/>
              <a:t>Shibboleth</a:t>
            </a:r>
            <a:endParaRPr lang="cs-CZ" altLang="cs-CZ" sz="3000" b="1" dirty="0"/>
          </a:p>
          <a:p>
            <a:pPr marL="1371600" lvl="2" indent="-457200">
              <a:spcBef>
                <a:spcPts val="500"/>
              </a:spcBef>
              <a:buFont typeface="Wingdings" panose="05000000000000000000" pitchFamily="2" charset="2"/>
              <a:buChar char="v"/>
            </a:pPr>
            <a:r>
              <a:rPr lang="cs-CZ" altLang="cs-CZ" sz="3000" b="1" dirty="0" err="1"/>
              <a:t>EZproxy</a:t>
            </a:r>
            <a:endParaRPr lang="cs-CZ" altLang="cs-CZ" sz="3000" b="1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57200" y="1124744"/>
            <a:ext cx="82296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Jak se dostanu k licencovaným zdrojům mimo počítačovou síť MU?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0294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-252536" y="2706470"/>
            <a:ext cx="9289032" cy="4536504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cs-CZ" b="1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cs-CZ" b="1" dirty="0" smtClean="0"/>
              <a:t> </a:t>
            </a:r>
            <a:r>
              <a:rPr lang="cs-CZ" b="1" dirty="0" smtClean="0">
                <a:hlinkClick r:id="rId4" action="ppaction://hlinkfile"/>
              </a:rPr>
              <a:t>EBSCO </a:t>
            </a:r>
            <a:r>
              <a:rPr lang="cs-CZ" b="1" dirty="0" err="1" smtClean="0">
                <a:hlinkClick r:id="rId4" action="ppaction://hlinkfile"/>
              </a:rPr>
              <a:t>Discovery</a:t>
            </a:r>
            <a:r>
              <a:rPr lang="cs-CZ" b="1" dirty="0" smtClean="0">
                <a:hlinkClick r:id="rId4" action="ppaction://hlinkfile"/>
              </a:rPr>
              <a:t> </a:t>
            </a:r>
            <a:r>
              <a:rPr lang="cs-CZ" b="1" dirty="0" err="1" smtClean="0">
                <a:hlinkClick r:id="rId4" action="ppaction://hlinkfile"/>
              </a:rPr>
              <a:t>Service</a:t>
            </a:r>
            <a:r>
              <a:rPr lang="cs-CZ" b="1" dirty="0" smtClean="0">
                <a:hlinkClick r:id="rId4" action="ppaction://hlinkfile"/>
              </a:rPr>
              <a:t> </a:t>
            </a:r>
            <a:r>
              <a:rPr lang="cs-CZ" b="1" dirty="0"/>
              <a:t>-</a:t>
            </a:r>
            <a:r>
              <a:rPr lang="cs-CZ" b="1" dirty="0" smtClean="0"/>
              <a:t> </a:t>
            </a:r>
            <a:r>
              <a:rPr lang="cs-CZ" dirty="0"/>
              <a:t>"univerzitní </a:t>
            </a:r>
            <a:r>
              <a:rPr lang="cs-CZ" dirty="0" smtClean="0"/>
              <a:t>Google"  </a:t>
            </a:r>
          </a:p>
          <a:p>
            <a:pPr marL="457200" lvl="1" indent="0">
              <a:buNone/>
            </a:pPr>
            <a:r>
              <a:rPr lang="cs-CZ" dirty="0"/>
              <a:t> </a:t>
            </a:r>
            <a:r>
              <a:rPr lang="cs-CZ" dirty="0" smtClean="0"/>
              <a:t>    pro licencované i volně dostupné zdroje</a:t>
            </a:r>
          </a:p>
          <a:p>
            <a:pPr marL="457200" lvl="1" indent="0">
              <a:buNone/>
            </a:pPr>
            <a:endParaRPr lang="cs-CZ" dirty="0"/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cs-CZ" b="1" dirty="0" smtClean="0"/>
              <a:t> </a:t>
            </a:r>
            <a:r>
              <a:rPr lang="cs-CZ" b="1" dirty="0" smtClean="0">
                <a:hlinkClick r:id="rId5"/>
              </a:rPr>
              <a:t>Google </a:t>
            </a:r>
            <a:r>
              <a:rPr lang="cs-CZ" b="1" dirty="0" err="1" smtClean="0">
                <a:hlinkClick r:id="rId5"/>
              </a:rPr>
              <a:t>Scholar</a:t>
            </a:r>
            <a:r>
              <a:rPr lang="cs-CZ" b="1" dirty="0" smtClean="0">
                <a:hlinkClick r:id="rId5"/>
              </a:rPr>
              <a:t> </a:t>
            </a:r>
            <a:r>
              <a:rPr lang="cs-CZ" b="1" dirty="0"/>
              <a:t>-</a:t>
            </a:r>
            <a:r>
              <a:rPr lang="cs-CZ" b="1" dirty="0" smtClean="0"/>
              <a:t> </a:t>
            </a:r>
            <a:r>
              <a:rPr lang="cs-CZ" dirty="0" smtClean="0"/>
              <a:t>vyhledávač </a:t>
            </a:r>
            <a:r>
              <a:rPr lang="cs-CZ" u="sng" dirty="0" smtClean="0"/>
              <a:t>odborné</a:t>
            </a:r>
            <a:r>
              <a:rPr lang="cs-CZ" dirty="0" smtClean="0"/>
              <a:t> literatury</a:t>
            </a:r>
          </a:p>
          <a:p>
            <a:pPr marL="457200" lvl="1" indent="0">
              <a:buNone/>
            </a:pPr>
            <a:endParaRPr lang="cs-CZ" dirty="0" smtClean="0"/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cs-CZ" dirty="0" smtClean="0"/>
              <a:t> </a:t>
            </a:r>
            <a:r>
              <a:rPr lang="cs-CZ" b="1" dirty="0" smtClean="0">
                <a:hlinkClick r:id="rId6"/>
              </a:rPr>
              <a:t>Science Open </a:t>
            </a:r>
            <a:r>
              <a:rPr lang="cs-CZ" dirty="0"/>
              <a:t>-</a:t>
            </a:r>
            <a:r>
              <a:rPr lang="cs-CZ" dirty="0" smtClean="0"/>
              <a:t> vědecká a publikační síť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306996" y="984389"/>
            <a:ext cx="869349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Kde </a:t>
            </a:r>
            <a:r>
              <a:rPr lang="cs-CZ" altLang="cs-C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začít?</a:t>
            </a:r>
          </a:p>
          <a:p>
            <a:r>
              <a:rPr lang="cs-CZ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Vyhledávače, </a:t>
            </a:r>
            <a:r>
              <a:rPr lang="cs-CZ" sz="28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discovery</a:t>
            </a:r>
            <a:r>
              <a:rPr lang="cs-CZ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systémy a vědecké sítě</a:t>
            </a:r>
            <a:endParaRPr lang="cs-CZ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251520" y="2060848"/>
            <a:ext cx="8712968" cy="648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770" y="2204954"/>
            <a:ext cx="3009900" cy="51435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475" y="2195429"/>
            <a:ext cx="2600325" cy="52387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" y="2031294"/>
            <a:ext cx="1466850" cy="78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69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48862" y="1592796"/>
            <a:ext cx="8712968" cy="4896544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2800" b="1" dirty="0" err="1" smtClean="0"/>
              <a:t>Annual</a:t>
            </a:r>
            <a:r>
              <a:rPr lang="cs-CZ" altLang="cs-CZ" sz="2800" b="1" dirty="0" smtClean="0"/>
              <a:t> </a:t>
            </a:r>
            <a:r>
              <a:rPr lang="cs-CZ" altLang="cs-CZ" sz="2800" b="1" dirty="0" err="1" smtClean="0"/>
              <a:t>Reviews</a:t>
            </a:r>
            <a:r>
              <a:rPr lang="cs-CZ" altLang="cs-CZ" sz="2800" b="1" dirty="0" smtClean="0"/>
              <a:t> </a:t>
            </a:r>
            <a:r>
              <a:rPr lang="cs-CZ" altLang="cs-CZ" sz="2800" i="1" dirty="0" smtClean="0">
                <a:solidFill>
                  <a:srgbClr val="0070C0"/>
                </a:solidFill>
              </a:rPr>
              <a:t>- nově kolekce </a:t>
            </a:r>
            <a:r>
              <a:rPr lang="cs-CZ" altLang="cs-CZ" sz="2800" i="1" dirty="0" err="1" smtClean="0">
                <a:solidFill>
                  <a:srgbClr val="0070C0"/>
                </a:solidFill>
              </a:rPr>
              <a:t>Social</a:t>
            </a:r>
            <a:r>
              <a:rPr lang="cs-CZ" altLang="cs-CZ" sz="2800" i="1" dirty="0" smtClean="0">
                <a:solidFill>
                  <a:srgbClr val="0070C0"/>
                </a:solidFill>
              </a:rPr>
              <a:t> </a:t>
            </a:r>
            <a:r>
              <a:rPr lang="cs-CZ" altLang="cs-CZ" sz="2800" i="1" dirty="0" err="1" smtClean="0">
                <a:solidFill>
                  <a:srgbClr val="0070C0"/>
                </a:solidFill>
              </a:rPr>
              <a:t>Sciences</a:t>
            </a:r>
            <a:r>
              <a:rPr lang="cs-CZ" altLang="cs-CZ" sz="2800" i="1" dirty="0" smtClean="0">
                <a:solidFill>
                  <a:srgbClr val="0070C0"/>
                </a:solidFill>
              </a:rPr>
              <a:t> </a:t>
            </a:r>
            <a:r>
              <a:rPr lang="cs-CZ" altLang="cs-CZ" sz="2800" i="1" dirty="0">
                <a:solidFill>
                  <a:srgbClr val="0070C0"/>
                </a:solidFill>
              </a:rPr>
              <a:t>d</a:t>
            </a:r>
            <a:r>
              <a:rPr lang="cs-CZ" altLang="cs-CZ" sz="2800" i="1" dirty="0" smtClean="0">
                <a:solidFill>
                  <a:srgbClr val="0070C0"/>
                </a:solidFill>
              </a:rPr>
              <a:t>o 2018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2800" b="1" dirty="0" smtClean="0"/>
              <a:t>EBSCO</a:t>
            </a:r>
            <a:r>
              <a:rPr lang="cs-CZ" altLang="cs-CZ" sz="2800" b="1" dirty="0" smtClean="0">
                <a:latin typeface="Arial" panose="020B0604020202020204" pitchFamily="34" charset="0"/>
              </a:rPr>
              <a:t> </a:t>
            </a:r>
            <a:endParaRPr lang="cs-CZ" altLang="cs-CZ" sz="2800" b="1" dirty="0">
              <a:latin typeface="Arial" panose="020B0604020202020204" pitchFamily="34" charset="0"/>
            </a:endParaRPr>
          </a:p>
          <a:p>
            <a:pPr marL="457200" indent="-457200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cs-CZ" altLang="cs-CZ" sz="2800" b="1" dirty="0"/>
              <a:t>JSTOR</a:t>
            </a:r>
          </a:p>
          <a:p>
            <a:pPr marL="457200" indent="-457200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cs-CZ" altLang="cs-CZ" sz="2800" b="1" dirty="0" err="1"/>
              <a:t>ProQuest</a:t>
            </a:r>
            <a:endParaRPr lang="cs-CZ" altLang="cs-CZ" sz="2800" b="1" dirty="0"/>
          </a:p>
          <a:p>
            <a:pPr marL="457200" indent="-457200">
              <a:spcBef>
                <a:spcPts val="700"/>
              </a:spcBef>
              <a:buFont typeface="Wingdings" panose="05000000000000000000" pitchFamily="2" charset="2"/>
              <a:buChar char="q"/>
            </a:pPr>
            <a:r>
              <a:rPr lang="cs-CZ" altLang="cs-CZ" sz="2800" b="1" dirty="0" err="1"/>
              <a:t>Sage</a:t>
            </a:r>
            <a:r>
              <a:rPr lang="cs-CZ" altLang="cs-CZ" sz="2800" b="1" dirty="0"/>
              <a:t> </a:t>
            </a:r>
            <a:r>
              <a:rPr lang="cs-CZ" altLang="cs-CZ" sz="2800" b="1" dirty="0" err="1"/>
              <a:t>Journals</a:t>
            </a:r>
            <a:r>
              <a:rPr lang="cs-CZ" altLang="cs-CZ" sz="2800" b="1" dirty="0"/>
              <a:t> </a:t>
            </a:r>
            <a:r>
              <a:rPr lang="cs-CZ" altLang="cs-CZ" sz="2800" b="1" dirty="0" smtClean="0"/>
              <a:t>Online </a:t>
            </a:r>
            <a:r>
              <a:rPr lang="cs-CZ" altLang="cs-CZ" sz="2800" dirty="0" smtClean="0"/>
              <a:t>- </a:t>
            </a:r>
            <a:r>
              <a:rPr lang="cs-CZ" altLang="cs-CZ" sz="2800" i="1" dirty="0" smtClean="0">
                <a:solidFill>
                  <a:srgbClr val="0070C0"/>
                </a:solidFill>
              </a:rPr>
              <a:t>nově archiv</a:t>
            </a:r>
            <a:endParaRPr lang="cs-CZ" altLang="cs-CZ" sz="2800" i="1" dirty="0">
              <a:solidFill>
                <a:srgbClr val="0070C0"/>
              </a:solidFill>
            </a:endParaRPr>
          </a:p>
          <a:p>
            <a:pPr marL="457200" indent="-457200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cs-CZ" altLang="cs-CZ" sz="2800" b="1" dirty="0" err="1"/>
              <a:t>ScienceDirect</a:t>
            </a:r>
            <a:endParaRPr lang="cs-CZ" altLang="cs-CZ" sz="2800" b="1" dirty="0"/>
          </a:p>
          <a:p>
            <a:pPr marL="457200" indent="-457200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cs-CZ" altLang="cs-CZ" sz="2800" b="1" dirty="0" err="1" smtClean="0"/>
              <a:t>SpringerLink</a:t>
            </a:r>
            <a:endParaRPr lang="cs-CZ" altLang="cs-CZ" sz="2800" b="1" dirty="0" smtClean="0"/>
          </a:p>
          <a:p>
            <a:pPr marL="457200" indent="-457200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cs-CZ" altLang="cs-CZ" sz="2800" b="1" dirty="0" err="1" smtClean="0"/>
              <a:t>Taylor</a:t>
            </a:r>
            <a:r>
              <a:rPr lang="en-US" altLang="cs-CZ" sz="2800" b="1" dirty="0" smtClean="0"/>
              <a:t>&amp;Francis</a:t>
            </a:r>
            <a:r>
              <a:rPr lang="cs-CZ" altLang="cs-CZ" sz="2800" b="1" dirty="0" smtClean="0"/>
              <a:t> </a:t>
            </a:r>
            <a:r>
              <a:rPr lang="cs-CZ" altLang="cs-CZ" sz="2800" dirty="0" smtClean="0"/>
              <a:t>- </a:t>
            </a:r>
            <a:r>
              <a:rPr lang="cs-CZ" altLang="cs-CZ" sz="2800" i="1" dirty="0" smtClean="0">
                <a:solidFill>
                  <a:srgbClr val="0070C0"/>
                </a:solidFill>
              </a:rPr>
              <a:t>nově archiv</a:t>
            </a:r>
            <a:endParaRPr lang="cs-CZ" altLang="cs-CZ" sz="2800" i="1" dirty="0">
              <a:solidFill>
                <a:srgbClr val="0070C0"/>
              </a:solidFill>
            </a:endParaRPr>
          </a:p>
          <a:p>
            <a:pPr marL="457200" indent="-457200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cs-CZ" altLang="cs-CZ" sz="2800" b="1" dirty="0" err="1"/>
              <a:t>Wiley</a:t>
            </a:r>
            <a:r>
              <a:rPr lang="cs-CZ" altLang="cs-CZ" sz="2800" b="1" dirty="0"/>
              <a:t> Online </a:t>
            </a:r>
            <a:r>
              <a:rPr lang="cs-CZ" altLang="cs-CZ" sz="2800" b="1" dirty="0" err="1"/>
              <a:t>Library</a:t>
            </a:r>
            <a:endParaRPr lang="cs-CZ" altLang="cs-CZ" sz="2800" b="1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179512" y="932751"/>
            <a:ext cx="8229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</a:rPr>
              <a:t>Kde hledat odborné časopisy? I.</a:t>
            </a:r>
          </a:p>
          <a:p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6412722" y="2457524"/>
            <a:ext cx="2458616" cy="4118690"/>
          </a:xfrm>
          <a:prstGeom prst="rect">
            <a:avLst/>
          </a:prstGeom>
          <a:solidFill>
            <a:srgbClr val="FFFF66"/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ovéPole 9"/>
          <p:cNvSpPr txBox="1"/>
          <p:nvPr/>
        </p:nvSpPr>
        <p:spPr>
          <a:xfrm>
            <a:off x="6412722" y="2426017"/>
            <a:ext cx="2555776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2400" i="1" dirty="0" smtClean="0"/>
              <a:t>Multioborové </a:t>
            </a:r>
            <a:r>
              <a:rPr lang="cs-CZ" altLang="cs-CZ" sz="2400" i="1" dirty="0"/>
              <a:t>databáze jsou </a:t>
            </a:r>
            <a:r>
              <a:rPr lang="cs-CZ" altLang="cs-CZ" sz="2400" i="1" dirty="0" smtClean="0"/>
              <a:t>rovněž dobrým                </a:t>
            </a:r>
            <a:endParaRPr lang="cs-CZ" altLang="cs-CZ" sz="2400" i="1" dirty="0"/>
          </a:p>
          <a:p>
            <a:r>
              <a:rPr lang="cs-CZ" altLang="cs-CZ" sz="2400" i="1" dirty="0"/>
              <a:t>startovním místem pro vyhledávání</a:t>
            </a:r>
          </a:p>
          <a:p>
            <a:endParaRPr lang="cs-CZ" altLang="cs-CZ" sz="2400" i="1" dirty="0"/>
          </a:p>
          <a:p>
            <a:r>
              <a:rPr lang="cs-CZ" altLang="cs-CZ" sz="2400" i="1" dirty="0"/>
              <a:t>Můžete je prohledávat hromadně </a:t>
            </a:r>
            <a:r>
              <a:rPr lang="cs-CZ" altLang="cs-CZ" sz="2400" i="1" dirty="0" smtClean="0"/>
              <a:t>přes </a:t>
            </a:r>
            <a:r>
              <a:rPr lang="cs-CZ" altLang="cs-CZ" sz="2400" i="1" dirty="0" smtClean="0">
                <a:hlinkClick r:id="rId4" action="ppaction://hlinkfile"/>
              </a:rPr>
              <a:t>ESBCO </a:t>
            </a:r>
            <a:r>
              <a:rPr lang="cs-CZ" altLang="cs-CZ" sz="2400" i="1" dirty="0" err="1" smtClean="0">
                <a:hlinkClick r:id="rId4" action="ppaction://hlinkfile"/>
              </a:rPr>
              <a:t>Discovery</a:t>
            </a:r>
            <a:r>
              <a:rPr lang="cs-CZ" altLang="cs-CZ" sz="2400" i="1" dirty="0" smtClean="0">
                <a:hlinkClick r:id="rId4" action="ppaction://hlinkfile"/>
              </a:rPr>
              <a:t> </a:t>
            </a:r>
            <a:r>
              <a:rPr lang="cs-CZ" altLang="cs-CZ" sz="2400" i="1" dirty="0" err="1" smtClean="0">
                <a:hlinkClick r:id="rId4" action="ppaction://hlinkfile"/>
              </a:rPr>
              <a:t>Service</a:t>
            </a:r>
            <a:endParaRPr lang="cs-CZ" altLang="cs-CZ" sz="2400" i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2786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89654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altLang="cs-CZ" sz="2800" b="1" dirty="0"/>
              <a:t>Volně dostupné zdroje:</a:t>
            </a:r>
            <a:endParaRPr lang="cs-CZ" altLang="cs-CZ" sz="2800" dirty="0"/>
          </a:p>
          <a:p>
            <a:endParaRPr lang="cs-CZ" sz="2800" b="1" dirty="0"/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cs-CZ" b="1" dirty="0" err="1">
                <a:hlinkClick r:id="rId4"/>
              </a:rPr>
              <a:t>Directory</a:t>
            </a:r>
            <a:r>
              <a:rPr lang="cs-CZ" b="1" dirty="0">
                <a:hlinkClick r:id="rId4"/>
              </a:rPr>
              <a:t> </a:t>
            </a:r>
            <a:r>
              <a:rPr lang="cs-CZ" b="1" dirty="0" err="1">
                <a:hlinkClick r:id="rId4"/>
              </a:rPr>
              <a:t>of</a:t>
            </a:r>
            <a:r>
              <a:rPr lang="cs-CZ" b="1" dirty="0">
                <a:hlinkClick r:id="rId4"/>
              </a:rPr>
              <a:t> Open Access </a:t>
            </a:r>
            <a:r>
              <a:rPr lang="cs-CZ" b="1" dirty="0" err="1">
                <a:hlinkClick r:id="rId4"/>
              </a:rPr>
              <a:t>Journals</a:t>
            </a:r>
            <a:r>
              <a:rPr lang="cs-CZ" b="1" dirty="0">
                <a:hlinkClick r:id="rId4"/>
              </a:rPr>
              <a:t> (DOAJ)</a:t>
            </a:r>
            <a:r>
              <a:rPr lang="cs-CZ" b="1" dirty="0"/>
              <a:t> - </a:t>
            </a:r>
            <a:r>
              <a:rPr lang="cs-CZ" dirty="0"/>
              <a:t>přes 10.000 časopisů s otevřeným přístupem</a:t>
            </a:r>
            <a:endParaRPr lang="cs-CZ" dirty="0">
              <a:hlinkClick r:id="rId5"/>
            </a:endParaRPr>
          </a:p>
          <a:p>
            <a:pPr lvl="1"/>
            <a:endParaRPr lang="cs-CZ" b="1" dirty="0">
              <a:hlinkClick r:id="rId5"/>
            </a:endParaRP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cs-CZ" b="1" dirty="0" err="1">
                <a:hlinkClick r:id="rId5"/>
              </a:rPr>
              <a:t>Central</a:t>
            </a:r>
            <a:r>
              <a:rPr lang="cs-CZ" b="1" dirty="0">
                <a:hlinkClick r:id="rId5"/>
              </a:rPr>
              <a:t> </a:t>
            </a:r>
            <a:r>
              <a:rPr lang="cs-CZ" b="1" dirty="0" err="1">
                <a:hlinkClick r:id="rId5"/>
              </a:rPr>
              <a:t>European</a:t>
            </a:r>
            <a:r>
              <a:rPr lang="cs-CZ" b="1" dirty="0">
                <a:hlinkClick r:id="rId5"/>
              </a:rPr>
              <a:t> </a:t>
            </a:r>
            <a:r>
              <a:rPr lang="cs-CZ" b="1" dirty="0" err="1">
                <a:hlinkClick r:id="rId5"/>
              </a:rPr>
              <a:t>Journal</a:t>
            </a:r>
            <a:r>
              <a:rPr lang="cs-CZ" b="1" dirty="0">
                <a:hlinkClick r:id="rId5"/>
              </a:rPr>
              <a:t> </a:t>
            </a:r>
            <a:r>
              <a:rPr lang="cs-CZ" b="1" dirty="0" err="1">
                <a:hlinkClick r:id="rId5"/>
              </a:rPr>
              <a:t>of</a:t>
            </a:r>
            <a:r>
              <a:rPr lang="cs-CZ" b="1" dirty="0">
                <a:hlinkClick r:id="rId5"/>
              </a:rPr>
              <a:t> </a:t>
            </a:r>
            <a:r>
              <a:rPr lang="cs-CZ" b="1" dirty="0" err="1">
                <a:hlinkClick r:id="rId5"/>
              </a:rPr>
              <a:t>Social</a:t>
            </a:r>
            <a:r>
              <a:rPr lang="cs-CZ" b="1" dirty="0">
                <a:hlinkClick r:id="rId5"/>
              </a:rPr>
              <a:t> </a:t>
            </a:r>
            <a:r>
              <a:rPr lang="cs-CZ" b="1" dirty="0" err="1">
                <a:hlinkClick r:id="rId5"/>
              </a:rPr>
              <a:t>Sciences</a:t>
            </a:r>
            <a:r>
              <a:rPr lang="cs-CZ" b="1" dirty="0">
                <a:hlinkClick r:id="rId5"/>
              </a:rPr>
              <a:t> and </a:t>
            </a:r>
            <a:r>
              <a:rPr lang="cs-CZ" b="1" dirty="0" err="1">
                <a:hlinkClick r:id="rId5"/>
              </a:rPr>
              <a:t>Humanities</a:t>
            </a:r>
            <a:r>
              <a:rPr lang="cs-CZ" b="1" dirty="0">
                <a:hlinkClick r:id="rId5"/>
              </a:rPr>
              <a:t> (CEJSH) </a:t>
            </a:r>
            <a:r>
              <a:rPr lang="cs-CZ" b="1" dirty="0"/>
              <a:t>- </a:t>
            </a:r>
            <a:r>
              <a:rPr lang="cs-CZ" dirty="0"/>
              <a:t>databáze bibliografických údajů a anglických abstraktů článků uveřejněných ve vědeckých časopisech z oblasti humanitních a společenských věd vycházejících v ČR, SR, v Maďarsku a Polsku. </a:t>
            </a:r>
            <a:endParaRPr lang="cs-CZ" alt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57200" y="1052736"/>
            <a:ext cx="814724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Kde hledat odborné časopisy? II.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2979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700808"/>
            <a:ext cx="8229600" cy="489654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altLang="cs-CZ" sz="2800" dirty="0"/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en-US" b="1" dirty="0" err="1" smtClean="0">
                <a:hlinkClick r:id="rId4"/>
              </a:rPr>
              <a:t>HighWire</a:t>
            </a:r>
            <a:r>
              <a:rPr lang="en-US" b="1" dirty="0" smtClean="0">
                <a:hlinkClick r:id="rId4"/>
              </a:rPr>
              <a:t> </a:t>
            </a:r>
            <a:r>
              <a:rPr lang="en-US" b="1" dirty="0">
                <a:hlinkClick r:id="rId4"/>
              </a:rPr>
              <a:t>Free Online Full-text Articles</a:t>
            </a:r>
            <a:r>
              <a:rPr lang="cs-CZ" b="1" dirty="0"/>
              <a:t> - </a:t>
            </a:r>
            <a:r>
              <a:rPr lang="cs-CZ" dirty="0"/>
              <a:t>Rozsáhlý multioborový </a:t>
            </a:r>
            <a:r>
              <a:rPr lang="cs-CZ" dirty="0" err="1"/>
              <a:t>repozitář</a:t>
            </a:r>
            <a:r>
              <a:rPr lang="cs-CZ" dirty="0"/>
              <a:t> plnotextových a volně dostupných vědeckých časopisů z celého světa. Zajišťuje také přístup k webovým sídlům s placeným přístupem.</a:t>
            </a:r>
          </a:p>
          <a:p>
            <a:pPr lvl="1"/>
            <a:endParaRPr lang="cs-CZ" dirty="0"/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cs-CZ" b="1" dirty="0">
                <a:hlinkClick r:id="rId5"/>
              </a:rPr>
              <a:t>De </a:t>
            </a:r>
            <a:r>
              <a:rPr lang="cs-CZ" b="1" dirty="0" err="1">
                <a:hlinkClick r:id="rId5"/>
              </a:rPr>
              <a:t>Gruyter</a:t>
            </a:r>
            <a:r>
              <a:rPr lang="cs-CZ" b="1" dirty="0">
                <a:hlinkClick r:id="rId5"/>
              </a:rPr>
              <a:t> Online</a:t>
            </a:r>
            <a:r>
              <a:rPr lang="cs-CZ" b="1" dirty="0"/>
              <a:t> - </a:t>
            </a:r>
            <a:r>
              <a:rPr lang="cs-CZ" dirty="0"/>
              <a:t>volně dostupný multioborový zdroj, stovky odborných časopisů.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57200" y="1124744"/>
            <a:ext cx="8229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Kde hledat odborné časopisy? III.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7115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31640" y="2780928"/>
            <a:ext cx="8229600" cy="48965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500" b="1" dirty="0">
                <a:hlinkClick r:id="rId4"/>
              </a:rPr>
              <a:t>How  to  Read  (and  Understand) </a:t>
            </a:r>
          </a:p>
          <a:p>
            <a:pPr marL="0" indent="0">
              <a:buNone/>
            </a:pPr>
            <a:r>
              <a:rPr lang="en-US" sz="3500" b="1" dirty="0">
                <a:hlinkClick r:id="rId4"/>
              </a:rPr>
              <a:t>a  Social  Science  Journal  </a:t>
            </a:r>
            <a:r>
              <a:rPr lang="en-US" sz="3500" b="1" dirty="0" err="1">
                <a:hlinkClick r:id="rId4"/>
              </a:rPr>
              <a:t>Articl</a:t>
            </a:r>
            <a:r>
              <a:rPr lang="cs-CZ" sz="3500" b="1" dirty="0">
                <a:hlinkClick r:id="rId4"/>
              </a:rPr>
              <a:t>e</a:t>
            </a:r>
            <a:endParaRPr lang="en-US" sz="3500" b="1" dirty="0"/>
          </a:p>
          <a:p>
            <a:pPr marL="0" indent="0">
              <a:buNone/>
            </a:pPr>
            <a:endParaRPr lang="cs-CZ" sz="3500" dirty="0"/>
          </a:p>
        </p:txBody>
      </p:sp>
    </p:spTree>
    <p:extLst>
      <p:ext uri="{BB962C8B-B14F-4D97-AF65-F5344CB8AC3E}">
        <p14:creationId xmlns:p14="http://schemas.microsoft.com/office/powerpoint/2010/main" val="221667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86518"/>
            <a:ext cx="8229600" cy="4896544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cs-CZ" altLang="cs-CZ" sz="2800" b="1" dirty="0"/>
              <a:t>Katalogy</a:t>
            </a:r>
          </a:p>
          <a:p>
            <a:pPr marL="914400" lvl="1" indent="-457200">
              <a:buFont typeface="Wingdings" panose="05000000000000000000" pitchFamily="2" charset="2"/>
              <a:buChar char="v"/>
              <a:defRPr/>
            </a:pPr>
            <a:r>
              <a:rPr lang="cs-CZ" altLang="cs-CZ" sz="2600" b="1" dirty="0">
                <a:hlinkClick r:id="rId4"/>
              </a:rPr>
              <a:t>Katalog MU </a:t>
            </a:r>
            <a:r>
              <a:rPr lang="cs-CZ" altLang="cs-CZ" sz="2600" b="1" dirty="0" err="1">
                <a:hlinkClick r:id="rId4"/>
              </a:rPr>
              <a:t>Aleph</a:t>
            </a:r>
            <a:endParaRPr lang="cs-CZ" altLang="cs-CZ" sz="2600" b="1" dirty="0"/>
          </a:p>
          <a:p>
            <a:pPr marL="914400" lvl="1" indent="-457200">
              <a:spcBef>
                <a:spcPts val="3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600" dirty="0"/>
              <a:t>Souborné katalogy – </a:t>
            </a:r>
            <a:r>
              <a:rPr lang="cs-CZ" altLang="cs-CZ" sz="2600" b="1" dirty="0">
                <a:hlinkClick r:id="rId5"/>
              </a:rPr>
              <a:t>JIB,</a:t>
            </a:r>
            <a:r>
              <a:rPr lang="cs-CZ" altLang="cs-CZ" sz="2600" b="1" dirty="0"/>
              <a:t> </a:t>
            </a:r>
            <a:r>
              <a:rPr lang="cs-CZ" altLang="cs-CZ" sz="2600" b="1" dirty="0">
                <a:hlinkClick r:id="rId6"/>
              </a:rPr>
              <a:t>CASLIN</a:t>
            </a:r>
            <a:endParaRPr lang="cs-CZ" altLang="cs-CZ" sz="2600" b="1" dirty="0"/>
          </a:p>
          <a:p>
            <a:pPr marL="914400" lvl="1" indent="-457200">
              <a:spcBef>
                <a:spcPts val="3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600" b="1" dirty="0" err="1">
                <a:hlinkClick r:id="rId7" action="ppaction://hlinkfile"/>
              </a:rPr>
              <a:t>Ebsco</a:t>
            </a:r>
            <a:r>
              <a:rPr lang="cs-CZ" altLang="cs-CZ" sz="2600" b="1" dirty="0">
                <a:hlinkClick r:id="rId7" action="ppaction://hlinkfile"/>
              </a:rPr>
              <a:t> </a:t>
            </a:r>
            <a:r>
              <a:rPr lang="cs-CZ" altLang="cs-CZ" sz="2600" b="1" dirty="0" err="1">
                <a:hlinkClick r:id="rId7" action="ppaction://hlinkfile"/>
              </a:rPr>
              <a:t>Discovery</a:t>
            </a:r>
            <a:r>
              <a:rPr lang="cs-CZ" altLang="cs-CZ" sz="2600" b="1" dirty="0">
                <a:hlinkClick r:id="rId7" action="ppaction://hlinkfile"/>
              </a:rPr>
              <a:t> </a:t>
            </a:r>
            <a:r>
              <a:rPr lang="cs-CZ" altLang="cs-CZ" sz="2600" b="1" dirty="0" err="1">
                <a:hlinkClick r:id="rId7" action="ppaction://hlinkfile"/>
              </a:rPr>
              <a:t>Service</a:t>
            </a:r>
            <a:endParaRPr lang="cs-CZ" altLang="cs-CZ" sz="2600" b="1" dirty="0"/>
          </a:p>
          <a:p>
            <a:pPr marL="709613" lvl="1">
              <a:defRPr/>
            </a:pPr>
            <a:endParaRPr lang="cs-CZ" altLang="cs-CZ" dirty="0"/>
          </a:p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cs-CZ" altLang="cs-CZ" sz="2800" b="1" dirty="0"/>
              <a:t>Licencované databáze </a:t>
            </a:r>
          </a:p>
          <a:p>
            <a:pPr marL="914400" lvl="1" indent="-457200">
              <a:buFont typeface="Wingdings" panose="05000000000000000000" pitchFamily="2" charset="2"/>
              <a:buChar char="v"/>
              <a:defRPr/>
            </a:pPr>
            <a:r>
              <a:rPr lang="cs-CZ" altLang="cs-CZ" sz="2600" b="1" dirty="0" err="1">
                <a:hlinkClick r:id="rId8"/>
              </a:rPr>
              <a:t>Ebsco</a:t>
            </a:r>
            <a:r>
              <a:rPr lang="cs-CZ" altLang="cs-CZ" sz="2600" b="1" dirty="0">
                <a:hlinkClick r:id="rId8"/>
              </a:rPr>
              <a:t> </a:t>
            </a:r>
            <a:r>
              <a:rPr lang="cs-CZ" altLang="cs-CZ" sz="2600" b="1" dirty="0" err="1">
                <a:hlinkClick r:id="rId8"/>
              </a:rPr>
              <a:t>eBooks</a:t>
            </a:r>
            <a:endParaRPr lang="cs-CZ" altLang="cs-CZ" sz="2600" b="1" dirty="0"/>
          </a:p>
          <a:p>
            <a:pPr marL="914400" lvl="1" indent="-457200">
              <a:spcBef>
                <a:spcPts val="3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600" b="1" dirty="0" err="1">
                <a:hlinkClick r:id="rId9"/>
              </a:rPr>
              <a:t>Sage</a:t>
            </a:r>
            <a:r>
              <a:rPr lang="cs-CZ" altLang="cs-CZ" sz="2600" b="1" dirty="0">
                <a:hlinkClick r:id="rId9"/>
              </a:rPr>
              <a:t> </a:t>
            </a:r>
            <a:r>
              <a:rPr lang="cs-CZ" altLang="cs-CZ" sz="2600" b="1" dirty="0" err="1">
                <a:hlinkClick r:id="rId9"/>
              </a:rPr>
              <a:t>Knowledge</a:t>
            </a:r>
            <a:endParaRPr lang="cs-CZ" altLang="cs-CZ" sz="2600" b="1" dirty="0"/>
          </a:p>
          <a:p>
            <a:pPr marL="914400" lvl="1" indent="-457200">
              <a:spcBef>
                <a:spcPts val="300"/>
              </a:spcBef>
              <a:buFont typeface="Wingdings" panose="05000000000000000000" pitchFamily="2" charset="2"/>
              <a:buChar char="v"/>
              <a:defRPr/>
            </a:pPr>
            <a:r>
              <a:rPr lang="cs-CZ" sz="2600" b="1" dirty="0">
                <a:hlinkClick r:id="rId10"/>
              </a:rPr>
              <a:t>eReading.cz</a:t>
            </a:r>
            <a:endParaRPr lang="cs-CZ" altLang="cs-CZ" sz="2600" b="1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57200" y="1052736"/>
            <a:ext cx="8229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Kde hledat knihy?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2828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idx="1"/>
          </p:nvPr>
        </p:nvSpPr>
        <p:spPr>
          <a:xfrm>
            <a:off x="323528" y="1916832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cs-CZ" altLang="cs-CZ" sz="7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Práce s informacemi</a:t>
            </a:r>
            <a:endParaRPr lang="cs-CZ" sz="7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820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48882" y="2132856"/>
            <a:ext cx="8587613" cy="4896544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cs-CZ" altLang="cs-CZ" sz="3000" b="1" dirty="0"/>
              <a:t>Další </a:t>
            </a:r>
            <a:r>
              <a:rPr lang="cs-CZ" altLang="cs-CZ" sz="3000" b="1" dirty="0" smtClean="0"/>
              <a:t>zdroje </a:t>
            </a:r>
            <a:endParaRPr lang="cs-CZ" altLang="cs-CZ" sz="3000" b="1" dirty="0"/>
          </a:p>
          <a:p>
            <a:pPr marL="914400" lvl="1" indent="-457200">
              <a:spcBef>
                <a:spcPts val="10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b="1" dirty="0">
                <a:hlinkClick r:id="rId4"/>
              </a:rPr>
              <a:t>OAPEN </a:t>
            </a:r>
            <a:r>
              <a:rPr lang="cs-CZ" altLang="cs-CZ" b="1" dirty="0" err="1">
                <a:hlinkClick r:id="rId4"/>
              </a:rPr>
              <a:t>Library</a:t>
            </a:r>
            <a:endParaRPr lang="cs-CZ" altLang="cs-CZ" b="1" dirty="0">
              <a:hlinkClick r:id="rId5"/>
            </a:endParaRPr>
          </a:p>
          <a:p>
            <a:pPr marL="914400" lvl="1" indent="-457200">
              <a:spcBef>
                <a:spcPts val="10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b="1" dirty="0" err="1">
                <a:hlinkClick r:id="rId5"/>
              </a:rPr>
              <a:t>Directory</a:t>
            </a:r>
            <a:r>
              <a:rPr lang="cs-CZ" altLang="cs-CZ" b="1" dirty="0">
                <a:hlinkClick r:id="rId5"/>
              </a:rPr>
              <a:t> </a:t>
            </a:r>
            <a:r>
              <a:rPr lang="cs-CZ" altLang="cs-CZ" b="1" dirty="0" err="1">
                <a:hlinkClick r:id="rId5"/>
              </a:rPr>
              <a:t>of</a:t>
            </a:r>
            <a:r>
              <a:rPr lang="cs-CZ" altLang="cs-CZ" b="1" dirty="0">
                <a:hlinkClick r:id="rId5"/>
              </a:rPr>
              <a:t> Open Access </a:t>
            </a:r>
            <a:r>
              <a:rPr lang="cs-CZ" altLang="cs-CZ" b="1" dirty="0" err="1">
                <a:hlinkClick r:id="rId5"/>
              </a:rPr>
              <a:t>Books</a:t>
            </a:r>
            <a:r>
              <a:rPr lang="cs-CZ" altLang="cs-CZ" b="1" dirty="0">
                <a:hlinkClick r:id="rId5"/>
              </a:rPr>
              <a:t> (DOAB)</a:t>
            </a:r>
            <a:endParaRPr lang="cs-CZ" altLang="cs-CZ" b="1" dirty="0"/>
          </a:p>
          <a:p>
            <a:pPr marL="914400" lvl="1" indent="-457200">
              <a:spcBef>
                <a:spcPts val="10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b="1" dirty="0">
                <a:hlinkClick r:id="rId6"/>
              </a:rPr>
              <a:t>Google </a:t>
            </a:r>
            <a:r>
              <a:rPr lang="cs-CZ" altLang="cs-CZ" b="1" dirty="0" err="1" smtClean="0">
                <a:hlinkClick r:id="rId6"/>
              </a:rPr>
              <a:t>Books</a:t>
            </a:r>
            <a:endParaRPr lang="cs-CZ" altLang="cs-CZ" b="1" dirty="0" smtClean="0"/>
          </a:p>
          <a:p>
            <a:pPr marL="457200" lvl="1" indent="0">
              <a:spcBef>
                <a:spcPts val="1000"/>
              </a:spcBef>
              <a:buNone/>
              <a:defRPr/>
            </a:pPr>
            <a:endParaRPr lang="cs-CZ" altLang="cs-CZ" b="1" dirty="0"/>
          </a:p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cs-CZ" altLang="cs-CZ" sz="3000" b="1" dirty="0" smtClean="0">
                <a:hlinkClick r:id="rId7"/>
              </a:rPr>
              <a:t>DDA</a:t>
            </a:r>
            <a:r>
              <a:rPr lang="cs-CZ" altLang="cs-CZ" sz="3000" b="1" dirty="0" smtClean="0"/>
              <a:t> </a:t>
            </a:r>
            <a:r>
              <a:rPr lang="cs-CZ" altLang="cs-CZ" sz="3000" dirty="0"/>
              <a:t>-</a:t>
            </a:r>
            <a:r>
              <a:rPr lang="cs-CZ" altLang="cs-CZ" sz="3000" dirty="0" smtClean="0"/>
              <a:t> nový způsob nákupu e-knih dle požadavku uživatelů, platforma </a:t>
            </a:r>
            <a:r>
              <a:rPr lang="cs-CZ" altLang="cs-CZ" sz="3000" dirty="0" err="1" smtClean="0"/>
              <a:t>ProQuest</a:t>
            </a:r>
            <a:r>
              <a:rPr lang="cs-CZ" altLang="cs-CZ" sz="3000" dirty="0" smtClean="0"/>
              <a:t> </a:t>
            </a:r>
            <a:r>
              <a:rPr lang="cs-CZ" altLang="cs-CZ" sz="3000" dirty="0" err="1" smtClean="0"/>
              <a:t>Ebook</a:t>
            </a:r>
            <a:r>
              <a:rPr lang="cs-CZ" altLang="cs-CZ" sz="3000" dirty="0" smtClean="0"/>
              <a:t> </a:t>
            </a:r>
            <a:r>
              <a:rPr lang="cs-CZ" altLang="cs-CZ" sz="3000" dirty="0" err="1" smtClean="0"/>
              <a:t>Central</a:t>
            </a:r>
            <a:endParaRPr lang="cs-CZ" altLang="cs-CZ" sz="3000" dirty="0"/>
          </a:p>
          <a:p>
            <a:pPr lvl="1">
              <a:defRPr/>
            </a:pPr>
            <a:endParaRPr lang="cs-CZ" altLang="cs-CZ" sz="2600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57200" y="1052736"/>
            <a:ext cx="8229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Kde hledat knihy? II.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161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2074533"/>
            <a:ext cx="8229600" cy="4896544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cs-CZ" altLang="cs-CZ" sz="2800" dirty="0">
                <a:latin typeface="Tahoma" panose="020B0604030504040204" pitchFamily="34" charset="0"/>
              </a:rPr>
              <a:t>Denní tisk, TV a rozhlasové vysílání</a:t>
            </a:r>
          </a:p>
          <a:p>
            <a:pPr marL="914400" lvl="1" indent="-457200">
              <a:spcBef>
                <a:spcPts val="10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b="1" dirty="0" err="1">
                <a:hlinkClick r:id="rId4"/>
              </a:rPr>
              <a:t>Anopress</a:t>
            </a:r>
            <a:r>
              <a:rPr lang="cs-CZ" altLang="cs-CZ" b="1" dirty="0">
                <a:hlinkClick r:id="rId4"/>
              </a:rPr>
              <a:t> Monitoring Online</a:t>
            </a:r>
            <a:endParaRPr lang="cs-CZ" altLang="cs-CZ" b="1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57200" y="1052736"/>
            <a:ext cx="8229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Kde hledat informace z médií?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0073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86518"/>
            <a:ext cx="8229600" cy="4896544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v"/>
              <a:defRPr/>
            </a:pPr>
            <a:r>
              <a:rPr lang="cs-CZ" altLang="cs-CZ" b="1" dirty="0">
                <a:hlinkClick r:id="rId4"/>
              </a:rPr>
              <a:t>Archiv závěrečných prací MU – Thesis</a:t>
            </a:r>
            <a:endParaRPr lang="cs-CZ" altLang="cs-CZ" b="1" dirty="0"/>
          </a:p>
          <a:p>
            <a:pPr marL="457200" indent="-457200">
              <a:buFont typeface="Wingdings" panose="05000000000000000000" pitchFamily="2" charset="2"/>
              <a:buChar char="v"/>
              <a:defRPr/>
            </a:pPr>
            <a:endParaRPr lang="cs-CZ" altLang="cs-CZ" b="1" dirty="0"/>
          </a:p>
          <a:p>
            <a:pPr marL="457200" indent="-457200">
              <a:buFont typeface="Wingdings" panose="05000000000000000000" pitchFamily="2" charset="2"/>
              <a:buChar char="v"/>
              <a:defRPr/>
            </a:pPr>
            <a:r>
              <a:rPr lang="cs-CZ" altLang="cs-CZ" b="1" dirty="0">
                <a:hlinkClick r:id="rId5"/>
              </a:rPr>
              <a:t>Vysokoškolské kvalifikační práce – </a:t>
            </a:r>
            <a:r>
              <a:rPr lang="cs-CZ" altLang="cs-CZ" b="1" dirty="0" err="1" smtClean="0">
                <a:hlinkClick r:id="rId5"/>
              </a:rPr>
              <a:t>Theses</a:t>
            </a:r>
            <a:endParaRPr lang="cs-CZ" altLang="cs-CZ" b="1" dirty="0"/>
          </a:p>
          <a:p>
            <a:pPr marL="0" indent="0">
              <a:buNone/>
              <a:defRPr/>
            </a:pPr>
            <a:endParaRPr lang="cs-CZ" altLang="cs-CZ" b="1" dirty="0"/>
          </a:p>
          <a:p>
            <a:pPr marL="457200" indent="-457200">
              <a:buFont typeface="Wingdings" panose="05000000000000000000" pitchFamily="2" charset="2"/>
              <a:buChar char="v"/>
              <a:defRPr/>
            </a:pPr>
            <a:r>
              <a:rPr lang="cs-CZ" altLang="cs-CZ" b="1" dirty="0">
                <a:hlinkClick r:id="rId6"/>
              </a:rPr>
              <a:t>DART – </a:t>
            </a:r>
            <a:r>
              <a:rPr lang="cs-CZ" altLang="cs-CZ" b="1" dirty="0" err="1">
                <a:hlinkClick r:id="rId6"/>
              </a:rPr>
              <a:t>Europe</a:t>
            </a:r>
            <a:r>
              <a:rPr lang="cs-CZ" altLang="cs-CZ" b="1" dirty="0">
                <a:hlinkClick r:id="rId6"/>
              </a:rPr>
              <a:t> E-</a:t>
            </a:r>
            <a:r>
              <a:rPr lang="cs-CZ" altLang="cs-CZ" b="1" dirty="0" err="1">
                <a:hlinkClick r:id="rId6"/>
              </a:rPr>
              <a:t>theses</a:t>
            </a:r>
            <a:r>
              <a:rPr lang="cs-CZ" altLang="cs-CZ" b="1" dirty="0">
                <a:hlinkClick r:id="rId6"/>
              </a:rPr>
              <a:t> </a:t>
            </a:r>
            <a:r>
              <a:rPr lang="cs-CZ" altLang="cs-CZ" b="1" dirty="0" err="1" smtClean="0">
                <a:hlinkClick r:id="rId6"/>
              </a:rPr>
              <a:t>Portal</a:t>
            </a:r>
            <a:endParaRPr lang="cs-CZ" altLang="cs-CZ" b="1" dirty="0" smtClean="0"/>
          </a:p>
          <a:p>
            <a:pPr marL="0" indent="0">
              <a:buNone/>
              <a:defRPr/>
            </a:pPr>
            <a:endParaRPr lang="cs-CZ" altLang="cs-CZ" b="1" dirty="0"/>
          </a:p>
          <a:p>
            <a:pPr marL="457200" indent="-457200">
              <a:buFont typeface="Wingdings" panose="05000000000000000000" pitchFamily="2" charset="2"/>
              <a:buChar char="v"/>
              <a:defRPr/>
            </a:pPr>
            <a:r>
              <a:rPr lang="cs-CZ" sz="3000" b="1" dirty="0" err="1">
                <a:hlinkClick r:id="rId7"/>
              </a:rPr>
              <a:t>ProQuest</a:t>
            </a:r>
            <a:r>
              <a:rPr lang="cs-CZ" sz="3000" b="1" dirty="0">
                <a:hlinkClick r:id="rId7"/>
              </a:rPr>
              <a:t>® </a:t>
            </a:r>
            <a:r>
              <a:rPr lang="cs-CZ" sz="3000" b="1" dirty="0" err="1">
                <a:hlinkClick r:id="rId7"/>
              </a:rPr>
              <a:t>Dissertations</a:t>
            </a:r>
            <a:r>
              <a:rPr lang="cs-CZ" sz="3000" b="1" dirty="0">
                <a:hlinkClick r:id="rId7"/>
              </a:rPr>
              <a:t> &amp; </a:t>
            </a:r>
            <a:r>
              <a:rPr lang="cs-CZ" sz="3000" b="1" dirty="0" err="1">
                <a:hlinkClick r:id="rId7"/>
              </a:rPr>
              <a:t>Theses</a:t>
            </a:r>
            <a:r>
              <a:rPr lang="cs-CZ" sz="3000" b="1" dirty="0">
                <a:hlinkClick r:id="rId7"/>
              </a:rPr>
              <a:t> (PQDT OPEN) </a:t>
            </a:r>
            <a:r>
              <a:rPr lang="cs-CZ" dirty="0"/>
              <a:t>- Open Access </a:t>
            </a:r>
            <a:r>
              <a:rPr lang="cs-CZ" dirty="0" err="1"/>
              <a:t>Dissertatitons</a:t>
            </a:r>
            <a:r>
              <a:rPr lang="cs-CZ" dirty="0"/>
              <a:t> and </a:t>
            </a:r>
            <a:r>
              <a:rPr lang="cs-CZ" dirty="0" err="1"/>
              <a:t>Theses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57200" y="1052736"/>
            <a:ext cx="8229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Kde hledat závěrečné práce?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1790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86518"/>
            <a:ext cx="8229600" cy="4896544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v"/>
              <a:defRPr/>
            </a:pPr>
            <a:r>
              <a:rPr lang="cs-CZ" altLang="cs-CZ" b="1" dirty="0">
                <a:hlinkClick r:id="rId4"/>
              </a:rPr>
              <a:t>Gale </a:t>
            </a:r>
            <a:r>
              <a:rPr lang="cs-CZ" altLang="cs-CZ" b="1" dirty="0" err="1">
                <a:hlinkClick r:id="rId4"/>
              </a:rPr>
              <a:t>Virtual</a:t>
            </a:r>
            <a:r>
              <a:rPr lang="cs-CZ" altLang="cs-CZ" b="1" dirty="0">
                <a:hlinkClick r:id="rId4"/>
              </a:rPr>
              <a:t> Reference </a:t>
            </a:r>
            <a:r>
              <a:rPr lang="cs-CZ" altLang="cs-CZ" b="1" dirty="0" err="1">
                <a:hlinkClick r:id="rId4"/>
              </a:rPr>
              <a:t>Library</a:t>
            </a:r>
            <a:endParaRPr lang="cs-CZ" altLang="cs-CZ" b="1" dirty="0">
              <a:hlinkClick r:id="rId4"/>
            </a:endParaRPr>
          </a:p>
          <a:p>
            <a:pPr>
              <a:defRPr/>
            </a:pPr>
            <a:endParaRPr lang="cs-CZ" altLang="cs-CZ" b="1" dirty="0">
              <a:hlinkClick r:id="rId4"/>
            </a:endParaRPr>
          </a:p>
          <a:p>
            <a:pPr marL="457200" indent="-457200">
              <a:buFont typeface="Wingdings" panose="05000000000000000000" pitchFamily="2" charset="2"/>
              <a:buChar char="v"/>
              <a:defRPr/>
            </a:pPr>
            <a:r>
              <a:rPr lang="cs-CZ" altLang="cs-CZ" b="1" dirty="0" err="1">
                <a:hlinkClick r:id="rId5"/>
              </a:rPr>
              <a:t>The</a:t>
            </a:r>
            <a:r>
              <a:rPr lang="cs-CZ" altLang="cs-CZ" b="1" dirty="0">
                <a:hlinkClick r:id="rId5"/>
              </a:rPr>
              <a:t> </a:t>
            </a:r>
            <a:r>
              <a:rPr lang="cs-CZ" altLang="cs-CZ" b="1" dirty="0" err="1">
                <a:hlinkClick r:id="rId5"/>
              </a:rPr>
              <a:t>World</a:t>
            </a:r>
            <a:r>
              <a:rPr lang="cs-CZ" altLang="cs-CZ" b="1" dirty="0">
                <a:hlinkClick r:id="rId5"/>
              </a:rPr>
              <a:t> </a:t>
            </a:r>
            <a:r>
              <a:rPr lang="cs-CZ" altLang="cs-CZ" b="1" dirty="0" err="1">
                <a:hlinkClick r:id="rId5"/>
              </a:rPr>
              <a:t>Factbook</a:t>
            </a:r>
            <a:endParaRPr lang="cs-CZ" altLang="cs-CZ" b="1" dirty="0">
              <a:hlinkClick r:id="rId4"/>
            </a:endParaRP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57200" y="1052736"/>
            <a:ext cx="8229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Kde hledat referenční díla?</a:t>
            </a:r>
            <a:r>
              <a:rPr lang="cs-CZ" altLang="cs-CZ" sz="3200" dirty="0">
                <a:solidFill>
                  <a:srgbClr val="FF0000"/>
                </a:solidFill>
              </a:rPr>
              <a:t>	</a:t>
            </a:r>
            <a:endParaRPr lang="cs-CZ" altLang="cs-CZ" sz="32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528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896544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cs-CZ" altLang="cs-CZ" b="1" dirty="0">
                <a:hlinkClick r:id="rId4"/>
              </a:rPr>
              <a:t>Český statistický úřad</a:t>
            </a:r>
            <a:endParaRPr lang="cs-CZ" altLang="cs-CZ" b="1" dirty="0"/>
          </a:p>
          <a:p>
            <a:pPr marL="0" indent="0">
              <a:buNone/>
            </a:pPr>
            <a:endParaRPr lang="cs-CZ" altLang="cs-CZ" b="1" dirty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cs-CZ" altLang="cs-CZ" b="1" dirty="0" err="1">
                <a:hlinkClick r:id="rId5"/>
              </a:rPr>
              <a:t>Eurostat</a:t>
            </a:r>
            <a:endParaRPr lang="cs-CZ" altLang="cs-CZ" b="1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57200" y="1124744"/>
            <a:ext cx="8229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Kde hledat statistické údaje?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80576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916832"/>
            <a:ext cx="8229600" cy="4896544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cs-CZ" b="1" dirty="0">
                <a:hlinkClick r:id="rId4"/>
              </a:rPr>
              <a:t>ROAD - </a:t>
            </a:r>
            <a:r>
              <a:rPr lang="cs-CZ" b="1" dirty="0" err="1">
                <a:hlinkClick r:id="rId4"/>
              </a:rPr>
              <a:t>the</a:t>
            </a:r>
            <a:r>
              <a:rPr lang="cs-CZ" b="1" dirty="0">
                <a:hlinkClick r:id="rId4"/>
              </a:rPr>
              <a:t> </a:t>
            </a:r>
            <a:r>
              <a:rPr lang="cs-CZ" b="1" dirty="0" err="1">
                <a:hlinkClick r:id="rId4"/>
              </a:rPr>
              <a:t>Directory</a:t>
            </a:r>
            <a:r>
              <a:rPr lang="cs-CZ" b="1" dirty="0">
                <a:hlinkClick r:id="rId4"/>
              </a:rPr>
              <a:t> </a:t>
            </a:r>
            <a:r>
              <a:rPr lang="cs-CZ" b="1" dirty="0" err="1">
                <a:hlinkClick r:id="rId4"/>
              </a:rPr>
              <a:t>of</a:t>
            </a:r>
            <a:r>
              <a:rPr lang="cs-CZ" b="1" dirty="0">
                <a:hlinkClick r:id="rId4"/>
              </a:rPr>
              <a:t> Open Access </a:t>
            </a:r>
            <a:r>
              <a:rPr lang="cs-CZ" b="1" dirty="0" err="1">
                <a:hlinkClick r:id="rId4"/>
              </a:rPr>
              <a:t>scholarly</a:t>
            </a:r>
            <a:r>
              <a:rPr lang="cs-CZ" b="1" dirty="0">
                <a:hlinkClick r:id="rId4"/>
              </a:rPr>
              <a:t> </a:t>
            </a:r>
            <a:r>
              <a:rPr lang="cs-CZ" b="1" dirty="0" err="1">
                <a:hlinkClick r:id="rId4"/>
              </a:rPr>
              <a:t>Resources</a:t>
            </a:r>
            <a:r>
              <a:rPr lang="cs-CZ" b="1" dirty="0"/>
              <a:t> </a:t>
            </a:r>
            <a:r>
              <a:rPr lang="cs-CZ" dirty="0"/>
              <a:t>- časopisy, konferenční sborníky, akademické </a:t>
            </a:r>
            <a:r>
              <a:rPr lang="cs-CZ" dirty="0" err="1"/>
              <a:t>repozitáře</a:t>
            </a:r>
            <a:r>
              <a:rPr lang="cs-CZ" dirty="0" smtClean="0"/>
              <a:t>)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cs-CZ" b="1" dirty="0">
                <a:hlinkClick r:id="rId5"/>
              </a:rPr>
              <a:t>ICPSR (Inter-university </a:t>
            </a:r>
            <a:r>
              <a:rPr lang="cs-CZ" b="1" dirty="0" err="1">
                <a:hlinkClick r:id="rId5"/>
              </a:rPr>
              <a:t>Consortium</a:t>
            </a:r>
            <a:r>
              <a:rPr lang="cs-CZ" b="1" dirty="0">
                <a:hlinkClick r:id="rId5"/>
              </a:rPr>
              <a:t> </a:t>
            </a:r>
            <a:r>
              <a:rPr lang="cs-CZ" b="1" dirty="0" err="1">
                <a:hlinkClick r:id="rId5"/>
              </a:rPr>
              <a:t>for</a:t>
            </a:r>
            <a:r>
              <a:rPr lang="cs-CZ" b="1" dirty="0">
                <a:hlinkClick r:id="rId5"/>
              </a:rPr>
              <a:t> </a:t>
            </a:r>
            <a:r>
              <a:rPr lang="cs-CZ" b="1" dirty="0" err="1">
                <a:hlinkClick r:id="rId5"/>
              </a:rPr>
              <a:t>Political</a:t>
            </a:r>
            <a:r>
              <a:rPr lang="cs-CZ" b="1" dirty="0">
                <a:hlinkClick r:id="rId5"/>
              </a:rPr>
              <a:t> and </a:t>
            </a:r>
            <a:r>
              <a:rPr lang="cs-CZ" b="1" dirty="0" err="1">
                <a:hlinkClick r:id="rId5"/>
              </a:rPr>
              <a:t>Social</a:t>
            </a:r>
            <a:r>
              <a:rPr lang="cs-CZ" b="1" dirty="0">
                <a:hlinkClick r:id="rId5"/>
              </a:rPr>
              <a:t> </a:t>
            </a:r>
            <a:r>
              <a:rPr lang="cs-CZ" b="1" dirty="0" err="1">
                <a:hlinkClick r:id="rId5"/>
              </a:rPr>
              <a:t>Research</a:t>
            </a:r>
            <a:r>
              <a:rPr lang="cs-CZ" b="1" dirty="0">
                <a:hlinkClick r:id="rId5"/>
              </a:rPr>
              <a:t>) </a:t>
            </a:r>
            <a:r>
              <a:rPr lang="cs-CZ" dirty="0"/>
              <a:t>- </a:t>
            </a:r>
            <a:r>
              <a:rPr lang="cs-CZ" dirty="0" err="1"/>
              <a:t>sociálněvědný</a:t>
            </a:r>
            <a:r>
              <a:rPr lang="cs-CZ" dirty="0"/>
              <a:t> datový archiv</a:t>
            </a:r>
          </a:p>
          <a:p>
            <a:pPr marL="0" indent="0">
              <a:buNone/>
            </a:pPr>
            <a:endParaRPr lang="cs-CZ" sz="3600" dirty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cs-CZ" b="1" dirty="0">
                <a:hlinkClick r:id="rId6"/>
              </a:rPr>
              <a:t>Oficiální dokumenty OSN</a:t>
            </a:r>
            <a:endParaRPr lang="cs-CZ" b="1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57200" y="1124744"/>
            <a:ext cx="8229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Kde hledat další zdroje? I.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3852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1043608" y="2636912"/>
            <a:ext cx="67687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altLang="cs-CZ" sz="7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Vyhledávání</a:t>
            </a:r>
            <a:endParaRPr lang="cs-CZ" sz="7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552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96544"/>
          </a:xfrm>
        </p:spPr>
        <p:txBody>
          <a:bodyPr>
            <a:normAutofit/>
          </a:bodyPr>
          <a:lstStyle/>
          <a:p>
            <a:pPr>
              <a:buFontTx/>
              <a:buAutoNum type="arabicPeriod"/>
            </a:pPr>
            <a:r>
              <a:rPr lang="cs-CZ" altLang="cs-CZ" b="1" dirty="0" smtClean="0"/>
              <a:t> Výzkumná otázka </a:t>
            </a:r>
            <a:r>
              <a:rPr lang="cs-CZ" altLang="cs-CZ" b="1" dirty="0"/>
              <a:t>a klíčová slova</a:t>
            </a:r>
          </a:p>
          <a:p>
            <a:pPr>
              <a:buFontTx/>
              <a:buAutoNum type="arabicPeriod"/>
            </a:pPr>
            <a:r>
              <a:rPr lang="cs-CZ" altLang="cs-CZ" dirty="0"/>
              <a:t> Další specifikace</a:t>
            </a:r>
          </a:p>
          <a:p>
            <a:pPr>
              <a:buFontTx/>
              <a:buAutoNum type="arabicPeriod"/>
            </a:pPr>
            <a:r>
              <a:rPr lang="cs-CZ" altLang="cs-CZ" dirty="0"/>
              <a:t> Výběr zdrojů</a:t>
            </a:r>
          </a:p>
          <a:p>
            <a:pPr>
              <a:buFontTx/>
              <a:buAutoNum type="arabicPeriod"/>
            </a:pPr>
            <a:r>
              <a:rPr lang="cs-CZ" altLang="cs-CZ" dirty="0"/>
              <a:t> </a:t>
            </a:r>
            <a:r>
              <a:rPr lang="cs-CZ" altLang="cs-CZ" dirty="0" err="1"/>
              <a:t>Boolovský</a:t>
            </a:r>
            <a:r>
              <a:rPr lang="cs-CZ" altLang="cs-CZ" dirty="0"/>
              <a:t> model</a:t>
            </a:r>
          </a:p>
          <a:p>
            <a:pPr>
              <a:buFontTx/>
              <a:buAutoNum type="arabicPeriod"/>
            </a:pPr>
            <a:r>
              <a:rPr lang="cs-CZ" altLang="cs-CZ" dirty="0"/>
              <a:t> Technika vyhledávání</a:t>
            </a:r>
          </a:p>
          <a:p>
            <a:pPr>
              <a:buFontTx/>
              <a:buAutoNum type="arabicPeriod"/>
            </a:pPr>
            <a:r>
              <a:rPr lang="cs-CZ" altLang="cs-CZ" dirty="0"/>
              <a:t> Vlastní vyhledávací proces</a:t>
            </a:r>
          </a:p>
          <a:p>
            <a:pPr>
              <a:buFontTx/>
              <a:buAutoNum type="arabicPeriod"/>
            </a:pPr>
            <a:r>
              <a:rPr lang="cs-CZ" altLang="cs-CZ" dirty="0"/>
              <a:t> Hodnocení vyhledaných záznamů</a:t>
            </a:r>
          </a:p>
          <a:p>
            <a:pPr>
              <a:buFontTx/>
              <a:buAutoNum type="arabicPeriod"/>
            </a:pPr>
            <a:r>
              <a:rPr lang="cs-CZ" altLang="cs-CZ" dirty="0"/>
              <a:t> Další operace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0099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96544"/>
          </a:xfrm>
        </p:spPr>
        <p:txBody>
          <a:bodyPr>
            <a:normAutofit/>
          </a:bodyPr>
          <a:lstStyle/>
          <a:p>
            <a:pPr>
              <a:buFontTx/>
              <a:buAutoNum type="arabicPeriod"/>
            </a:pPr>
            <a:r>
              <a:rPr lang="cs-CZ" altLang="cs-CZ" b="1" dirty="0"/>
              <a:t> </a:t>
            </a:r>
            <a:r>
              <a:rPr lang="cs-CZ" altLang="cs-CZ" b="1" dirty="0" smtClean="0"/>
              <a:t>Výzkumná otázka </a:t>
            </a:r>
            <a:r>
              <a:rPr lang="cs-CZ" altLang="cs-CZ" b="1" dirty="0"/>
              <a:t>a klíčová slova</a:t>
            </a:r>
          </a:p>
          <a:p>
            <a:pPr>
              <a:buFontTx/>
              <a:buAutoNum type="arabicPeriod"/>
            </a:pPr>
            <a:r>
              <a:rPr lang="cs-CZ" altLang="cs-CZ" dirty="0">
                <a:solidFill>
                  <a:schemeClr val="bg1">
                    <a:lumMod val="50000"/>
                  </a:schemeClr>
                </a:solidFill>
              </a:rPr>
              <a:t> Další specifikace</a:t>
            </a:r>
          </a:p>
          <a:p>
            <a:pPr>
              <a:buFontTx/>
              <a:buAutoNum type="arabicPeriod"/>
            </a:pPr>
            <a:r>
              <a:rPr lang="cs-CZ" altLang="cs-CZ" dirty="0">
                <a:solidFill>
                  <a:schemeClr val="bg1">
                    <a:lumMod val="50000"/>
                  </a:schemeClr>
                </a:solidFill>
              </a:rPr>
              <a:t> Výběr zdrojů</a:t>
            </a:r>
          </a:p>
          <a:p>
            <a:pPr>
              <a:buFontTx/>
              <a:buAutoNum type="arabicPeriod"/>
            </a:pPr>
            <a:r>
              <a:rPr lang="cs-CZ" altLang="cs-CZ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altLang="cs-CZ" dirty="0" err="1">
                <a:solidFill>
                  <a:schemeClr val="bg1">
                    <a:lumMod val="50000"/>
                  </a:schemeClr>
                </a:solidFill>
              </a:rPr>
              <a:t>Boolovský</a:t>
            </a:r>
            <a:r>
              <a:rPr lang="cs-CZ" altLang="cs-CZ" dirty="0">
                <a:solidFill>
                  <a:schemeClr val="bg1">
                    <a:lumMod val="50000"/>
                  </a:schemeClr>
                </a:solidFill>
              </a:rPr>
              <a:t> model</a:t>
            </a:r>
          </a:p>
          <a:p>
            <a:pPr>
              <a:buFontTx/>
              <a:buAutoNum type="arabicPeriod"/>
            </a:pPr>
            <a:r>
              <a:rPr lang="cs-CZ" altLang="cs-CZ" dirty="0">
                <a:solidFill>
                  <a:schemeClr val="bg1">
                    <a:lumMod val="50000"/>
                  </a:schemeClr>
                </a:solidFill>
              </a:rPr>
              <a:t> Technika vyhledávání</a:t>
            </a:r>
          </a:p>
          <a:p>
            <a:pPr>
              <a:buFontTx/>
              <a:buAutoNum type="arabicPeriod"/>
            </a:pPr>
            <a:r>
              <a:rPr lang="cs-CZ" altLang="cs-CZ" dirty="0">
                <a:solidFill>
                  <a:schemeClr val="bg1">
                    <a:lumMod val="50000"/>
                  </a:schemeClr>
                </a:solidFill>
              </a:rPr>
              <a:t> Vlastní vyhledávací proces</a:t>
            </a:r>
          </a:p>
          <a:p>
            <a:pPr>
              <a:buFontTx/>
              <a:buAutoNum type="arabicPeriod"/>
            </a:pPr>
            <a:r>
              <a:rPr lang="cs-CZ" altLang="cs-CZ" dirty="0">
                <a:solidFill>
                  <a:schemeClr val="bg1">
                    <a:lumMod val="50000"/>
                  </a:schemeClr>
                </a:solidFill>
              </a:rPr>
              <a:t> Hodnocení vyhledaných záznamů</a:t>
            </a:r>
          </a:p>
          <a:p>
            <a:pPr>
              <a:buFontTx/>
              <a:buAutoNum type="arabicPeriod"/>
            </a:pPr>
            <a:r>
              <a:rPr lang="cs-CZ" altLang="cs-CZ" dirty="0">
                <a:solidFill>
                  <a:schemeClr val="bg1">
                    <a:lumMod val="50000"/>
                  </a:schemeClr>
                </a:solidFill>
              </a:rPr>
              <a:t> Další operace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019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8692" y="2492896"/>
            <a:ext cx="8807896" cy="4896544"/>
          </a:xfrm>
        </p:spPr>
        <p:txBody>
          <a:bodyPr>
            <a:normAutofit/>
          </a:bodyPr>
          <a:lstStyle/>
          <a:p>
            <a:pPr marL="0" indent="0">
              <a:spcBef>
                <a:spcPct val="30000"/>
              </a:spcBef>
              <a:buNone/>
            </a:pPr>
            <a:r>
              <a:rPr lang="cs-CZ" altLang="cs-CZ" sz="3000" dirty="0" smtClean="0"/>
              <a:t>1) Zformulujte výzkumnou otázku (téma </a:t>
            </a:r>
            <a:r>
              <a:rPr lang="cs-CZ" altLang="cs-CZ" sz="3000" dirty="0"/>
              <a:t>nebo </a:t>
            </a:r>
            <a:r>
              <a:rPr lang="cs-CZ" altLang="cs-CZ" sz="3000" dirty="0" smtClean="0"/>
              <a:t>problém) </a:t>
            </a:r>
          </a:p>
          <a:p>
            <a:pPr marL="857250" lvl="1" indent="-457200">
              <a:spcBef>
                <a:spcPct val="30000"/>
              </a:spcBef>
              <a:buFont typeface="Wingdings" panose="05000000000000000000" pitchFamily="2" charset="2"/>
              <a:buChar char="v"/>
            </a:pPr>
            <a:r>
              <a:rPr lang="cs-CZ" altLang="cs-CZ" sz="3000" dirty="0" smtClean="0"/>
              <a:t>zjistěte si dost informací o daném tématu </a:t>
            </a:r>
          </a:p>
          <a:p>
            <a:pPr marL="457200" lvl="1" indent="0">
              <a:spcBef>
                <a:spcPct val="30000"/>
              </a:spcBef>
              <a:buNone/>
            </a:pPr>
            <a:r>
              <a:rPr lang="cs-CZ" altLang="cs-CZ" sz="3000" dirty="0"/>
              <a:t> </a:t>
            </a:r>
            <a:r>
              <a:rPr lang="cs-CZ" altLang="cs-CZ" sz="3000" dirty="0" smtClean="0"/>
              <a:t>    (e-knihy, rada kolegů atd.)</a:t>
            </a:r>
            <a:endParaRPr lang="cs-CZ" altLang="cs-CZ" sz="3000" dirty="0"/>
          </a:p>
          <a:p>
            <a:pPr marL="457200" lvl="1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228600" y="1061611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</a:t>
            </a:r>
            <a:r>
              <a:rPr lang="cs-CZ" altLang="cs-C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Výzkumná otázka</a:t>
            </a:r>
            <a:endParaRPr lang="cs-CZ" sz="3200" dirty="0"/>
          </a:p>
        </p:txBody>
      </p:sp>
      <p:pic>
        <p:nvPicPr>
          <p:cNvPr id="5" name="Obrázek 10" descr="žárovka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9200" y="0"/>
            <a:ext cx="1574800" cy="207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079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altLang="cs-CZ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Osnova</a:t>
            </a:r>
            <a:r>
              <a:rPr lang="cs-CZ" alt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alt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824536"/>
          </a:xfrm>
        </p:spPr>
        <p:txBody>
          <a:bodyPr>
            <a:normAutofit lnSpcReduction="10000"/>
          </a:bodyPr>
          <a:lstStyle/>
          <a:p>
            <a:pPr>
              <a:buSzPct val="100000"/>
              <a:buFont typeface="Wingdings" panose="05000000000000000000" pitchFamily="2" charset="2"/>
              <a:buChar char="q"/>
              <a:defRPr/>
            </a:pPr>
            <a:r>
              <a:rPr lang="cs-CZ" altLang="cs-CZ" sz="2800" dirty="0" smtClean="0"/>
              <a:t> Práce </a:t>
            </a:r>
            <a:r>
              <a:rPr lang="cs-CZ" altLang="cs-CZ" sz="2800" dirty="0"/>
              <a:t>s informacemi</a:t>
            </a:r>
          </a:p>
          <a:p>
            <a:pPr marL="800100" lvl="1" indent="-342900">
              <a:spcBef>
                <a:spcPts val="12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dirty="0"/>
              <a:t>informační společnost</a:t>
            </a:r>
          </a:p>
          <a:p>
            <a:pPr marL="800100" lvl="1" indent="-342900">
              <a:spcBef>
                <a:spcPts val="12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dirty="0"/>
              <a:t>informační gramotnost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cs-CZ" altLang="cs-CZ" sz="2800" dirty="0" smtClean="0"/>
              <a:t> Psaní </a:t>
            </a:r>
            <a:r>
              <a:rPr lang="cs-CZ" altLang="cs-CZ" sz="2800" dirty="0"/>
              <a:t>odborných (závěrečných) prací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cs-CZ" altLang="cs-CZ" sz="2800" dirty="0" smtClean="0"/>
              <a:t> Informační </a:t>
            </a:r>
            <a:r>
              <a:rPr lang="cs-CZ" altLang="cs-CZ" sz="2800" dirty="0"/>
              <a:t>zdroje</a:t>
            </a:r>
          </a:p>
          <a:p>
            <a:pPr marL="800100" lvl="1" indent="-342900">
              <a:spcBef>
                <a:spcPts val="12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dirty="0"/>
              <a:t>typy informačních zdrojů</a:t>
            </a:r>
          </a:p>
          <a:p>
            <a:pPr marL="800100" lvl="1" indent="-342900">
              <a:spcBef>
                <a:spcPts val="12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dirty="0"/>
              <a:t>licencované zdroje</a:t>
            </a:r>
          </a:p>
          <a:p>
            <a:pPr marL="800100" lvl="1" indent="-342900">
              <a:spcBef>
                <a:spcPts val="12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dirty="0"/>
              <a:t>kde hledat knihy, odborné časopisy, informace z médií, závěrečné práce, referenční díla, statistické údaje, oborové brány?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4438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9377" y="1405994"/>
            <a:ext cx="8807896" cy="6624736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cs-CZ" sz="5200" dirty="0"/>
              <a:t> </a:t>
            </a:r>
          </a:p>
          <a:p>
            <a:pPr marL="0" indent="0">
              <a:buNone/>
            </a:pPr>
            <a:r>
              <a:rPr lang="cs-CZ" sz="6200" b="1" dirty="0"/>
              <a:t>Příliš obecná: </a:t>
            </a:r>
          </a:p>
          <a:p>
            <a:pPr marL="0" indent="0">
              <a:buNone/>
            </a:pPr>
            <a:r>
              <a:rPr lang="cs-CZ" sz="6200" dirty="0"/>
              <a:t>Jaký je vztah mezi státní regulací a energetickou účinností?</a:t>
            </a:r>
          </a:p>
          <a:p>
            <a:pPr marL="0" indent="0">
              <a:buNone/>
            </a:pPr>
            <a:r>
              <a:rPr lang="cs-CZ" sz="6200" dirty="0"/>
              <a:t> </a:t>
            </a:r>
          </a:p>
          <a:p>
            <a:pPr marL="0" indent="0">
              <a:buNone/>
            </a:pPr>
            <a:r>
              <a:rPr lang="cs-CZ" sz="6200" b="1" dirty="0"/>
              <a:t>Specifická: </a:t>
            </a:r>
          </a:p>
          <a:p>
            <a:pPr marL="0" indent="0">
              <a:buNone/>
            </a:pPr>
            <a:r>
              <a:rPr lang="cs-CZ" sz="6200" dirty="0"/>
              <a:t>Jak program Zelená úsporám přispívá k energetické účinnosti v městě Brně?</a:t>
            </a:r>
          </a:p>
          <a:p>
            <a:pPr marL="0" indent="0">
              <a:buNone/>
            </a:pPr>
            <a:r>
              <a:rPr lang="cs-CZ" sz="6200" dirty="0"/>
              <a:t> </a:t>
            </a:r>
          </a:p>
          <a:p>
            <a:pPr marL="0" indent="0">
              <a:buNone/>
            </a:pPr>
            <a:r>
              <a:rPr lang="cs-CZ" sz="6200" b="1" dirty="0"/>
              <a:t>Triviální: </a:t>
            </a:r>
          </a:p>
          <a:p>
            <a:pPr marL="0" indent="0">
              <a:buNone/>
            </a:pPr>
            <a:r>
              <a:rPr lang="cs-CZ" sz="6200" dirty="0"/>
              <a:t>Je Ruská federace vlivným energetickým exportérem?</a:t>
            </a:r>
          </a:p>
          <a:p>
            <a:pPr marL="0" indent="0">
              <a:buNone/>
            </a:pPr>
            <a:r>
              <a:rPr lang="cs-CZ" sz="6200" dirty="0"/>
              <a:t> </a:t>
            </a:r>
          </a:p>
          <a:p>
            <a:pPr marL="0" indent="0">
              <a:buNone/>
            </a:pPr>
            <a:r>
              <a:rPr lang="cs-CZ" sz="6200" b="1" dirty="0"/>
              <a:t>Netriviální: </a:t>
            </a:r>
          </a:p>
          <a:p>
            <a:pPr marL="0" indent="0">
              <a:buNone/>
            </a:pPr>
            <a:r>
              <a:rPr lang="cs-CZ" sz="6200" dirty="0"/>
              <a:t>Jak  Ruská federace využívá energii v zahraniční politice ve vztahu k pobaltským státům?</a:t>
            </a:r>
          </a:p>
          <a:p>
            <a:pPr marL="0" indent="0">
              <a:buNone/>
            </a:pPr>
            <a:r>
              <a:rPr lang="cs-CZ" sz="6200" dirty="0"/>
              <a:t> </a:t>
            </a:r>
          </a:p>
          <a:p>
            <a:pPr marL="0" indent="0">
              <a:spcBef>
                <a:spcPct val="30000"/>
              </a:spcBef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369377" y="988370"/>
            <a:ext cx="8229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Volba výzkumné otázky</a:t>
            </a:r>
            <a:endParaRPr lang="cs-CZ" sz="30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3275856" y="6453336"/>
            <a:ext cx="75821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Zdroj: https://is.muni.cz/do/fss/57816/65190270/MVEB_thesis_guidelines.pdf</a:t>
            </a:r>
          </a:p>
        </p:txBody>
      </p:sp>
    </p:spTree>
    <p:extLst>
      <p:ext uri="{BB962C8B-B14F-4D97-AF65-F5344CB8AC3E}">
        <p14:creationId xmlns:p14="http://schemas.microsoft.com/office/powerpoint/2010/main" val="385487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41993" y="836712"/>
            <a:ext cx="8807896" cy="58258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5200" dirty="0"/>
              <a:t> </a:t>
            </a:r>
          </a:p>
          <a:p>
            <a:pPr marL="0" indent="0">
              <a:buNone/>
            </a:pPr>
            <a:r>
              <a:rPr lang="cs-CZ" sz="2500" b="1" dirty="0" smtClean="0"/>
              <a:t>Nerealizovatelná:</a:t>
            </a:r>
            <a:endParaRPr lang="cs-CZ" sz="2500" b="1" dirty="0"/>
          </a:p>
          <a:p>
            <a:pPr marL="0" indent="0">
              <a:buNone/>
            </a:pPr>
            <a:r>
              <a:rPr lang="cs-CZ" sz="2500" dirty="0"/>
              <a:t>Jaké osobní pohnutky vedly  ministra  Kubu  k prosazování prolomení limitů pro těžbu uhlí v severních </a:t>
            </a:r>
            <a:r>
              <a:rPr lang="cs-CZ" sz="2500" dirty="0" smtClean="0"/>
              <a:t>Čechách</a:t>
            </a:r>
            <a:r>
              <a:rPr lang="cs-CZ" sz="2500" dirty="0"/>
              <a:t>?</a:t>
            </a:r>
          </a:p>
          <a:p>
            <a:pPr marL="0" indent="0">
              <a:buNone/>
            </a:pPr>
            <a:r>
              <a:rPr lang="cs-CZ" sz="2500" dirty="0"/>
              <a:t> </a:t>
            </a:r>
          </a:p>
          <a:p>
            <a:pPr marL="0" indent="0">
              <a:buNone/>
            </a:pPr>
            <a:r>
              <a:rPr lang="cs-CZ" sz="2500" b="1" dirty="0" smtClean="0"/>
              <a:t>Realizovatelná:</a:t>
            </a:r>
            <a:endParaRPr lang="cs-CZ" sz="2500" b="1" dirty="0"/>
          </a:p>
          <a:p>
            <a:pPr marL="0" indent="0">
              <a:buNone/>
            </a:pPr>
            <a:r>
              <a:rPr lang="cs-CZ" sz="2500" dirty="0" smtClean="0"/>
              <a:t>Jaká  </a:t>
            </a:r>
            <a:r>
              <a:rPr lang="cs-CZ" sz="2500" dirty="0"/>
              <a:t>jsou  hlavní  témata spojená  s energetikou ve  veřejném diskurzu vlády České republiky?</a:t>
            </a:r>
          </a:p>
          <a:p>
            <a:pPr marL="0" indent="0">
              <a:spcBef>
                <a:spcPct val="30000"/>
              </a:spcBef>
              <a:buNone/>
            </a:pPr>
            <a:endParaRPr lang="cs-CZ" sz="25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341993" y="980728"/>
            <a:ext cx="8229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Volba výzkumné otázky II.</a:t>
            </a:r>
            <a:endParaRPr lang="cs-CZ" sz="30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3851920" y="6339412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Zdroj:</a:t>
            </a:r>
            <a:r>
              <a:rPr lang="cs-CZ" dirty="0"/>
              <a:t> </a:t>
            </a:r>
            <a:r>
              <a:rPr lang="cs-CZ" sz="1200" dirty="0"/>
              <a:t>https://is.muni.cz/do/fss/57816/65190270/MVEB_thesis_guidelines.pdf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1850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549328"/>
            <a:ext cx="8987426" cy="4824536"/>
          </a:xfrm>
        </p:spPr>
        <p:txBody>
          <a:bodyPr>
            <a:noAutofit/>
          </a:bodyPr>
          <a:lstStyle/>
          <a:p>
            <a:pPr marL="0" indent="-457200">
              <a:lnSpc>
                <a:spcPct val="120000"/>
              </a:lnSpc>
              <a:spcBef>
                <a:spcPct val="30000"/>
              </a:spcBef>
              <a:buNone/>
            </a:pPr>
            <a:r>
              <a:rPr lang="cs-CZ" altLang="cs-CZ" sz="2400" dirty="0" smtClean="0"/>
              <a:t>2)</a:t>
            </a:r>
            <a:r>
              <a:rPr lang="cs-CZ" altLang="cs-CZ" sz="2000" dirty="0" smtClean="0">
                <a:solidFill>
                  <a:schemeClr val="tx2"/>
                </a:solidFill>
              </a:rPr>
              <a:t> </a:t>
            </a:r>
            <a:r>
              <a:rPr lang="cs-CZ" altLang="cs-CZ" sz="2400" dirty="0"/>
              <a:t>Vyjádřete </a:t>
            </a:r>
            <a:r>
              <a:rPr lang="cs-CZ" altLang="cs-CZ" sz="2400" dirty="0" smtClean="0"/>
              <a:t>výzkumnou otázku </a:t>
            </a:r>
            <a:r>
              <a:rPr lang="cs-CZ" altLang="cs-CZ" sz="2400" dirty="0"/>
              <a:t>ve </a:t>
            </a:r>
            <a:r>
              <a:rPr lang="cs-CZ" altLang="cs-CZ" sz="2400" dirty="0" smtClean="0"/>
              <a:t>formě</a:t>
            </a:r>
            <a:r>
              <a:rPr lang="cs-CZ" altLang="cs-CZ" sz="2400" i="1" dirty="0"/>
              <a:t> </a:t>
            </a:r>
            <a:r>
              <a:rPr lang="cs-CZ" altLang="cs-CZ" sz="2400" b="1" dirty="0" smtClean="0"/>
              <a:t>klíčových </a:t>
            </a:r>
            <a:r>
              <a:rPr lang="cs-CZ" altLang="cs-CZ" sz="2400" b="1" dirty="0"/>
              <a:t>slov (hesel) </a:t>
            </a:r>
          </a:p>
          <a:p>
            <a:pPr marL="914400" lvl="2" indent="-45720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cs-CZ" altLang="cs-CZ" dirty="0" smtClean="0"/>
              <a:t>používejte </a:t>
            </a:r>
            <a:r>
              <a:rPr lang="cs-CZ" altLang="cs-CZ" dirty="0"/>
              <a:t>zejména </a:t>
            </a:r>
            <a:r>
              <a:rPr lang="cs-CZ" altLang="cs-CZ" b="1" i="1" dirty="0"/>
              <a:t>podstatná jména</a:t>
            </a:r>
            <a:r>
              <a:rPr lang="cs-CZ" altLang="cs-CZ" i="1" dirty="0"/>
              <a:t> </a:t>
            </a:r>
            <a:endParaRPr lang="cs-CZ" altLang="cs-CZ" i="1" dirty="0" smtClean="0"/>
          </a:p>
          <a:p>
            <a:pPr marL="914400" lvl="2" indent="-45720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cs-CZ" altLang="cs-CZ" dirty="0" smtClean="0"/>
              <a:t>příd</a:t>
            </a:r>
            <a:r>
              <a:rPr lang="cs-CZ" altLang="cs-CZ" dirty="0"/>
              <a:t>. jména, </a:t>
            </a:r>
            <a:r>
              <a:rPr lang="cs-CZ" altLang="cs-CZ" dirty="0" err="1"/>
              <a:t>zájména</a:t>
            </a:r>
            <a:r>
              <a:rPr lang="cs-CZ" altLang="cs-CZ" dirty="0"/>
              <a:t> a slovesa pouze pokud jsou opravdu </a:t>
            </a:r>
            <a:r>
              <a:rPr lang="cs-CZ" altLang="cs-CZ" dirty="0" smtClean="0"/>
              <a:t>nezbytné</a:t>
            </a:r>
          </a:p>
          <a:p>
            <a:pPr marL="914400" lvl="2" indent="-45720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cs-CZ" altLang="cs-CZ" dirty="0" smtClean="0"/>
              <a:t>vyhýbejte </a:t>
            </a:r>
            <a:r>
              <a:rPr lang="cs-CZ" altLang="cs-CZ" dirty="0"/>
              <a:t>se tzv. stop </a:t>
            </a:r>
            <a:r>
              <a:rPr lang="cs-CZ" altLang="cs-CZ" dirty="0" err="1"/>
              <a:t>words</a:t>
            </a:r>
            <a:r>
              <a:rPr lang="cs-CZ" altLang="cs-CZ" dirty="0"/>
              <a:t> (předložky, </a:t>
            </a:r>
            <a:r>
              <a:rPr lang="cs-CZ" altLang="cs-CZ" dirty="0" smtClean="0"/>
              <a:t>spojky</a:t>
            </a:r>
            <a:r>
              <a:rPr lang="cs-CZ" altLang="cs-CZ" dirty="0"/>
              <a:t>, členy v cizích jazycích)</a:t>
            </a:r>
            <a:endParaRPr lang="cs-CZ" altLang="cs-CZ" b="1" dirty="0"/>
          </a:p>
          <a:p>
            <a:pPr marL="457200" lvl="1" indent="-457200">
              <a:lnSpc>
                <a:spcPct val="120000"/>
              </a:lnSpc>
              <a:buNone/>
            </a:pPr>
            <a:r>
              <a:rPr lang="cs-CZ" altLang="cs-CZ" sz="2400" b="1" i="1" dirty="0" smtClean="0"/>
              <a:t>       př</a:t>
            </a:r>
            <a:r>
              <a:rPr lang="cs-CZ" altLang="cs-CZ" sz="2400" b="1" i="1" dirty="0"/>
              <a:t>. </a:t>
            </a:r>
            <a:r>
              <a:rPr lang="cs-CZ" altLang="cs-CZ" sz="2400" b="1" i="1" dirty="0" smtClean="0"/>
              <a:t>Rusko (federace); </a:t>
            </a:r>
            <a:r>
              <a:rPr lang="en-US" altLang="cs-CZ" sz="2400" b="1" i="1" dirty="0" err="1" smtClean="0"/>
              <a:t>energetika</a:t>
            </a:r>
            <a:r>
              <a:rPr lang="cs-CZ" altLang="cs-CZ" sz="2400" b="1" i="1" dirty="0" smtClean="0"/>
              <a:t>; </a:t>
            </a:r>
            <a:r>
              <a:rPr lang="en-US" altLang="cs-CZ" sz="2400" b="1" i="1" dirty="0" err="1" smtClean="0"/>
              <a:t>zahrani</a:t>
            </a:r>
            <a:r>
              <a:rPr lang="cs-CZ" altLang="cs-CZ" sz="2400" b="1" i="1" dirty="0" smtClean="0"/>
              <a:t>ční politika; (po)baltské státy/země</a:t>
            </a:r>
            <a:endParaRPr lang="cs-CZ" altLang="cs-CZ" sz="2400" b="1" i="1" dirty="0"/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2400" b="1" dirty="0"/>
          </a:p>
          <a:p>
            <a:pPr marL="285750" lvl="1" indent="0">
              <a:lnSpc>
                <a:spcPct val="120000"/>
              </a:lnSpc>
              <a:buNone/>
            </a:pPr>
            <a:r>
              <a:rPr lang="cs-CZ" altLang="cs-CZ" sz="2400" dirty="0" smtClean="0"/>
              <a:t>Pozn</a:t>
            </a:r>
            <a:r>
              <a:rPr lang="cs-CZ" altLang="cs-CZ" sz="2400" dirty="0"/>
              <a:t>. v katalozích knihoven můžete nalézt i tzv. </a:t>
            </a:r>
            <a:r>
              <a:rPr lang="cs-CZ" altLang="cs-CZ" sz="2400" b="1" dirty="0" smtClean="0"/>
              <a:t>předmětová </a:t>
            </a:r>
            <a:r>
              <a:rPr lang="cs-CZ" altLang="cs-CZ" sz="2400" b="1" dirty="0"/>
              <a:t>hesla </a:t>
            </a:r>
          </a:p>
          <a:p>
            <a:pPr marL="457200" lvl="1" indent="-457200">
              <a:lnSpc>
                <a:spcPct val="120000"/>
              </a:lnSpc>
              <a:buNone/>
            </a:pPr>
            <a:r>
              <a:rPr lang="cs-CZ" altLang="cs-CZ" sz="2400" b="1" dirty="0" smtClean="0"/>
              <a:t>    </a:t>
            </a:r>
            <a:r>
              <a:rPr lang="cs-CZ" altLang="cs-CZ" sz="2400" b="1" i="1" dirty="0" smtClean="0"/>
              <a:t>př</a:t>
            </a:r>
            <a:r>
              <a:rPr lang="cs-CZ" altLang="cs-CZ" sz="2400" b="1" i="1" dirty="0"/>
              <a:t>. </a:t>
            </a:r>
            <a:r>
              <a:rPr lang="cs-CZ" altLang="cs-CZ" sz="2400" b="1" i="1" dirty="0" smtClean="0"/>
              <a:t>Rusko (federace) – zahraniční vztahy</a:t>
            </a:r>
            <a:endParaRPr lang="cs-CZ" altLang="cs-CZ" sz="2400" b="1" i="1" dirty="0"/>
          </a:p>
          <a:p>
            <a:pPr marL="0" indent="0">
              <a:buNone/>
            </a:pPr>
            <a:endParaRPr lang="cs-CZ" sz="20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193086" y="968008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Klíčová </a:t>
            </a:r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slova 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227378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300" y="2276872"/>
            <a:ext cx="8915400" cy="4896544"/>
          </a:xfrm>
        </p:spPr>
        <p:txBody>
          <a:bodyPr>
            <a:normAutofit/>
          </a:bodyPr>
          <a:lstStyle/>
          <a:p>
            <a:pPr>
              <a:spcBef>
                <a:spcPct val="30000"/>
              </a:spcBef>
              <a:buFont typeface="Wingdings" panose="05000000000000000000" pitchFamily="2" charset="2"/>
              <a:buChar char="q"/>
            </a:pPr>
            <a:r>
              <a:rPr lang="cs-CZ" altLang="cs-CZ" sz="3000" dirty="0"/>
              <a:t> </a:t>
            </a:r>
            <a:r>
              <a:rPr lang="cs-CZ" altLang="cs-CZ" sz="3000" dirty="0" smtClean="0"/>
              <a:t>Při práci s tématem lze </a:t>
            </a:r>
            <a:r>
              <a:rPr lang="cs-CZ" altLang="cs-CZ" sz="3000" dirty="0"/>
              <a:t>využít tzv. </a:t>
            </a:r>
            <a:r>
              <a:rPr lang="cs-CZ" altLang="cs-CZ" sz="3000" b="1" dirty="0"/>
              <a:t>myšlenkových </a:t>
            </a:r>
            <a:r>
              <a:rPr lang="cs-CZ" altLang="cs-CZ" sz="3000" b="1" dirty="0" smtClean="0"/>
              <a:t>map </a:t>
            </a:r>
            <a:r>
              <a:rPr lang="cs-CZ" altLang="cs-CZ" sz="3000" dirty="0" smtClean="0"/>
              <a:t> </a:t>
            </a:r>
          </a:p>
          <a:p>
            <a:pPr lvl="1">
              <a:lnSpc>
                <a:spcPct val="150000"/>
              </a:lnSpc>
              <a:spcBef>
                <a:spcPct val="30000"/>
              </a:spcBef>
              <a:buFont typeface="Wingdings" panose="05000000000000000000" pitchFamily="2" charset="2"/>
              <a:buChar char="v"/>
            </a:pPr>
            <a:r>
              <a:rPr lang="cs-CZ" altLang="cs-CZ" sz="2600" dirty="0" smtClean="0"/>
              <a:t> grafické znázornění tématu</a:t>
            </a:r>
          </a:p>
          <a:p>
            <a:pPr lvl="1">
              <a:spcBef>
                <a:spcPct val="30000"/>
              </a:spcBef>
              <a:buFont typeface="Wingdings" panose="05000000000000000000" pitchFamily="2" charset="2"/>
              <a:buChar char="v"/>
            </a:pPr>
            <a:r>
              <a:rPr lang="cs-CZ" altLang="cs-CZ" sz="2600" dirty="0"/>
              <a:t> a</a:t>
            </a:r>
            <a:r>
              <a:rPr lang="cs-CZ" altLang="cs-CZ" sz="2600" dirty="0" smtClean="0"/>
              <a:t>plikace - </a:t>
            </a:r>
            <a:r>
              <a:rPr lang="cs-CZ" altLang="cs-CZ" sz="2600" dirty="0" smtClean="0">
                <a:hlinkClick r:id="rId4"/>
              </a:rPr>
              <a:t>Pět nejlepších nástrojů pro tvorbu myšlenkových map</a:t>
            </a:r>
            <a:endParaRPr lang="cs-CZ" altLang="cs-CZ" sz="2600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611560" y="1231602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Myšlenkové mapy</a:t>
            </a:r>
            <a:endParaRPr lang="cs-CZ" sz="3200" dirty="0"/>
          </a:p>
        </p:txBody>
      </p:sp>
      <p:pic>
        <p:nvPicPr>
          <p:cNvPr id="5" name="Obrázek 10" descr="žárovka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9200" y="0"/>
            <a:ext cx="1574800" cy="207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449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89654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8064895" cy="5879013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395536" y="6369278"/>
            <a:ext cx="979308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1500" i="1" dirty="0"/>
              <a:t>Zdroj: https://s-media-cache-ak0.pinimg.com/736x/b1/8c/7d/b18c7dde7e01870bd4715b308241c155.jpg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4251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1187624" y="2636912"/>
            <a:ext cx="67687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altLang="cs-CZ" sz="7200" b="1" dirty="0" smtClean="0">
                <a:solidFill>
                  <a:schemeClr val="bg1"/>
                </a:solidFill>
              </a:rPr>
              <a:t>Shrnutí</a:t>
            </a:r>
            <a:endParaRPr lang="cs-CZ" sz="7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56661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86518"/>
            <a:ext cx="8229600" cy="4896544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3000" b="1" dirty="0"/>
              <a:t>Volba tématu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dirty="0"/>
              <a:t>Kontrola v Archivu závěrečných prací IS MU</a:t>
            </a:r>
          </a:p>
          <a:p>
            <a:pPr lvl="1">
              <a:buFont typeface="Wingdings" panose="05000000000000000000" pitchFamily="2" charset="2"/>
              <a:buNone/>
            </a:pPr>
            <a:endParaRPr lang="cs-CZ" altLang="cs-CZ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3000" b="1" dirty="0"/>
              <a:t>Informační průzkum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dirty="0"/>
              <a:t>Katalogy knihoven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dirty="0"/>
              <a:t>Licencované zdroje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dirty="0" smtClean="0"/>
              <a:t>Volně </a:t>
            </a:r>
            <a:r>
              <a:rPr lang="cs-CZ" altLang="cs-CZ" dirty="0"/>
              <a:t>dostupné zdroje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57200" y="1052736"/>
            <a:ext cx="814724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Psaní odborných (závěrečných) prací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31543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5" name="Zástupný symbol pro obsah 4"/>
          <p:cNvSpPr txBox="1">
            <a:spLocks noGrp="1"/>
          </p:cNvSpPr>
          <p:nvPr>
            <p:ph idx="1"/>
          </p:nvPr>
        </p:nvSpPr>
        <p:spPr>
          <a:xfrm>
            <a:off x="457200" y="1268760"/>
            <a:ext cx="8229600" cy="5777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3000" b="1" dirty="0"/>
              <a:t>Pro vyhledávání odborných informací </a:t>
            </a:r>
            <a:r>
              <a:rPr lang="cs-CZ" altLang="cs-CZ" sz="3000" dirty="0"/>
              <a:t>používejte </a:t>
            </a:r>
            <a:r>
              <a:rPr lang="cs-CZ" altLang="cs-CZ" sz="3000" b="1" dirty="0"/>
              <a:t>licencované informační zdroje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dirty="0"/>
              <a:t>Ověřené, kvalitní, jedinečné informace</a:t>
            </a:r>
            <a:endParaRPr lang="cs-CZ" altLang="cs-CZ" b="1" dirty="0"/>
          </a:p>
          <a:p>
            <a:pPr marL="457200" indent="-457200">
              <a:spcBef>
                <a:spcPts val="2800"/>
              </a:spcBef>
              <a:buFont typeface="Wingdings" panose="05000000000000000000" pitchFamily="2" charset="2"/>
              <a:buChar char="q"/>
            </a:pPr>
            <a:r>
              <a:rPr lang="cs-CZ" altLang="cs-CZ" sz="3000" b="1" dirty="0"/>
              <a:t>Seznam databází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dirty="0"/>
              <a:t>Stránky knihovny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dirty="0"/>
              <a:t>Portál elektronických informačních zdrojů</a:t>
            </a:r>
          </a:p>
          <a:p>
            <a:pPr marL="457200" indent="-457200">
              <a:spcBef>
                <a:spcPts val="2800"/>
              </a:spcBef>
              <a:buFont typeface="Wingdings" panose="05000000000000000000" pitchFamily="2" charset="2"/>
              <a:buChar char="q"/>
            </a:pPr>
            <a:r>
              <a:rPr lang="cs-CZ" altLang="cs-CZ" sz="3000" b="1" dirty="0"/>
              <a:t>Mimo počítačovou síť MU </a:t>
            </a:r>
            <a:r>
              <a:rPr lang="cs-CZ" altLang="cs-CZ" sz="3000" dirty="0"/>
              <a:t>si nastavte</a:t>
            </a:r>
            <a:r>
              <a:rPr lang="cs-CZ" altLang="cs-CZ" sz="3000" b="1" dirty="0"/>
              <a:t> vzdálený přístup</a:t>
            </a:r>
            <a:endParaRPr lang="cs-CZ" altLang="cs-CZ" sz="3000" dirty="0"/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dirty="0"/>
              <a:t>Např. </a:t>
            </a:r>
            <a:r>
              <a:rPr lang="cs-CZ" altLang="cs-CZ" dirty="0" err="1"/>
              <a:t>OpenVPN</a:t>
            </a:r>
            <a:r>
              <a:rPr lang="cs-CZ" altLang="cs-CZ" dirty="0"/>
              <a:t>, </a:t>
            </a:r>
            <a:r>
              <a:rPr lang="cs-CZ" altLang="cs-CZ" dirty="0" err="1"/>
              <a:t>Shibboleth</a:t>
            </a:r>
            <a:endParaRPr lang="cs-CZ" alt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8464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2098013"/>
            <a:ext cx="8229600" cy="4896544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cs-CZ" altLang="cs-CZ" sz="2400" dirty="0"/>
              <a:t>KATUŠČÁK, D., B. DROBÍKOVÁ, R. PAPÍK. </a:t>
            </a:r>
            <a:r>
              <a:rPr lang="cs-CZ" altLang="cs-CZ" sz="2400" i="1" dirty="0"/>
              <a:t>Jak psát závěrečné a kvalifikační práce.</a:t>
            </a:r>
            <a:r>
              <a:rPr lang="cs-CZ" altLang="cs-CZ" sz="2400" dirty="0"/>
              <a:t> Nitra: Enigma, 2008, 161 s. ISBN 978-80-89132-70-6.</a:t>
            </a:r>
          </a:p>
          <a:p>
            <a:pPr>
              <a:defRPr/>
            </a:pPr>
            <a:endParaRPr lang="cs-CZ" altLang="cs-CZ" sz="2400" dirty="0">
              <a:solidFill>
                <a:srgbClr val="FF0000"/>
              </a:solidFill>
            </a:endParaRPr>
          </a:p>
          <a:p>
            <a:pPr marL="0" indent="0">
              <a:buNone/>
              <a:defRPr/>
            </a:pPr>
            <a:r>
              <a:rPr lang="en-US" sz="2400" dirty="0"/>
              <a:t>BOTHMA, Theo. </a:t>
            </a:r>
            <a:r>
              <a:rPr lang="en-US" sz="2400" i="1" dirty="0"/>
              <a:t>Navigating information literacy: your information society survival toolkit</a:t>
            </a:r>
            <a:r>
              <a:rPr lang="en-US" sz="2400" dirty="0"/>
              <a:t>. 3rd ed. Cape Town: Pearson Education, 2011, 208 s. ISBN 9781775782278. </a:t>
            </a:r>
            <a:endParaRPr lang="cs-CZ" sz="2400" dirty="0" smtClean="0"/>
          </a:p>
          <a:p>
            <a:pPr marL="0" indent="0">
              <a:buNone/>
              <a:defRPr/>
            </a:pPr>
            <a:endParaRPr lang="cs-CZ" altLang="cs-CZ" sz="2400" dirty="0">
              <a:solidFill>
                <a:srgbClr val="FF0000"/>
              </a:solidFill>
            </a:endParaRPr>
          </a:p>
          <a:p>
            <a:pPr marL="0" indent="0">
              <a:buNone/>
              <a:defRPr/>
            </a:pPr>
            <a:r>
              <a:rPr lang="en-US" sz="2400" dirty="0"/>
              <a:t>GRÖPPEL-WEGENER, </a:t>
            </a:r>
            <a:r>
              <a:rPr lang="en-US" sz="2400" dirty="0" err="1"/>
              <a:t>Alke</a:t>
            </a:r>
            <a:r>
              <a:rPr lang="en-US" sz="2400" dirty="0"/>
              <a:t> a Claire PENKETH. </a:t>
            </a:r>
            <a:r>
              <a:rPr lang="en-US" sz="2400" i="1" dirty="0"/>
              <a:t>The </a:t>
            </a:r>
            <a:r>
              <a:rPr lang="en-US" sz="2400" i="1" dirty="0" err="1"/>
              <a:t>fishscale</a:t>
            </a:r>
            <a:r>
              <a:rPr lang="en-US" sz="2400" i="1" dirty="0"/>
              <a:t> of </a:t>
            </a:r>
            <a:r>
              <a:rPr lang="en-US" sz="2400" i="1" dirty="0" err="1"/>
              <a:t>academicness</a:t>
            </a:r>
            <a:r>
              <a:rPr lang="en-US" sz="2400" dirty="0"/>
              <a:t>. Staffordshire: Staffordshire university, [2013]. A Tactile Academia book. ISBN 978-0-9927884-0-7.</a:t>
            </a:r>
            <a:endParaRPr lang="cs-CZ" altLang="cs-CZ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57200" y="1161909"/>
            <a:ext cx="814724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Literatura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5296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2131503"/>
            <a:ext cx="8229600" cy="48965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i="1" dirty="0">
                <a:hlinkClick r:id="rId4"/>
              </a:rPr>
              <a:t>https://</a:t>
            </a:r>
            <a:r>
              <a:rPr lang="cs-CZ" sz="2400" i="1" dirty="0" smtClean="0">
                <a:hlinkClick r:id="rId4"/>
              </a:rPr>
              <a:t>www.airsassociation.org/airs-articles/item/16220-how-to-access-the-dark-web</a:t>
            </a:r>
            <a:r>
              <a:rPr lang="cs-CZ" sz="2400" i="1" dirty="0"/>
              <a:t> </a:t>
            </a:r>
            <a:r>
              <a:rPr lang="cs-CZ" altLang="cs-CZ" sz="1800" dirty="0" smtClean="0"/>
              <a:t>(</a:t>
            </a:r>
            <a:r>
              <a:rPr lang="cs-CZ" altLang="cs-CZ" sz="1800" dirty="0" err="1" smtClean="0"/>
              <a:t>deep</a:t>
            </a:r>
            <a:r>
              <a:rPr lang="cs-CZ" altLang="cs-CZ" sz="1800" dirty="0" smtClean="0"/>
              <a:t> web)</a:t>
            </a:r>
          </a:p>
          <a:p>
            <a:pPr marL="0" indent="0">
              <a:buNone/>
            </a:pPr>
            <a:endParaRPr lang="cs-CZ" altLang="cs-CZ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altLang="cs-CZ" sz="2400" i="1" dirty="0">
                <a:hlinkClick r:id="rId5"/>
              </a:rPr>
              <a:t>https://</a:t>
            </a:r>
            <a:r>
              <a:rPr lang="cs-CZ" altLang="cs-CZ" sz="2400" i="1" dirty="0" smtClean="0">
                <a:hlinkClick r:id="rId5"/>
              </a:rPr>
              <a:t>s-media-cache-ak0.pinimg.com/736x/b1/8c/7d/b18c7dde7e01870bd4715b308241c155.jpg</a:t>
            </a:r>
            <a:r>
              <a:rPr lang="cs-CZ" altLang="cs-CZ" sz="2400" i="1" dirty="0" smtClean="0"/>
              <a:t>  </a:t>
            </a:r>
            <a:r>
              <a:rPr lang="cs-CZ" altLang="cs-CZ" sz="1800" i="1" dirty="0" smtClean="0"/>
              <a:t>(myšlenková mapa)</a:t>
            </a:r>
          </a:p>
          <a:p>
            <a:pPr marL="0" indent="0">
              <a:buNone/>
            </a:pPr>
            <a:endParaRPr lang="cs-CZ" altLang="cs-CZ" sz="2400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altLang="cs-CZ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sz="24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453305" y="1235078"/>
            <a:ext cx="8229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Obrázky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0519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idx="1"/>
          </p:nvPr>
        </p:nvSpPr>
        <p:spPr>
          <a:xfrm>
            <a:off x="323528" y="1385392"/>
            <a:ext cx="8517632" cy="5472608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lnSpc>
                <a:spcPct val="190000"/>
              </a:lnSpc>
              <a:buNone/>
            </a:pPr>
            <a:r>
              <a:rPr lang="cs-CZ" altLang="cs-CZ" sz="4600" i="1" dirty="0" smtClean="0"/>
              <a:t>"</a:t>
            </a:r>
            <a:r>
              <a:rPr lang="cs-CZ" altLang="cs-CZ" sz="4600" i="1" dirty="0" err="1" smtClean="0"/>
              <a:t>Information</a:t>
            </a:r>
            <a:r>
              <a:rPr lang="cs-CZ" altLang="cs-CZ" sz="4600" i="1" dirty="0" smtClean="0"/>
              <a:t> these </a:t>
            </a:r>
            <a:r>
              <a:rPr lang="cs-CZ" altLang="cs-CZ" sz="4600" i="1" dirty="0" err="1" smtClean="0"/>
              <a:t>days</a:t>
            </a:r>
            <a:r>
              <a:rPr lang="cs-CZ" altLang="cs-CZ" sz="4600" i="1" dirty="0" smtClean="0"/>
              <a:t> </a:t>
            </a:r>
            <a:r>
              <a:rPr lang="cs-CZ" altLang="cs-CZ" sz="4600" i="1" dirty="0" err="1" smtClean="0"/>
              <a:t>seems</a:t>
            </a:r>
            <a:r>
              <a:rPr lang="cs-CZ" altLang="cs-CZ" sz="4600" i="1" dirty="0" smtClean="0"/>
              <a:t> to </a:t>
            </a:r>
            <a:r>
              <a:rPr lang="cs-CZ" altLang="cs-CZ" sz="4600" i="1" dirty="0" err="1" smtClean="0"/>
              <a:t>be</a:t>
            </a:r>
            <a:r>
              <a:rPr lang="cs-CZ" altLang="cs-CZ" sz="4600" i="1" dirty="0" smtClean="0"/>
              <a:t> </a:t>
            </a:r>
            <a:r>
              <a:rPr lang="cs-CZ" altLang="cs-CZ" sz="4600" i="1" dirty="0" err="1" smtClean="0"/>
              <a:t>everywhere</a:t>
            </a:r>
            <a:r>
              <a:rPr lang="cs-CZ" altLang="cs-CZ" sz="4600" i="1" dirty="0" smtClean="0"/>
              <a:t>. But </a:t>
            </a:r>
            <a:r>
              <a:rPr lang="cs-CZ" altLang="cs-CZ" sz="4600" i="1" dirty="0" err="1" smtClean="0"/>
              <a:t>rather</a:t>
            </a:r>
            <a:r>
              <a:rPr lang="cs-CZ" altLang="cs-CZ" sz="4600" i="1" dirty="0" smtClean="0"/>
              <a:t> </a:t>
            </a:r>
            <a:r>
              <a:rPr lang="cs-CZ" altLang="cs-CZ" sz="4600" i="1" dirty="0" err="1" smtClean="0"/>
              <a:t>than</a:t>
            </a:r>
            <a:r>
              <a:rPr lang="cs-CZ" altLang="cs-CZ" sz="4600" i="1" dirty="0" smtClean="0"/>
              <a:t> </a:t>
            </a:r>
            <a:r>
              <a:rPr lang="cs-CZ" altLang="cs-CZ" sz="4600" i="1" dirty="0" err="1" smtClean="0"/>
              <a:t>making</a:t>
            </a:r>
            <a:r>
              <a:rPr lang="cs-CZ" altLang="cs-CZ" sz="4600" i="1" dirty="0" smtClean="0"/>
              <a:t> </a:t>
            </a:r>
            <a:r>
              <a:rPr lang="cs-CZ" altLang="cs-CZ" sz="4600" i="1" dirty="0" err="1" smtClean="0"/>
              <a:t>research</a:t>
            </a:r>
            <a:r>
              <a:rPr lang="cs-CZ" altLang="cs-CZ" sz="4600" i="1" dirty="0" smtClean="0"/>
              <a:t> </a:t>
            </a:r>
            <a:r>
              <a:rPr lang="cs-CZ" altLang="cs-CZ" sz="4600" i="1" dirty="0" err="1" smtClean="0"/>
              <a:t>easier</a:t>
            </a:r>
            <a:r>
              <a:rPr lang="cs-CZ" altLang="cs-CZ" sz="4600" i="1" dirty="0" smtClean="0"/>
              <a:t>, </a:t>
            </a:r>
            <a:r>
              <a:rPr lang="cs-CZ" altLang="cs-CZ" sz="4600" i="1" dirty="0" err="1" smtClean="0"/>
              <a:t>this</a:t>
            </a:r>
            <a:r>
              <a:rPr lang="cs-CZ" altLang="cs-CZ" sz="4600" i="1" dirty="0" smtClean="0"/>
              <a:t> has made </a:t>
            </a:r>
            <a:r>
              <a:rPr lang="cs-CZ" altLang="cs-CZ" sz="4600" i="1" dirty="0" err="1" smtClean="0"/>
              <a:t>it</a:t>
            </a:r>
            <a:r>
              <a:rPr lang="cs-CZ" altLang="cs-CZ" sz="4600" i="1" dirty="0" smtClean="0"/>
              <a:t> </a:t>
            </a:r>
            <a:r>
              <a:rPr lang="cs-CZ" altLang="cs-CZ" sz="4600" i="1" dirty="0" err="1" smtClean="0"/>
              <a:t>harder</a:t>
            </a:r>
            <a:r>
              <a:rPr lang="cs-CZ" altLang="cs-CZ" sz="4600" i="1" dirty="0" smtClean="0"/>
              <a:t>, </a:t>
            </a:r>
            <a:r>
              <a:rPr lang="cs-CZ" altLang="cs-CZ" sz="4600" i="1" dirty="0" err="1" smtClean="0"/>
              <a:t>because</a:t>
            </a:r>
            <a:r>
              <a:rPr lang="cs-CZ" altLang="cs-CZ" sz="4600" i="1" dirty="0" smtClean="0"/>
              <a:t> </a:t>
            </a:r>
            <a:r>
              <a:rPr lang="cs-CZ" altLang="cs-CZ" sz="4600" i="1" dirty="0" err="1" smtClean="0"/>
              <a:t>when</a:t>
            </a:r>
            <a:r>
              <a:rPr lang="cs-CZ" altLang="cs-CZ" sz="4600" i="1" dirty="0" smtClean="0"/>
              <a:t> </a:t>
            </a:r>
            <a:r>
              <a:rPr lang="cs-CZ" altLang="cs-CZ" sz="4600" i="1" dirty="0" err="1" smtClean="0"/>
              <a:t>doing</a:t>
            </a:r>
            <a:r>
              <a:rPr lang="cs-CZ" altLang="cs-CZ" sz="4600" i="1" dirty="0" smtClean="0"/>
              <a:t> </a:t>
            </a:r>
            <a:r>
              <a:rPr lang="cs-CZ" altLang="cs-CZ" sz="4600" i="1" dirty="0" err="1" smtClean="0"/>
              <a:t>research</a:t>
            </a:r>
            <a:r>
              <a:rPr lang="cs-CZ" altLang="cs-CZ" sz="4600" i="1" dirty="0" smtClean="0"/>
              <a:t> </a:t>
            </a:r>
            <a:r>
              <a:rPr lang="cs-CZ" altLang="cs-CZ" sz="4600" i="1" dirty="0" err="1" smtClean="0"/>
              <a:t>you</a:t>
            </a:r>
            <a:r>
              <a:rPr lang="cs-CZ" altLang="cs-CZ" sz="4600" i="1" dirty="0" smtClean="0"/>
              <a:t> </a:t>
            </a:r>
            <a:r>
              <a:rPr lang="cs-CZ" altLang="cs-CZ" sz="4600" i="1" dirty="0" err="1" smtClean="0"/>
              <a:t>don´t</a:t>
            </a:r>
            <a:r>
              <a:rPr lang="cs-CZ" altLang="cs-CZ" sz="4600" i="1" dirty="0" smtClean="0"/>
              <a:t> just </a:t>
            </a:r>
            <a:r>
              <a:rPr lang="cs-CZ" altLang="cs-CZ" sz="4600" i="1" dirty="0" err="1" smtClean="0"/>
              <a:t>have</a:t>
            </a:r>
            <a:r>
              <a:rPr lang="cs-CZ" altLang="cs-CZ" sz="4600" i="1" dirty="0" smtClean="0"/>
              <a:t> to </a:t>
            </a:r>
            <a:r>
              <a:rPr lang="cs-CZ" altLang="cs-CZ" sz="4600" i="1" dirty="0" err="1" smtClean="0"/>
              <a:t>find</a:t>
            </a:r>
            <a:r>
              <a:rPr lang="cs-CZ" altLang="cs-CZ" sz="4600" i="1" dirty="0" smtClean="0"/>
              <a:t> </a:t>
            </a:r>
            <a:r>
              <a:rPr lang="cs-CZ" altLang="cs-CZ" sz="4600" b="1" i="1" dirty="0" err="1" smtClean="0"/>
              <a:t>any</a:t>
            </a:r>
            <a:r>
              <a:rPr lang="cs-CZ" altLang="cs-CZ" sz="4600" i="1" dirty="0" smtClean="0"/>
              <a:t> </a:t>
            </a:r>
            <a:r>
              <a:rPr lang="cs-CZ" altLang="cs-CZ" sz="4600" i="1" dirty="0" err="1" smtClean="0"/>
              <a:t>information</a:t>
            </a:r>
            <a:r>
              <a:rPr lang="cs-CZ" altLang="cs-CZ" sz="4600" i="1" dirty="0" smtClean="0"/>
              <a:t>, </a:t>
            </a:r>
            <a:r>
              <a:rPr lang="cs-CZ" altLang="cs-CZ" sz="4600" i="1" dirty="0" err="1" smtClean="0"/>
              <a:t>you</a:t>
            </a:r>
            <a:r>
              <a:rPr lang="cs-CZ" altLang="cs-CZ" sz="4600" i="1" dirty="0" smtClean="0"/>
              <a:t> </a:t>
            </a:r>
            <a:r>
              <a:rPr lang="cs-CZ" altLang="cs-CZ" sz="4600" i="1" dirty="0" err="1" smtClean="0"/>
              <a:t>have</a:t>
            </a:r>
            <a:r>
              <a:rPr lang="cs-CZ" altLang="cs-CZ" sz="4600" i="1" dirty="0" smtClean="0"/>
              <a:t> to </a:t>
            </a:r>
            <a:r>
              <a:rPr lang="cs-CZ" altLang="cs-CZ" sz="4600" i="1" dirty="0" err="1" smtClean="0"/>
              <a:t>find</a:t>
            </a:r>
            <a:r>
              <a:rPr lang="cs-CZ" altLang="cs-CZ" sz="4600" i="1" dirty="0" smtClean="0"/>
              <a:t> </a:t>
            </a:r>
            <a:r>
              <a:rPr lang="cs-CZ" altLang="cs-CZ" sz="4600" i="1" dirty="0" err="1" smtClean="0"/>
              <a:t>the</a:t>
            </a:r>
            <a:r>
              <a:rPr lang="cs-CZ" altLang="cs-CZ" sz="4600" i="1" dirty="0" smtClean="0"/>
              <a:t> </a:t>
            </a:r>
            <a:r>
              <a:rPr lang="cs-CZ" altLang="cs-CZ" sz="4600" b="1" i="1" dirty="0" err="1" smtClean="0"/>
              <a:t>right</a:t>
            </a:r>
            <a:r>
              <a:rPr lang="cs-CZ" altLang="cs-CZ" sz="4600" i="1" dirty="0" smtClean="0"/>
              <a:t> </a:t>
            </a:r>
            <a:r>
              <a:rPr lang="cs-CZ" altLang="cs-CZ" sz="4600" i="1" dirty="0" err="1" smtClean="0"/>
              <a:t>information</a:t>
            </a:r>
            <a:r>
              <a:rPr lang="cs-CZ" altLang="cs-CZ" sz="4600" i="1" dirty="0" smtClean="0"/>
              <a:t>."</a:t>
            </a:r>
            <a:endParaRPr lang="cs-CZ" altLang="cs-CZ" sz="4600" i="1" dirty="0"/>
          </a:p>
          <a:p>
            <a:pPr marL="3657600" lvl="8" indent="0" algn="ctr">
              <a:buNone/>
            </a:pPr>
            <a:r>
              <a:rPr lang="cs-CZ" altLang="cs-CZ" sz="4000" dirty="0"/>
              <a:t>                                                                   </a:t>
            </a:r>
            <a:endParaRPr lang="cs-CZ" dirty="0"/>
          </a:p>
        </p:txBody>
      </p:sp>
      <p:sp>
        <p:nvSpPr>
          <p:cNvPr id="2" name="TextovéPole 1"/>
          <p:cNvSpPr txBox="1"/>
          <p:nvPr/>
        </p:nvSpPr>
        <p:spPr>
          <a:xfrm>
            <a:off x="488232" y="6165304"/>
            <a:ext cx="83529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 smtClean="0"/>
              <a:t>Zdroj: </a:t>
            </a:r>
            <a:r>
              <a:rPr lang="cs-CZ" sz="1200" dirty="0" err="1" smtClean="0"/>
              <a:t>The</a:t>
            </a:r>
            <a:r>
              <a:rPr lang="cs-CZ" sz="1200" dirty="0" smtClean="0"/>
              <a:t> </a:t>
            </a:r>
            <a:r>
              <a:rPr lang="cs-CZ" sz="1200" dirty="0" err="1" smtClean="0"/>
              <a:t>Fishscale</a:t>
            </a:r>
            <a:r>
              <a:rPr lang="cs-CZ" sz="1200" dirty="0" smtClean="0"/>
              <a:t> </a:t>
            </a:r>
            <a:r>
              <a:rPr lang="cs-CZ" sz="1200" dirty="0" err="1" smtClean="0"/>
              <a:t>of</a:t>
            </a:r>
            <a:r>
              <a:rPr lang="cs-CZ" sz="1200" dirty="0" smtClean="0"/>
              <a:t> </a:t>
            </a:r>
            <a:r>
              <a:rPr lang="cs-CZ" sz="1200" dirty="0" err="1" smtClean="0"/>
              <a:t>Academicness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429044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2607523"/>
            <a:ext cx="8229600" cy="42484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altLang="cs-CZ" sz="4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Děkuji Vám za pozornost</a:t>
            </a:r>
            <a:endParaRPr lang="en-US" altLang="cs-CZ" sz="4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spcBef>
                <a:spcPct val="0"/>
              </a:spcBef>
              <a:buNone/>
            </a:pPr>
            <a:endParaRPr lang="cs-CZ" altLang="cs-CZ" b="1" dirty="0" smtClean="0">
              <a:solidFill>
                <a:schemeClr val="bg1"/>
              </a:solidFill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cs-CZ" altLang="cs-CZ" sz="4000" dirty="0" smtClean="0">
                <a:solidFill>
                  <a:schemeClr val="bg1"/>
                </a:solidFill>
              </a:rPr>
              <a:t>Mgr</a:t>
            </a:r>
            <a:r>
              <a:rPr lang="cs-CZ" altLang="cs-CZ" sz="4000" dirty="0">
                <a:solidFill>
                  <a:schemeClr val="bg1"/>
                </a:solidFill>
              </a:rPr>
              <a:t>. </a:t>
            </a:r>
            <a:r>
              <a:rPr lang="cs-CZ" altLang="cs-CZ" sz="4000" dirty="0" smtClean="0">
                <a:solidFill>
                  <a:schemeClr val="bg1"/>
                </a:solidFill>
              </a:rPr>
              <a:t>Dana Mazancová, </a:t>
            </a:r>
            <a:r>
              <a:rPr lang="cs-CZ" altLang="cs-CZ" sz="4000" dirty="0" err="1" smtClean="0">
                <a:solidFill>
                  <a:schemeClr val="bg1"/>
                </a:solidFill>
              </a:rPr>
              <a:t>DiS</a:t>
            </a:r>
            <a:r>
              <a:rPr lang="cs-CZ" altLang="cs-CZ" sz="4000" dirty="0" smtClean="0">
                <a:solidFill>
                  <a:schemeClr val="bg1"/>
                </a:solidFill>
              </a:rPr>
              <a:t>.</a:t>
            </a:r>
            <a:endParaRPr lang="cs-CZ" altLang="cs-CZ" sz="4000" dirty="0">
              <a:solidFill>
                <a:schemeClr val="bg1"/>
              </a:solidFill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cs-CZ" altLang="cs-CZ" sz="4000" dirty="0" smtClean="0">
                <a:solidFill>
                  <a:schemeClr val="bg1"/>
                </a:solidFill>
              </a:rPr>
              <a:t>mazancov@fss.muni.cz</a:t>
            </a:r>
            <a:endParaRPr lang="cs-CZ" altLang="cs-CZ" sz="4000" dirty="0">
              <a:solidFill>
                <a:schemeClr val="bg1"/>
              </a:solidFill>
            </a:endParaRPr>
          </a:p>
          <a:p>
            <a:pPr algn="ctr">
              <a:spcBef>
                <a:spcPct val="0"/>
              </a:spcBef>
            </a:pPr>
            <a:endParaRPr lang="cs-CZ" altLang="cs-CZ" b="1" dirty="0">
              <a:solidFill>
                <a:schemeClr val="bg1"/>
              </a:solidFill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cs-CZ" altLang="cs-CZ" sz="4500" b="1" dirty="0" err="1">
                <a:solidFill>
                  <a:schemeClr val="bg1"/>
                </a:solidFill>
              </a:rPr>
              <a:t>infozdroje</a:t>
            </a:r>
            <a:r>
              <a:rPr lang="en-US" altLang="cs-CZ" sz="4500" b="1" dirty="0">
                <a:solidFill>
                  <a:schemeClr val="bg1"/>
                </a:solidFill>
              </a:rPr>
              <a:t>@</a:t>
            </a:r>
            <a:r>
              <a:rPr lang="cs-CZ" altLang="cs-CZ" sz="4500" b="1" dirty="0">
                <a:solidFill>
                  <a:schemeClr val="bg1"/>
                </a:solidFill>
              </a:rPr>
              <a:t>fss.muni.cz</a:t>
            </a:r>
          </a:p>
          <a:p>
            <a:pPr marL="0" indent="0">
              <a:buNone/>
            </a:pP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34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0959" y="1268760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altLang="cs-CZ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Informační společnost</a:t>
            </a:r>
            <a:r>
              <a:rPr lang="cs-CZ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/>
          <a:lstStyle/>
          <a:p>
            <a:pPr indent="-432000">
              <a:buFont typeface="Wingdings" panose="05000000000000000000" pitchFamily="2" charset="2"/>
              <a:buChar char="q"/>
              <a:defRPr/>
            </a:pPr>
            <a:r>
              <a:rPr lang="cs-CZ" altLang="cs-CZ" sz="3000" dirty="0"/>
              <a:t>Založená na informacích a znalostech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endParaRPr lang="cs-CZ" altLang="cs-CZ" sz="3000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cs-CZ" altLang="cs-CZ" sz="3000" dirty="0"/>
              <a:t> Problémy při práci s informacemi:</a:t>
            </a:r>
          </a:p>
          <a:p>
            <a:pPr lvl="1">
              <a:spcBef>
                <a:spcPts val="13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3000" b="1" dirty="0"/>
              <a:t> velké množství </a:t>
            </a:r>
          </a:p>
          <a:p>
            <a:pPr lvl="1">
              <a:spcBef>
                <a:spcPts val="13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3000" b="1" dirty="0"/>
              <a:t> snadná dostupnost</a:t>
            </a:r>
          </a:p>
          <a:p>
            <a:pPr lvl="1">
              <a:spcBef>
                <a:spcPts val="13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3000" b="1" dirty="0"/>
              <a:t> kvalita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2966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36050" y="836712"/>
            <a:ext cx="8229600" cy="936104"/>
          </a:xfrm>
        </p:spPr>
        <p:txBody>
          <a:bodyPr>
            <a:normAutofit/>
          </a:bodyPr>
          <a:lstStyle/>
          <a:p>
            <a:pPr algn="l"/>
            <a:r>
              <a:rPr lang="cs-CZ" altLang="cs-CZ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Kolik existuje informací?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348881"/>
            <a:ext cx="8229600" cy="2880320"/>
          </a:xfrm>
        </p:spPr>
        <p:txBody>
          <a:bodyPr/>
          <a:lstStyle/>
          <a:p>
            <a:pPr indent="-432000">
              <a:buFont typeface="Wingdings" panose="05000000000000000000" pitchFamily="2" charset="2"/>
              <a:buChar char="q"/>
              <a:defRPr/>
            </a:pPr>
            <a:r>
              <a:rPr lang="en-US" altLang="cs-CZ" dirty="0"/>
              <a:t>M</a:t>
            </a:r>
            <a:r>
              <a:rPr lang="cs-CZ" altLang="cs-CZ" dirty="0" err="1"/>
              <a:t>nožství</a:t>
            </a:r>
            <a:r>
              <a:rPr lang="cs-CZ" altLang="cs-CZ" dirty="0"/>
              <a:t> informací odvysílaných za rok se v roce 2007 blížilo už 2 </a:t>
            </a:r>
            <a:r>
              <a:rPr lang="cs-CZ" altLang="cs-CZ" dirty="0" err="1"/>
              <a:t>zetabytům</a:t>
            </a:r>
            <a:endParaRPr lang="cs-CZ" altLang="cs-CZ" dirty="0"/>
          </a:p>
          <a:p>
            <a:pPr marL="0" indent="0">
              <a:buNone/>
              <a:defRPr/>
            </a:pPr>
            <a:endParaRPr lang="cs-CZ" altLang="cs-CZ" dirty="0"/>
          </a:p>
          <a:p>
            <a:pPr indent="-432000">
              <a:buFont typeface="Wingdings" panose="05000000000000000000" pitchFamily="2" charset="2"/>
              <a:buChar char="q"/>
              <a:defRPr/>
            </a:pPr>
            <a:r>
              <a:rPr lang="cs-CZ" altLang="cs-CZ" dirty="0"/>
              <a:t>Současná kapacita všech paměťových zařízení pro ukládání informací se blíží 300 </a:t>
            </a:r>
            <a:r>
              <a:rPr lang="cs-CZ" altLang="cs-CZ" dirty="0" err="1"/>
              <a:t>exabytům</a:t>
            </a:r>
            <a:endParaRPr lang="cs-CZ" alt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323528" y="6308630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cs-CZ" sz="1000" dirty="0">
                <a:solidFill>
                  <a:prstClr val="black"/>
                </a:solidFill>
              </a:rPr>
              <a:t>Údaje jsou ze studie </a:t>
            </a:r>
            <a:r>
              <a:rPr lang="cs-CZ" sz="1000" dirty="0" err="1">
                <a:solidFill>
                  <a:prstClr val="black"/>
                </a:solidFill>
              </a:rPr>
              <a:t>Hilbert</a:t>
            </a:r>
            <a:r>
              <a:rPr lang="cs-CZ" sz="1000" dirty="0">
                <a:solidFill>
                  <a:prstClr val="black"/>
                </a:solidFill>
              </a:rPr>
              <a:t> a </a:t>
            </a:r>
            <a:r>
              <a:rPr lang="cs-CZ" sz="1000" dirty="0" err="1">
                <a:solidFill>
                  <a:prstClr val="black"/>
                </a:solidFill>
              </a:rPr>
              <a:t>Lopez</a:t>
            </a:r>
            <a:r>
              <a:rPr lang="cs-CZ" sz="1000" dirty="0">
                <a:solidFill>
                  <a:prstClr val="black"/>
                </a:solidFill>
              </a:rPr>
              <a:t> 2011. Zdroj: BAWDEN, David a </a:t>
            </a:r>
            <a:r>
              <a:rPr lang="cs-CZ" sz="1000" dirty="0" err="1">
                <a:solidFill>
                  <a:prstClr val="black"/>
                </a:solidFill>
              </a:rPr>
              <a:t>Lyn</a:t>
            </a:r>
            <a:r>
              <a:rPr lang="cs-CZ" sz="1000" dirty="0">
                <a:solidFill>
                  <a:prstClr val="black"/>
                </a:solidFill>
              </a:rPr>
              <a:t> ROBINSON. </a:t>
            </a:r>
            <a:r>
              <a:rPr lang="cs-CZ" sz="1000" i="1" dirty="0">
                <a:solidFill>
                  <a:prstClr val="black"/>
                </a:solidFill>
              </a:rPr>
              <a:t>Úvod do informační vědy</a:t>
            </a:r>
            <a:r>
              <a:rPr lang="cs-CZ" sz="1000" dirty="0">
                <a:solidFill>
                  <a:prstClr val="black"/>
                </a:solidFill>
              </a:rPr>
              <a:t>. Doubravník: </a:t>
            </a:r>
            <a:r>
              <a:rPr lang="cs-CZ" sz="1000" dirty="0" err="1">
                <a:solidFill>
                  <a:prstClr val="black"/>
                </a:solidFill>
              </a:rPr>
              <a:t>Flow</a:t>
            </a:r>
            <a:r>
              <a:rPr lang="cs-CZ" sz="1000" dirty="0">
                <a:solidFill>
                  <a:prstClr val="black"/>
                </a:solidFill>
              </a:rPr>
              <a:t>, 2017. ISBN 978-80-88123-10-1.</a:t>
            </a:r>
          </a:p>
          <a:p>
            <a:pPr>
              <a:defRPr/>
            </a:pPr>
            <a:endParaRPr lang="cs-C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09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36050" y="836712"/>
            <a:ext cx="8229600" cy="936104"/>
          </a:xfrm>
        </p:spPr>
        <p:txBody>
          <a:bodyPr>
            <a:normAutofit/>
          </a:bodyPr>
          <a:lstStyle/>
          <a:p>
            <a:pPr algn="l"/>
            <a:r>
              <a:rPr lang="cs-CZ" altLang="cs-CZ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Kolik existuje </a:t>
            </a:r>
            <a:r>
              <a:rPr lang="cs-CZ" altLang="cs-CZ" sz="3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informací? II.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251520" y="6237312"/>
            <a:ext cx="849694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cs-CZ" sz="1000" dirty="0">
                <a:solidFill>
                  <a:prstClr val="black"/>
                </a:solidFill>
              </a:rPr>
              <a:t>Zdroj: </a:t>
            </a:r>
            <a:r>
              <a:rPr lang="pl-PL" sz="1000" dirty="0">
                <a:solidFill>
                  <a:prstClr val="black"/>
                </a:solidFill>
              </a:rPr>
              <a:t>Na informace je zapotřebí nová jednotka, zettabyte. </a:t>
            </a:r>
            <a:r>
              <a:rPr lang="pl-PL" sz="1000" i="1" dirty="0">
                <a:solidFill>
                  <a:prstClr val="black"/>
                </a:solidFill>
              </a:rPr>
              <a:t>Novinky.cz</a:t>
            </a:r>
            <a:r>
              <a:rPr lang="pl-PL" sz="1000" dirty="0">
                <a:solidFill>
                  <a:prstClr val="black"/>
                </a:solidFill>
              </a:rPr>
              <a:t> </a:t>
            </a:r>
            <a:r>
              <a:rPr lang="en-US" sz="1000" dirty="0">
                <a:solidFill>
                  <a:prstClr val="black"/>
                </a:solidFill>
              </a:rPr>
              <a:t>[online]. [cit. </a:t>
            </a:r>
            <a:r>
              <a:rPr lang="en-US" sz="1000" dirty="0" smtClean="0">
                <a:solidFill>
                  <a:prstClr val="black"/>
                </a:solidFill>
              </a:rPr>
              <a:t>201</a:t>
            </a:r>
            <a:r>
              <a:rPr lang="cs-CZ" sz="1000" dirty="0" smtClean="0">
                <a:solidFill>
                  <a:prstClr val="black"/>
                </a:solidFill>
              </a:rPr>
              <a:t>8-</a:t>
            </a:r>
            <a:r>
              <a:rPr lang="cs-CZ" sz="1000" dirty="0">
                <a:solidFill>
                  <a:prstClr val="black"/>
                </a:solidFill>
              </a:rPr>
              <a:t>2</a:t>
            </a:r>
            <a:r>
              <a:rPr lang="en-US" sz="1000" dirty="0" smtClean="0">
                <a:solidFill>
                  <a:prstClr val="black"/>
                </a:solidFill>
              </a:rPr>
              <a:t>0</a:t>
            </a:r>
            <a:r>
              <a:rPr lang="cs-CZ" sz="1000" dirty="0">
                <a:solidFill>
                  <a:prstClr val="black"/>
                </a:solidFill>
              </a:rPr>
              <a:t>-</a:t>
            </a:r>
            <a:r>
              <a:rPr lang="en-US" sz="1000" dirty="0" smtClean="0">
                <a:solidFill>
                  <a:prstClr val="black"/>
                </a:solidFill>
              </a:rPr>
              <a:t>0</a:t>
            </a:r>
            <a:r>
              <a:rPr lang="cs-CZ" sz="1000" dirty="0" smtClean="0">
                <a:solidFill>
                  <a:prstClr val="black"/>
                </a:solidFill>
              </a:rPr>
              <a:t>8</a:t>
            </a:r>
            <a:r>
              <a:rPr lang="en-US" sz="1000" dirty="0" smtClean="0">
                <a:solidFill>
                  <a:prstClr val="black"/>
                </a:solidFill>
              </a:rPr>
              <a:t>]. </a:t>
            </a:r>
            <a:r>
              <a:rPr lang="en-US" sz="1000" dirty="0" err="1">
                <a:solidFill>
                  <a:prstClr val="black"/>
                </a:solidFill>
              </a:rPr>
              <a:t>Dostupn</a:t>
            </a:r>
            <a:r>
              <a:rPr lang="cs-CZ" sz="1000" dirty="0">
                <a:solidFill>
                  <a:prstClr val="black"/>
                </a:solidFill>
              </a:rPr>
              <a:t>é z: https://www.novinky.cz/internet-a-pc/209215-na-informace-je-zapotrebi-nova-jednotka-zettabyte.html</a:t>
            </a:r>
            <a:endParaRPr lang="pl-PL" sz="1000" dirty="0">
              <a:solidFill>
                <a:prstClr val="black"/>
              </a:solidFill>
            </a:endParaRPr>
          </a:p>
          <a:p>
            <a:pPr>
              <a:defRPr/>
            </a:pPr>
            <a:endParaRPr lang="cs-CZ" dirty="0">
              <a:solidFill>
                <a:prstClr val="black"/>
              </a:solidFill>
            </a:endParaRPr>
          </a:p>
        </p:txBody>
      </p:sp>
      <p:pic>
        <p:nvPicPr>
          <p:cNvPr id="5" name="Zástupný symbol pro obsah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877219"/>
            <a:ext cx="6248400" cy="397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54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5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Motiv5</Template>
  <TotalTime>1206</TotalTime>
  <Words>1746</Words>
  <Application>Microsoft Office PowerPoint</Application>
  <PresentationFormat>Předvádění na obrazovce (4:3)</PresentationFormat>
  <Paragraphs>423</Paragraphs>
  <Slides>60</Slides>
  <Notes>60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60</vt:i4>
      </vt:variant>
    </vt:vector>
  </HeadingPairs>
  <TitlesOfParts>
    <vt:vector size="65" baseType="lpstr">
      <vt:lpstr>Arial</vt:lpstr>
      <vt:lpstr>Calibri</vt:lpstr>
      <vt:lpstr>Tahoma</vt:lpstr>
      <vt:lpstr>Wingdings</vt:lpstr>
      <vt:lpstr>Motiv5</vt:lpstr>
      <vt:lpstr>Základy práce s informačními zdroji pro bc. studenty MVZ221</vt:lpstr>
      <vt:lpstr>Osnova kurzu </vt:lpstr>
      <vt:lpstr>Podmínky absolvování předmětu </vt:lpstr>
      <vt:lpstr>Prezentace aplikace PowerPoint</vt:lpstr>
      <vt:lpstr>Osnova </vt:lpstr>
      <vt:lpstr>Prezentace aplikace PowerPoint</vt:lpstr>
      <vt:lpstr>Informační společnost </vt:lpstr>
      <vt:lpstr>Kolik existuje informací?</vt:lpstr>
      <vt:lpstr>Kolik existuje informací? II.</vt:lpstr>
      <vt:lpstr>Prezentace aplikace PowerPoint</vt:lpstr>
      <vt:lpstr>Prezentace aplikace PowerPoint</vt:lpstr>
      <vt:lpstr>Informační gramotnost </vt:lpstr>
      <vt:lpstr>Prezentace aplikace PowerPoint</vt:lpstr>
      <vt:lpstr>Prezentace aplikace PowerPoint</vt:lpstr>
      <vt:lpstr>Metodika psaní odborných prací </vt:lpstr>
      <vt:lpstr>Základní etapy přípravy písemné práce </vt:lpstr>
      <vt:lpstr>Základní etapy přípravy písemné práce </vt:lpstr>
      <vt:lpstr>Volba tématu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Základní etapy přípravy písemné práce </vt:lpstr>
      <vt:lpstr>Informační průzkum </vt:lpstr>
      <vt:lpstr>Prezentace aplikace PowerPoint</vt:lpstr>
      <vt:lpstr>Informační zdroje </vt:lpstr>
      <vt:lpstr>Surface Web x Deep Web x Dark Web </vt:lpstr>
      <vt:lpstr>Licencované zdroje I. 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Prezentace aplikace PowerPoint</vt:lpstr>
      <vt:lpstr> </vt:lpstr>
      <vt:lpstr> </vt:lpstr>
      <vt:lpstr> </vt:lpstr>
      <vt:lpstr> </vt:lpstr>
      <vt:lpstr> </vt:lpstr>
      <vt:lpstr> </vt:lpstr>
      <vt:lpstr> </vt:lpstr>
      <vt:lpstr> </vt:lpstr>
      <vt:lpstr>Prezentace aplikace PowerPoint</vt:lpstr>
      <vt:lpstr> </vt:lpstr>
      <vt:lpstr> </vt:lpstr>
      <vt:lpstr> </vt:lpstr>
      <vt:lpstr> </vt:lpstr>
      <vt:lpstr>Prezentace aplikace PowerPoint</vt:lpstr>
    </vt:vector>
  </TitlesOfParts>
  <Company>CIKT FSS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Aneta Pilátová</dc:creator>
  <cp:lastModifiedBy>Dana Mazancová</cp:lastModifiedBy>
  <cp:revision>70</cp:revision>
  <cp:lastPrinted>2017-08-09T12:05:41Z</cp:lastPrinted>
  <dcterms:created xsi:type="dcterms:W3CDTF">2017-08-02T08:11:17Z</dcterms:created>
  <dcterms:modified xsi:type="dcterms:W3CDTF">2018-09-26T08:05:23Z</dcterms:modified>
</cp:coreProperties>
</file>