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handoutMasterIdLst>
    <p:handoutMasterId r:id="rId39"/>
  </p:handoutMasterIdLst>
  <p:sldIdLst>
    <p:sldId id="269" r:id="rId2"/>
    <p:sldId id="257" r:id="rId3"/>
    <p:sldId id="267" r:id="rId4"/>
    <p:sldId id="260" r:id="rId5"/>
    <p:sldId id="261" r:id="rId6"/>
    <p:sldId id="262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5" r:id="rId18"/>
    <p:sldId id="264" r:id="rId19"/>
    <p:sldId id="280" r:id="rId20"/>
    <p:sldId id="281" r:id="rId21"/>
    <p:sldId id="282" r:id="rId22"/>
    <p:sldId id="283" r:id="rId23"/>
    <p:sldId id="284" r:id="rId24"/>
    <p:sldId id="263" r:id="rId25"/>
    <p:sldId id="294" r:id="rId26"/>
    <p:sldId id="295" r:id="rId27"/>
    <p:sldId id="285" r:id="rId28"/>
    <p:sldId id="266" r:id="rId29"/>
    <p:sldId id="287" r:id="rId30"/>
    <p:sldId id="286" r:id="rId31"/>
    <p:sldId id="296" r:id="rId32"/>
    <p:sldId id="289" r:id="rId33"/>
    <p:sldId id="288" r:id="rId34"/>
    <p:sldId id="290" r:id="rId35"/>
    <p:sldId id="291" r:id="rId36"/>
    <p:sldId id="258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67"/>
            <p14:sldId id="260"/>
            <p14:sldId id="261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65"/>
            <p14:sldId id="264"/>
            <p14:sldId id="280"/>
            <p14:sldId id="281"/>
            <p14:sldId id="282"/>
            <p14:sldId id="283"/>
            <p14:sldId id="284"/>
            <p14:sldId id="263"/>
            <p14:sldId id="294"/>
            <p14:sldId id="295"/>
            <p14:sldId id="285"/>
            <p14:sldId id="266"/>
            <p14:sldId id="287"/>
            <p14:sldId id="286"/>
            <p14:sldId id="296"/>
            <p14:sldId id="289"/>
            <p14:sldId id="288"/>
            <p14:sldId id="290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9485" y="3050793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MVZ221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68846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36096" y="6128355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24. 10.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966" y="-17140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6" y="764704"/>
            <a:ext cx="807524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58508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0" y="764704"/>
            <a:ext cx="657225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980113"/>
            <a:ext cx="1547813" cy="87788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576064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20689"/>
            <a:ext cx="300382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6850" y="5949950"/>
            <a:ext cx="1347788" cy="36353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6850" y="6597352"/>
            <a:ext cx="1926878" cy="26064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936104"/>
            <a:ext cx="48958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36105"/>
            <a:ext cx="4219575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500" y="1052735"/>
            <a:ext cx="2995613" cy="288703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4025188"/>
            <a:ext cx="4643085" cy="36367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65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" y="620688"/>
            <a:ext cx="254813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61" y="620688"/>
            <a:ext cx="657225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2029" y="5949280"/>
            <a:ext cx="1274066" cy="64770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037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8" y="913596"/>
            <a:ext cx="85685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636838"/>
            <a:ext cx="47656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7908" y="4005064"/>
            <a:ext cx="3456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err="1">
                <a:solidFill>
                  <a:srgbClr val="FF0000"/>
                </a:solidFill>
              </a:rPr>
              <a:t>Prolinkování</a:t>
            </a:r>
            <a:r>
              <a:rPr lang="cs-CZ" altLang="cs-CZ" sz="2700" dirty="0">
                <a:solidFill>
                  <a:srgbClr val="FF0000"/>
                </a:solidFill>
              </a:rPr>
              <a:t> k plnému textu do databáze EBSCO </a:t>
            </a:r>
            <a:r>
              <a:rPr lang="cs-CZ" altLang="cs-CZ" sz="2700" dirty="0" err="1">
                <a:solidFill>
                  <a:srgbClr val="FF0000"/>
                </a:solidFill>
              </a:rPr>
              <a:t>eBook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Academic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Collection</a:t>
            </a:r>
            <a:endParaRPr lang="cs-CZ" altLang="cs-CZ" sz="27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9026" y="2060576"/>
            <a:ext cx="4515022" cy="57626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</a:t>
            </a:r>
            <a:r>
              <a:rPr lang="cs-CZ" altLang="cs-CZ" sz="3600" b="1" dirty="0" smtClean="0"/>
              <a:t>: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Kontrola </a:t>
            </a:r>
            <a:r>
              <a:rPr lang="cs-CZ" altLang="cs-CZ" dirty="0">
                <a:latin typeface="Calibri" panose="020F0502020204030204" pitchFamily="34" charset="0"/>
              </a:rPr>
              <a:t>úkolu, diskuse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252" y="1713048"/>
            <a:ext cx="8617251" cy="4884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smtClean="0">
                <a:latin typeface="Calibri" panose="020F0502020204030204" pitchFamily="34" charset="0"/>
              </a:rPr>
              <a:t>Více </a:t>
            </a:r>
            <a:r>
              <a:rPr lang="cs-CZ" altLang="cs-CZ" sz="2600" dirty="0">
                <a:latin typeface="Calibri" panose="020F0502020204030204" pitchFamily="34" charset="0"/>
              </a:rPr>
              <a:t>než </a:t>
            </a:r>
            <a:r>
              <a:rPr lang="cs-CZ" altLang="cs-CZ" sz="2600" dirty="0" smtClean="0">
                <a:latin typeface="Calibri" panose="020F0502020204030204" pitchFamily="34" charset="0"/>
              </a:rPr>
              <a:t>1700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600" dirty="0">
                <a:latin typeface="Calibri" panose="020F0502020204030204" pitchFamily="34" charset="0"/>
              </a:rPr>
              <a:t>Vydavatelství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2600" dirty="0" smtClean="0">
                <a:latin typeface="Calibri" panose="020F0502020204030204" pitchFamily="34" charset="0"/>
              </a:rPr>
              <a:t> kolekce</a:t>
            </a:r>
            <a:r>
              <a:rPr lang="cs-CZ" altLang="cs-CZ" sz="2600" dirty="0"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Counseling and Psychotherapy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Geography, Earth 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Environmental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Science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</a:t>
            </a:r>
            <a:r>
              <a:rPr lang="cs-CZ" altLang="cs-CZ" sz="2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Health </a:t>
            </a:r>
            <a:r>
              <a:rPr lang="en-US" altLang="cs-CZ" sz="2600" i="1" dirty="0">
                <a:latin typeface="Calibri" panose="020F0502020204030204" pitchFamily="34" charset="0"/>
              </a:rPr>
              <a:t>and Social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Care</a:t>
            </a:r>
            <a:endParaRPr lang="cs-CZ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>
                <a:latin typeface="Calibri" panose="020F0502020204030204" pitchFamily="34" charset="0"/>
              </a:rPr>
              <a:t> 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Media,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Communication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Cultural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Studies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b="1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b="1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2600" b="1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Psychology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Sociology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78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</a:t>
            </a:r>
            <a:r>
              <a:rPr lang="en-US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&amp;Francis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77589"/>
            <a:ext cx="8424936" cy="488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Máme zakoupeno cca 80 e-knih z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oblasti mediálních studií a žurnalistiky a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environmentálních studií</a:t>
            </a:r>
          </a:p>
          <a:p>
            <a:pPr marL="0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 smtClean="0"/>
              <a:t> Do </a:t>
            </a:r>
            <a:r>
              <a:rPr lang="pl-PL" sz="3000" dirty="0"/>
              <a:t>konce </a:t>
            </a:r>
            <a:r>
              <a:rPr lang="pl-PL" sz="3000" b="1" dirty="0"/>
              <a:t>roku</a:t>
            </a:r>
            <a:r>
              <a:rPr lang="pl-PL" sz="3000" dirty="0"/>
              <a:t> </a:t>
            </a:r>
            <a:r>
              <a:rPr lang="pl-PL" sz="3000" b="1" dirty="0"/>
              <a:t>2018</a:t>
            </a:r>
            <a:r>
              <a:rPr lang="pl-PL" sz="3000" dirty="0"/>
              <a:t> je kolekce rozšířena o </a:t>
            </a:r>
            <a:r>
              <a:rPr lang="pl-PL" sz="3000" dirty="0" smtClean="0"/>
              <a:t>   </a:t>
            </a:r>
          </a:p>
          <a:p>
            <a:pPr marL="0" indent="0">
              <a:buNone/>
            </a:pPr>
            <a:r>
              <a:rPr lang="pl-PL" sz="3000" dirty="0"/>
              <a:t> </a:t>
            </a:r>
            <a:r>
              <a:rPr lang="pl-PL" sz="3000" dirty="0" smtClean="0"/>
              <a:t>    </a:t>
            </a:r>
            <a:r>
              <a:rPr lang="pl-PL" sz="3000" b="1" dirty="0" smtClean="0"/>
              <a:t>dalších </a:t>
            </a:r>
            <a:r>
              <a:rPr lang="pl-PL" sz="3000" b="1" dirty="0"/>
              <a:t>5400 e-knih </a:t>
            </a:r>
            <a:r>
              <a:rPr lang="pl-PL" sz="3000" dirty="0"/>
              <a:t>(z let 2011-2017).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40"/>
            <a:ext cx="9144000" cy="46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90"/>
            <a:ext cx="8625092" cy="68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25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/>
              <a:t>Demand</a:t>
            </a:r>
            <a:r>
              <a:rPr lang="cs-CZ" sz="3200" b="1" dirty="0"/>
              <a:t> </a:t>
            </a:r>
            <a:r>
              <a:rPr lang="cs-CZ" sz="3200" b="1" dirty="0" err="1"/>
              <a:t>Driven</a:t>
            </a:r>
            <a:r>
              <a:rPr lang="cs-CZ" sz="3200" b="1" dirty="0"/>
              <a:t> </a:t>
            </a:r>
            <a:r>
              <a:rPr lang="cs-CZ" sz="3200" b="1" dirty="0" err="1" smtClean="0"/>
              <a:t>Acquisition</a:t>
            </a:r>
            <a:r>
              <a:rPr lang="cs-CZ" sz="3200" b="1" dirty="0" smtClean="0"/>
              <a:t> (DDA)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kolekce </a:t>
            </a:r>
            <a:r>
              <a:rPr lang="cs-CZ" dirty="0"/>
              <a:t>knih (cca 200 000 titulů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uživatelé si vybírají na základě vlastních požadavků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 5 minutách mohou poslat knihovníkům požadavek na nákup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výhodou je téměř okamžitá dostupnost knihy (pokud je daný požadavek schválen)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Více na webu knihovny v sekci </a:t>
            </a:r>
            <a:r>
              <a:rPr lang="cs-CZ" dirty="0" smtClean="0">
                <a:hlinkClick r:id="rId3"/>
              </a:rPr>
              <a:t>E-knihy na 1 kliknutí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4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vyhledávat ve více zdrojích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současně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dirty="0">
                <a:latin typeface="Calibri" panose="020F0502020204030204" pitchFamily="34" charset="0"/>
              </a:rPr>
              <a:t>, zda MU má přístup k zadanému 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titulu </a:t>
            </a:r>
            <a:r>
              <a:rPr lang="cs-CZ" altLang="cs-CZ" dirty="0">
                <a:latin typeface="Calibri" panose="020F0502020204030204" pitchFamily="34" charset="0"/>
              </a:rPr>
              <a:t>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b="1" dirty="0">
                <a:latin typeface="Calibri" panose="020F0502020204030204" pitchFamily="34" charset="0"/>
              </a:rPr>
              <a:t>Full Text </a:t>
            </a:r>
            <a:r>
              <a:rPr lang="cs-CZ" altLang="cs-CZ" b="1" dirty="0" err="1">
                <a:latin typeface="Calibri" panose="020F0502020204030204" pitchFamily="34" charset="0"/>
              </a:rPr>
              <a:t>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>
                <a:latin typeface="Calibri" panose="020F0502020204030204" pitchFamily="34" charset="0"/>
              </a:rPr>
              <a:t>eBook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Academic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Collection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více jak </a:t>
            </a:r>
            <a:r>
              <a:rPr lang="cs-CZ" altLang="cs-CZ" sz="2600" dirty="0" smtClean="0">
                <a:latin typeface="Calibri" panose="020F0502020204030204" pitchFamily="34" charset="0"/>
              </a:rPr>
              <a:t>160.000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>
                <a:latin typeface="Calibri" panose="020F0502020204030204" pitchFamily="34" charset="0"/>
              </a:rPr>
              <a:t>Sage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Knowledge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Více </a:t>
            </a:r>
            <a:r>
              <a:rPr lang="cs-CZ" altLang="cs-CZ" sz="2600" dirty="0">
                <a:latin typeface="Calibri" panose="020F0502020204030204" pitchFamily="34" charset="0"/>
              </a:rPr>
              <a:t>než </a:t>
            </a:r>
            <a:r>
              <a:rPr lang="cs-CZ" altLang="cs-CZ" sz="2600" dirty="0" smtClean="0">
                <a:latin typeface="Calibri" panose="020F0502020204030204" pitchFamily="34" charset="0"/>
              </a:rPr>
              <a:t>1700 </a:t>
            </a:r>
            <a:r>
              <a:rPr lang="cs-CZ" altLang="cs-CZ" sz="2600" dirty="0">
                <a:latin typeface="Calibri" panose="020F0502020204030204" pitchFamily="34" charset="0"/>
              </a:rPr>
              <a:t>e-knih od vydavatele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>
                <a:latin typeface="Calibri" panose="020F0502020204030204" pitchFamily="34" charset="0"/>
              </a:rPr>
              <a:t>Virtual</a:t>
            </a:r>
            <a:r>
              <a:rPr lang="cs-CZ" altLang="cs-CZ" sz="2600" b="1" dirty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>
                <a:latin typeface="Calibri" panose="020F0502020204030204" pitchFamily="34" charset="0"/>
              </a:rPr>
              <a:t>Library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eReading.cz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2600" dirty="0">
                <a:latin typeface="Calibri" panose="020F0502020204030204" pitchFamily="34" charset="0"/>
              </a:rPr>
              <a:t>v češtině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39355"/>
            <a:ext cx="8229600" cy="46805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cs-CZ" altLang="cs-CZ" sz="2800" dirty="0"/>
          </a:p>
          <a:p>
            <a:pPr>
              <a:buNone/>
              <a:defRPr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Návod eReading.cz [online]. [cit. </a:t>
            </a:r>
            <a:r>
              <a:rPr lang="cs-CZ" altLang="cs-CZ" dirty="0" smtClean="0"/>
              <a:t>24-9-2018]. </a:t>
            </a:r>
            <a:r>
              <a:rPr lang="cs-CZ" altLang="cs-CZ" dirty="0"/>
              <a:t>Dostupný z: http://knihovna.fss.muni.cz/ezdroje.php?podsekce=&amp;</a:t>
            </a:r>
            <a:r>
              <a:rPr lang="cs-CZ" altLang="cs-CZ" dirty="0" smtClean="0"/>
              <a:t>ukol=2&amp;subukol=1&amp;id=53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Informace </a:t>
            </a:r>
            <a:r>
              <a:rPr lang="cs-CZ" altLang="cs-CZ" dirty="0"/>
              <a:t>z portálu ezdroje.muni.cz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>
                <a:solidFill>
                  <a:schemeClr val="bg1"/>
                </a:solidFill>
              </a:rPr>
              <a:t>Mgr. Dana Mazancová, </a:t>
            </a:r>
            <a:r>
              <a:rPr lang="cs-CZ" altLang="cs-CZ" b="1" dirty="0" err="1">
                <a:solidFill>
                  <a:schemeClr val="bg1"/>
                </a:solidFill>
              </a:rPr>
              <a:t>DiS</a:t>
            </a:r>
            <a:r>
              <a:rPr lang="cs-CZ" altLang="cs-CZ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chemeClr val="bg1"/>
                </a:solidFill>
              </a:rPr>
              <a:t>mazancov</a:t>
            </a:r>
            <a:r>
              <a:rPr lang="en-US" altLang="cs-CZ" b="1" dirty="0">
                <a:solidFill>
                  <a:schemeClr val="bg1"/>
                </a:solidFill>
              </a:rPr>
              <a:t>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>
                <a:solidFill>
                  <a:schemeClr val="bg1"/>
                </a:solidFill>
              </a:rPr>
              <a:t>infozdroje</a:t>
            </a:r>
            <a:r>
              <a:rPr lang="en-US" sz="4000" b="1" dirty="0">
                <a:solidFill>
                  <a:schemeClr val="bg1"/>
                </a:solidFill>
              </a:rPr>
              <a:t>@</a:t>
            </a:r>
            <a:r>
              <a:rPr lang="cs-CZ" sz="40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</a:t>
            </a:r>
            <a:r>
              <a:rPr lang="cs-CZ" altLang="cs-CZ" sz="3000" dirty="0">
                <a:latin typeface="Calibri" panose="020F0502020204030204" pitchFamily="34" charset="0"/>
              </a:rPr>
              <a:t>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</a:t>
            </a:r>
            <a:r>
              <a:rPr lang="cs-CZ" altLang="cs-CZ" sz="3000" dirty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</a:t>
            </a:r>
            <a:r>
              <a:rPr lang="cs-CZ" altLang="cs-CZ" sz="3000" dirty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</a:t>
            </a:r>
            <a:r>
              <a:rPr lang="cs-CZ" altLang="cs-CZ" sz="3000" dirty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</a:t>
            </a:r>
            <a:r>
              <a:rPr lang="cs-CZ" altLang="cs-CZ" sz="3000" dirty="0">
                <a:latin typeface="Calibri" panose="020F0502020204030204" pitchFamily="34" charset="0"/>
              </a:rPr>
              <a:t>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487</TotalTime>
  <Words>686</Words>
  <Application>Microsoft Office PowerPoint</Application>
  <PresentationFormat>Předvádění na obrazovce (4:3)</PresentationFormat>
  <Paragraphs>134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Motiv5</vt:lpstr>
      <vt:lpstr>Základy práce s informačními zdroji pro bc. studenty MVZ221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Taylor&amp;Francis 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Demand Driven Acquisition (DDA)</vt:lpstr>
      <vt:lpstr>Shrnutí</vt:lpstr>
      <vt:lpstr>EBSCO Discovery Service 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47</cp:revision>
  <cp:lastPrinted>2018-10-24T06:45:19Z</cp:lastPrinted>
  <dcterms:created xsi:type="dcterms:W3CDTF">2017-08-02T08:11:17Z</dcterms:created>
  <dcterms:modified xsi:type="dcterms:W3CDTF">2018-10-25T08:10:25Z</dcterms:modified>
</cp:coreProperties>
</file>