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2" r:id="rId12"/>
    <p:sldId id="267" r:id="rId13"/>
    <p:sldId id="268" r:id="rId14"/>
    <p:sldId id="269" r:id="rId15"/>
    <p:sldId id="274" r:id="rId16"/>
    <p:sldId id="275" r:id="rId17"/>
    <p:sldId id="276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AEF12-5130-4374-ACAC-E7FCC267D070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CCA84-4B0C-4577-AEF9-6CD85D1B04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0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F1FB9-0054-4495-9C53-A6A8D3E3655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08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65B81-B7FD-4E64-99F6-4815FCA9B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CF4178-3960-48DF-9CE1-58CCC23A0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3D58F8-AAE3-4401-A103-A5FCC32E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5235CF-B723-4AF5-BCB7-D2961CF1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C3128D-D88B-4884-A093-7B734F00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18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A3DE1-D35D-4726-B325-96AE2B12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CEFA01-A3EC-4AD1-B632-DD369537A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DF3940-F853-4B7C-8565-F72ABD7B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16FC7-3E75-4956-AE30-6BCD19AD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FB3671-D170-4062-8424-59748F52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37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50DAC07-6E58-4F0B-9243-45CDE2633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5830F4-A5CD-400F-B85C-C587C7512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F4CD6E-2941-40F4-BD93-A925442A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E056C-924C-490E-B9C4-944F3FBE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874B1C-AAF4-4A18-97B3-39387228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C3E19-8B86-4F49-88F1-5A2FF0A3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A705E-DE5B-42A0-86E2-9FC102400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17C685-B465-48D3-8683-491248A0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0E44C-A504-4EBE-9856-F5E33115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554127-9BCB-44C1-AF5B-41B43E26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9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7E2B3-A673-4225-AFF0-A67D2D3C2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CBD33C-7BF5-4FC7-9AD2-30B2478DB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25859-5309-47D4-8E93-39D5FD5D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D600E4-20BF-44BF-8637-8AE7996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721B11-03E1-4FB7-A99A-F499B1A6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33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C0441-76C4-44A7-9F98-9F80BB87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62F00D-7BEB-458E-A9C0-4DE26CFD0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C256FFF-FF1A-44CA-AA13-D69CA3977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E8975C-C6DA-4433-8AAC-05F50FD3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C72063-9E48-4E29-95B5-571E19E7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EF84A2-1645-4C92-B55E-0D4CF487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8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E5E96-C0FD-4984-B13C-496B2085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642C1A-5732-4F73-A07B-A2377FC71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D57CE6-C25C-4F22-821F-C36FFF38F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EAB584F-9554-4CCF-9B2D-5888EF4A7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B73EEC7-F6C1-4CA5-9FA9-0ED911D3D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8442DD-5551-4146-81FE-EB0B2931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D0BFCA-0C77-4746-9D3D-E7E941A4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E15DCF-66A3-4580-AC68-875C0341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48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04C00-F073-442B-A060-D6913C8D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607B59-F0DD-485A-8E18-76E09E5B3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1D8108-8E52-46EF-8D21-2E663BA0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2C0565-7F44-49CF-808F-90F61C3B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9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DF699D-F0D6-41D1-9225-D021236C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26A216-BCA4-4BF5-98DD-265A2F96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31CB32-6769-4D2A-8576-865822BC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3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BC6CA-D20C-4A04-AB17-3C90AB05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9682FF-3DFD-446C-814A-2D48C97B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E8899A1-9117-4AC1-A542-C36254EE6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6C7BA3-54A0-4182-B4B6-1A1A434C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73A351-8111-428F-8216-0A274495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F6902F-6B27-4A2C-A49C-6DEC8387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39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1D5DE-4D49-4082-B6A2-3BDF8AA4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9357AC-4863-4EAD-9DD6-6C97988A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01E19E-7713-4B0F-BB29-F02C66347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1A0BFF-7015-445E-998B-B5AD3EFE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4136BA-203E-4E9A-99DD-4D29075B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3CC9D2-F25A-43BF-9314-9E53B1F0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3DE8C0-D0A3-469E-8EF9-C88A5E08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FCFF66-D981-40FB-A5DF-3D88D621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E3B5C9-683C-42CD-8D75-8A1E7A34E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1726-26DC-46FA-B984-C975A9541ECE}" type="datetimeFigureOut">
              <a:rPr lang="cs-CZ" smtClean="0"/>
              <a:t>6.12.2018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B5BA-945C-4001-9291-85E22019B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4191FF-8084-42F9-A482-0E58DC15A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E042-4469-4F83-966F-FBB27F3B5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17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Globalizace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politická ekonomie (MVZ401)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Internacionalizace</a:t>
            </a:r>
          </a:p>
        </p:txBody>
      </p:sp>
      <p:pic>
        <p:nvPicPr>
          <p:cNvPr id="23554" name="Zástupný symbol pro obsah 3" descr="Expor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551" y="1690688"/>
            <a:ext cx="9839678" cy="4558086"/>
          </a:xfrm>
        </p:spPr>
      </p:pic>
    </p:spTree>
    <p:extLst>
      <p:ext uri="{BB962C8B-B14F-4D97-AF65-F5344CB8AC3E}">
        <p14:creationId xmlns:p14="http://schemas.microsoft.com/office/powerpoint/2010/main" val="556932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643743" y="256143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Internacionalizace</a:t>
            </a:r>
          </a:p>
        </p:txBody>
      </p:sp>
      <p:sp>
        <p:nvSpPr>
          <p:cNvPr id="27795" name="Text Box 642"/>
          <p:cNvSpPr txBox="1">
            <a:spLocks noChangeArrowheads="1"/>
          </p:cNvSpPr>
          <p:nvPr/>
        </p:nvSpPr>
        <p:spPr bwMode="auto">
          <a:xfrm>
            <a:off x="8177312" y="6384925"/>
            <a:ext cx="1944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Zdroj: OECD, WB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8241E55-80ED-41E3-9E4F-C610546A567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0343" y="1170543"/>
          <a:ext cx="9590310" cy="5022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278">
                  <a:extLst>
                    <a:ext uri="{9D8B030D-6E8A-4147-A177-3AD203B41FA5}">
                      <a16:colId xmlns:a16="http://schemas.microsoft.com/office/drawing/2014/main" val="3310275015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336826361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1725881196"/>
                    </a:ext>
                  </a:extLst>
                </a:gridCol>
                <a:gridCol w="2645604">
                  <a:extLst>
                    <a:ext uri="{9D8B030D-6E8A-4147-A177-3AD203B41FA5}">
                      <a16:colId xmlns:a16="http://schemas.microsoft.com/office/drawing/2014/main" val="2229090552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2199357418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2704898047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1990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2016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1990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2016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470446433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Australia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16,3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18,9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Korea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28,5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42,2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954467068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Austria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37,3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Luxembourg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94,9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227,9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044211037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68,5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84,5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Mexico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38,2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066152430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Canada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80,8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2996586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Czech Republic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>
                          <a:effectLst/>
                        </a:rPr>
                        <a:t>41,5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80,3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New Zealand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26,7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78134437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Denmark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53,1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Norway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20301066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Finland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35,4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Poland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22,9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52,3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684205996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France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21,9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29,4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Portugal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40,3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42783775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Germany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24,8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Slovak Republic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93,8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229573714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Greece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Spain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17,8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36745318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Hungary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28,8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92,5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Sweden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44,4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16953766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Iceland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49,1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Switzerland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35,5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62,9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03586620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Ireland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54,3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119,9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Turkey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15,4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73843172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Italy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United </a:t>
                      </a:r>
                      <a:r>
                        <a:rPr lang="cs-CZ" sz="1600" u="none" strike="noStrike" dirty="0" err="1">
                          <a:effectLst/>
                        </a:rPr>
                        <a:t>Kingdom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25,2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27,6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19283122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Japan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17,6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United States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10,3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12,6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584256474"/>
                  </a:ext>
                </a:extLst>
              </a:tr>
              <a:tr h="25308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China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884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83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904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Dynamika západu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2495550" y="1426030"/>
            <a:ext cx="7772400" cy="5730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b="1" dirty="0">
                <a:cs typeface="Arial" charset="0"/>
              </a:rPr>
              <a:t>Podíl na světovém produktu v procentech</a:t>
            </a:r>
            <a:endParaRPr lang="en-US" dirty="0"/>
          </a:p>
          <a:p>
            <a:pPr algn="ctr"/>
            <a:endParaRPr lang="cs-CZ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552"/>
              </p:ext>
            </p:extLst>
          </p:nvPr>
        </p:nvGraphicFramePr>
        <p:xfrm>
          <a:off x="2090056" y="2155371"/>
          <a:ext cx="8273146" cy="4297968"/>
        </p:xfrm>
        <a:graphic>
          <a:graphicData uri="http://schemas.openxmlformats.org/drawingml/2006/table">
            <a:tbl>
              <a:tblPr/>
              <a:tblGrid>
                <a:gridCol w="290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estern Europe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33,6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33,5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estern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offshoots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10,2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30,6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Japan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Asia (ex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.Japan)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36,0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16,4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atin America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EE + USSR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13,1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13,1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12,9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Africa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91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Pozitiva a negativa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0" indent="-457200">
              <a:defRPr/>
            </a:pPr>
            <a:r>
              <a:rPr lang="cs-CZ" dirty="0"/>
              <a:t>Pozitiva</a:t>
            </a:r>
          </a:p>
          <a:p>
            <a:pPr marL="854964" lvl="1" indent="-342900">
              <a:defRPr/>
            </a:pPr>
            <a:r>
              <a:rPr lang="cs-CZ" dirty="0"/>
              <a:t>Růst produktivity (dělba práce)</a:t>
            </a:r>
          </a:p>
          <a:p>
            <a:pPr marL="854964" lvl="1" indent="-342900">
              <a:defRPr/>
            </a:pPr>
            <a:r>
              <a:rPr lang="cs-CZ" dirty="0"/>
              <a:t>Růst materiálního bohatství</a:t>
            </a:r>
          </a:p>
          <a:p>
            <a:pPr marL="854964" lvl="1" indent="-342900">
              <a:defRPr/>
            </a:pPr>
            <a:r>
              <a:rPr lang="cs-CZ" dirty="0"/>
              <a:t>Růst konkurence a efektivity</a:t>
            </a:r>
          </a:p>
          <a:p>
            <a:pPr marL="854964" lvl="1" indent="-342900">
              <a:defRPr/>
            </a:pPr>
            <a:r>
              <a:rPr lang="cs-CZ" dirty="0"/>
              <a:t>Snižování pravděpodobnosti konfliktu díky vzájemné závislosti?</a:t>
            </a:r>
          </a:p>
          <a:p>
            <a:pPr marL="640080" indent="-457200">
              <a:defRPr/>
            </a:pPr>
            <a:r>
              <a:rPr lang="cs-CZ" dirty="0"/>
              <a:t>Negativa</a:t>
            </a:r>
          </a:p>
          <a:p>
            <a:pPr marL="854964" lvl="1" indent="-342900">
              <a:defRPr/>
            </a:pPr>
            <a:r>
              <a:rPr lang="cs-CZ" dirty="0"/>
              <a:t>Zvyšování nerovnosti</a:t>
            </a:r>
          </a:p>
          <a:p>
            <a:pPr marL="854964" lvl="1" indent="-342900">
              <a:defRPr/>
            </a:pPr>
            <a:r>
              <a:rPr lang="cs-CZ" dirty="0"/>
              <a:t>Pokles společenské soudržnosti</a:t>
            </a:r>
          </a:p>
          <a:p>
            <a:pPr marL="854964" lvl="1" indent="-342900">
              <a:defRPr/>
            </a:pPr>
            <a:r>
              <a:rPr lang="cs-CZ" dirty="0"/>
              <a:t>Devastace životního prostředí</a:t>
            </a:r>
          </a:p>
          <a:p>
            <a:pPr marL="854964" lvl="1" indent="-342900">
              <a:defRPr/>
            </a:pPr>
            <a:r>
              <a:rPr lang="cs-CZ" dirty="0"/>
              <a:t>Vyčerpávání zdrojů</a:t>
            </a:r>
          </a:p>
          <a:p>
            <a:pPr marL="854964" lvl="1" indent="-342900">
              <a:defRPr/>
            </a:pPr>
            <a:r>
              <a:rPr lang="cs-CZ" dirty="0"/>
              <a:t>Růst zadlužení</a:t>
            </a:r>
          </a:p>
          <a:p>
            <a:pPr marL="640080" indent="-457200">
              <a:defRPr/>
            </a:pPr>
            <a:r>
              <a:rPr lang="cs-CZ" dirty="0"/>
              <a:t>Otázka dostupných alternativ</a:t>
            </a:r>
          </a:p>
        </p:txBody>
      </p:sp>
    </p:spTree>
    <p:extLst>
      <p:ext uri="{BB962C8B-B14F-4D97-AF65-F5344CB8AC3E}">
        <p14:creationId xmlns:p14="http://schemas.microsoft.com/office/powerpoint/2010/main" val="111865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Změna životní úrovně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B9BB79E-FCF6-4821-BCBB-A6949DF625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6" y="901165"/>
            <a:ext cx="9122228" cy="5680469"/>
          </a:xfrm>
        </p:spPr>
      </p:pic>
    </p:spTree>
    <p:extLst>
      <p:ext uri="{BB962C8B-B14F-4D97-AF65-F5344CB8AC3E}">
        <p14:creationId xmlns:p14="http://schemas.microsoft.com/office/powerpoint/2010/main" val="2839569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3885430-B279-40E3-B051-936800CAD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13" y="954888"/>
            <a:ext cx="8984858" cy="522940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1A9A283-F38C-4EC0-BC06-41D0CD83CAE5}"/>
              </a:ext>
            </a:extLst>
          </p:cNvPr>
          <p:cNvSpPr txBox="1"/>
          <p:nvPr/>
        </p:nvSpPr>
        <p:spPr>
          <a:xfrm>
            <a:off x="3897085" y="381782"/>
            <a:ext cx="656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Vládní dluh k HDP ve světě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BDED2E-F63D-43EF-8F2B-A5B8E14B87C9}"/>
              </a:ext>
            </a:extLst>
          </p:cNvPr>
          <p:cNvSpPr txBox="1"/>
          <p:nvPr/>
        </p:nvSpPr>
        <p:spPr>
          <a:xfrm>
            <a:off x="8654143" y="6106886"/>
            <a:ext cx="318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Světová banka</a:t>
            </a:r>
          </a:p>
        </p:txBody>
      </p:sp>
    </p:spTree>
    <p:extLst>
      <p:ext uri="{BB962C8B-B14F-4D97-AF65-F5344CB8AC3E}">
        <p14:creationId xmlns:p14="http://schemas.microsoft.com/office/powerpoint/2010/main" val="3396367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8D12A2-DC9E-4AAC-8ACA-B1280D494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11" y="1122302"/>
            <a:ext cx="8373675" cy="501241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59A96CD-A5DC-4A68-9F77-D0CF94CABCBB}"/>
              </a:ext>
            </a:extLst>
          </p:cNvPr>
          <p:cNvSpPr txBox="1"/>
          <p:nvPr/>
        </p:nvSpPr>
        <p:spPr>
          <a:xfrm>
            <a:off x="3897085" y="381782"/>
            <a:ext cx="656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Soukromý dluh k HDP ve světě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FE6FA9F-D420-4812-A2F2-FB3C259D4D87}"/>
              </a:ext>
            </a:extLst>
          </p:cNvPr>
          <p:cNvSpPr txBox="1"/>
          <p:nvPr/>
        </p:nvSpPr>
        <p:spPr>
          <a:xfrm>
            <a:off x="8654143" y="6106886"/>
            <a:ext cx="318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Světová banka</a:t>
            </a:r>
          </a:p>
        </p:txBody>
      </p:sp>
    </p:spTree>
    <p:extLst>
      <p:ext uri="{BB962C8B-B14F-4D97-AF65-F5344CB8AC3E}">
        <p14:creationId xmlns:p14="http://schemas.microsoft.com/office/powerpoint/2010/main" val="102203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1A49FB5-C147-4067-B87E-682FB8750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19" y="849086"/>
            <a:ext cx="9024493" cy="523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4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9684" y="154192"/>
            <a:ext cx="8458201" cy="6549615"/>
          </a:xfrm>
        </p:spPr>
      </p:pic>
    </p:spTree>
    <p:extLst>
      <p:ext uri="{BB962C8B-B14F-4D97-AF65-F5344CB8AC3E}">
        <p14:creationId xmlns:p14="http://schemas.microsoft.com/office/powerpoint/2010/main" val="2577947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>
                <a:solidFill>
                  <a:schemeClr val="tx2">
                    <a:satMod val="200000"/>
                  </a:schemeClr>
                </a:solidFill>
              </a:rPr>
              <a:t>Vládnutí v období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300" dirty="0"/>
              <a:t>Čím je globalizace způsobena?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Samovolný × vynucený proces</a:t>
            </a:r>
          </a:p>
          <a:p>
            <a:pPr>
              <a:lnSpc>
                <a:spcPct val="80000"/>
              </a:lnSpc>
            </a:pPr>
            <a:r>
              <a:rPr lang="cs-CZ" sz="2300" dirty="0"/>
              <a:t>Otázka vztahu mezi trhem a státem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Co je to stát?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Co je trh?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Je trh schopen fungovat bez podmínek, které je potřeba vytvořit netržními prostředky?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Jak omezuje anarchická povaha systému fungování trhů?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Do jaké míry je ztráta národní suverenity objektivní proces?</a:t>
            </a:r>
          </a:p>
          <a:p>
            <a:pPr>
              <a:lnSpc>
                <a:spcPct val="80000"/>
              </a:lnSpc>
            </a:pPr>
            <a:r>
              <a:rPr lang="cs-CZ" sz="2300" dirty="0"/>
              <a:t>Trhy a vládnutí v mezinárodním systému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Teorie hegemonické stability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Teorie mezinárodních režimů</a:t>
            </a:r>
          </a:p>
          <a:p>
            <a:pPr lvl="1">
              <a:lnSpc>
                <a:spcPct val="80000"/>
              </a:lnSpc>
            </a:pPr>
            <a:endParaRPr lang="cs-CZ" sz="2000" dirty="0"/>
          </a:p>
          <a:p>
            <a:pPr lvl="1"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370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Definice globalizace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1072243" y="1690688"/>
            <a:ext cx="10047514" cy="4572000"/>
          </a:xfrm>
        </p:spPr>
        <p:txBody>
          <a:bodyPr/>
          <a:lstStyle/>
          <a:p>
            <a:r>
              <a:rPr lang="cs-CZ" dirty="0"/>
              <a:t>Kvalitativní změna</a:t>
            </a:r>
          </a:p>
          <a:p>
            <a:pPr lvl="1"/>
            <a:r>
              <a:rPr lang="cs-CZ" dirty="0"/>
              <a:t>„Komplexní množina procesů, které se odehrávají velmi nerovnoměrně v prostoru a čase“</a:t>
            </a:r>
          </a:p>
          <a:p>
            <a:r>
              <a:rPr lang="cs-CZ" dirty="0"/>
              <a:t>Kvantitativní změna</a:t>
            </a:r>
          </a:p>
          <a:p>
            <a:pPr lvl="1"/>
            <a:r>
              <a:rPr lang="cs-CZ" dirty="0"/>
              <a:t>Zvyšující se integrace trhů v prostoru a čase</a:t>
            </a:r>
          </a:p>
          <a:p>
            <a:pPr lvl="1"/>
            <a:r>
              <a:rPr lang="cs-CZ" dirty="0"/>
              <a:t>Nárůst mezinárodních hospodářských toků a vzájemné závislosti</a:t>
            </a:r>
          </a:p>
          <a:p>
            <a:pPr lvl="1"/>
            <a:r>
              <a:rPr lang="cs-CZ" dirty="0"/>
              <a:t>Neshody ohledně závažnosti globalizace</a:t>
            </a:r>
          </a:p>
          <a:p>
            <a:pPr lvl="1"/>
            <a:r>
              <a:rPr lang="cs-CZ" dirty="0"/>
              <a:t>Neshody ohledně časového vymezení</a:t>
            </a:r>
          </a:p>
          <a:p>
            <a:pPr lvl="1"/>
            <a:r>
              <a:rPr lang="cs-CZ" dirty="0"/>
              <a:t>Dvě období globalizace?</a:t>
            </a:r>
          </a:p>
          <a:p>
            <a:r>
              <a:rPr lang="cs-CZ" dirty="0"/>
              <a:t>Otázka technologické změny</a:t>
            </a:r>
          </a:p>
        </p:txBody>
      </p:sp>
    </p:spTree>
    <p:extLst>
      <p:ext uri="{BB962C8B-B14F-4D97-AF65-F5344CB8AC3E}">
        <p14:creationId xmlns:p14="http://schemas.microsoft.com/office/powerpoint/2010/main" val="25244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Proměna světa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2095500" y="2571750"/>
          <a:ext cx="8391524" cy="1697038"/>
        </p:xfrm>
        <a:graphic>
          <a:graphicData uri="http://schemas.openxmlformats.org/drawingml/2006/table">
            <a:tbl>
              <a:tblPr/>
              <a:tblGrid>
                <a:gridCol w="1972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HDP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103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117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694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33 726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Populace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231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1 041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6 000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8" name="TextovéPole 4"/>
          <p:cNvSpPr txBox="1">
            <a:spLocks noChangeArrowheads="1"/>
          </p:cNvSpPr>
          <p:nvPr/>
        </p:nvSpPr>
        <p:spPr bwMode="auto">
          <a:xfrm>
            <a:off x="2452689" y="4714875"/>
            <a:ext cx="4143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Corbel" pitchFamily="34" charset="0"/>
              </a:rPr>
              <a:t>HDP: miliardy 1990 USD</a:t>
            </a:r>
            <a:endParaRPr lang="en-US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rbel" pitchFamily="34" charset="0"/>
              </a:rPr>
              <a:t>Popula</a:t>
            </a:r>
            <a:r>
              <a:rPr lang="cs-CZ">
                <a:latin typeface="Corbel" pitchFamily="34" charset="0"/>
              </a:rPr>
              <a:t>ce</a:t>
            </a:r>
            <a:r>
              <a:rPr lang="en-US">
                <a:latin typeface="Corbel" pitchFamily="34" charset="0"/>
              </a:rPr>
              <a:t>: </a:t>
            </a:r>
            <a:r>
              <a:rPr lang="cs-CZ">
                <a:latin typeface="Corbel" pitchFamily="34" charset="0"/>
              </a:rPr>
              <a:t>miliony</a:t>
            </a:r>
            <a:endParaRPr lang="en-US">
              <a:latin typeface="Corbel" pitchFamily="34" charset="0"/>
            </a:endParaRPr>
          </a:p>
          <a:p>
            <a:endParaRPr lang="cs-CZ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0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Neklidné století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838199" y="1628800"/>
            <a:ext cx="10189029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Typy koordinace</a:t>
            </a:r>
            <a:endParaRPr lang="cs-CZ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/>
              <a:t>Podle příkazu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Podle pravidel</a:t>
            </a:r>
          </a:p>
          <a:p>
            <a:r>
              <a:rPr lang="cs-CZ" dirty="0"/>
              <a:t>Kapitalismus jako převládající společensko-hospodářská formace</a:t>
            </a:r>
          </a:p>
          <a:p>
            <a:pPr lvl="1"/>
            <a:r>
              <a:rPr lang="cs-CZ" sz="2000" dirty="0"/>
              <a:t>Vlastníci výrobních faktorů, námezdní práce, produkce pro trh za účelem zisku</a:t>
            </a:r>
          </a:p>
          <a:p>
            <a:pPr lvl="1"/>
            <a:r>
              <a:rPr lang="cs-CZ" sz="2000" dirty="0"/>
              <a:t>Tržní způsob hospodářské koordinace</a:t>
            </a:r>
          </a:p>
          <a:p>
            <a:pPr lvl="1"/>
            <a:r>
              <a:rPr lang="cs-CZ" sz="2000" dirty="0"/>
              <a:t>Konkurence - inherentně zabudovaná potřeba růstu v prostoru a čase</a:t>
            </a:r>
          </a:p>
          <a:p>
            <a:r>
              <a:rPr lang="cs-CZ" dirty="0"/>
              <a:t>Divergence do WWII</a:t>
            </a:r>
          </a:p>
          <a:p>
            <a:pPr lvl="1"/>
            <a:r>
              <a:rPr lang="cs-CZ" sz="2000" dirty="0"/>
              <a:t>Evropa a oblasti západního osídlení × zbytek světa</a:t>
            </a:r>
          </a:p>
          <a:p>
            <a:r>
              <a:rPr lang="cs-CZ" dirty="0"/>
              <a:t>Od WWII postupná konvergence</a:t>
            </a:r>
          </a:p>
          <a:p>
            <a:pPr lvl="1"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16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Neklidné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-457200">
              <a:defRPr/>
            </a:pPr>
            <a:r>
              <a:rPr lang="cs-CZ" dirty="0"/>
              <a:t>Po 1860 nárůst integrace trhů, první období globalizace</a:t>
            </a:r>
          </a:p>
          <a:p>
            <a:pPr marL="854964" lvl="1" indent="-342900">
              <a:defRPr/>
            </a:pPr>
            <a:r>
              <a:rPr lang="cs-CZ" dirty="0"/>
              <a:t>Integrovány všechny trhy</a:t>
            </a:r>
          </a:p>
          <a:p>
            <a:pPr marL="854964" lvl="1" indent="-342900">
              <a:defRPr/>
            </a:pPr>
            <a:r>
              <a:rPr lang="cs-CZ" dirty="0"/>
              <a:t>Státy aktivně prosazovaly systém volného obchodu (×USA)</a:t>
            </a:r>
          </a:p>
          <a:p>
            <a:pPr marL="854964" lvl="1" indent="-342900">
              <a:defRPr/>
            </a:pPr>
            <a:r>
              <a:rPr lang="cs-CZ" dirty="0"/>
              <a:t>Od 1873 mírný návrat k protekcionismu</a:t>
            </a:r>
          </a:p>
          <a:p>
            <a:pPr marL="640080" indent="-457200">
              <a:defRPr/>
            </a:pPr>
            <a:r>
              <a:rPr lang="cs-CZ" dirty="0"/>
              <a:t>OD WWI rozpad integrované světové ekonomiky</a:t>
            </a:r>
          </a:p>
          <a:p>
            <a:pPr marL="854964" lvl="1" indent="-342900">
              <a:defRPr/>
            </a:pPr>
            <a:r>
              <a:rPr lang="cs-CZ" dirty="0"/>
              <a:t>Dopady WWI</a:t>
            </a:r>
          </a:p>
          <a:p>
            <a:pPr marL="854964" lvl="1" indent="-342900">
              <a:defRPr/>
            </a:pPr>
            <a:r>
              <a:rPr lang="cs-CZ" dirty="0"/>
              <a:t>Velká hospodářská krize</a:t>
            </a:r>
          </a:p>
          <a:p>
            <a:pPr marL="397764" indent="-342900">
              <a:defRPr/>
            </a:pPr>
            <a:r>
              <a:rPr lang="cs-CZ" dirty="0" err="1"/>
              <a:t>Polanyi</a:t>
            </a:r>
            <a:r>
              <a:rPr lang="cs-CZ" dirty="0"/>
              <a:t> – Velká transformace</a:t>
            </a:r>
          </a:p>
          <a:p>
            <a:pPr marL="411480">
              <a:buFont typeface="Wingdings"/>
              <a:buChar char="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70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Neklidné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0" indent="-457200">
              <a:defRPr/>
            </a:pPr>
            <a:r>
              <a:rPr lang="cs-CZ" dirty="0"/>
              <a:t>Od WWII velmi postupná obnova SE</a:t>
            </a:r>
          </a:p>
          <a:p>
            <a:pPr marL="854964" lvl="1" indent="-342900">
              <a:defRPr/>
            </a:pPr>
            <a:r>
              <a:rPr lang="cs-CZ" dirty="0"/>
              <a:t>Zapuštěný liberalismus</a:t>
            </a:r>
          </a:p>
          <a:p>
            <a:pPr marL="854964" lvl="1" indent="-342900">
              <a:defRPr/>
            </a:pPr>
            <a:r>
              <a:rPr lang="cs-CZ" dirty="0"/>
              <a:t>Soupeření východ×západ</a:t>
            </a:r>
          </a:p>
          <a:p>
            <a:pPr marL="854964" lvl="1" indent="-342900">
              <a:defRPr/>
            </a:pPr>
            <a:r>
              <a:rPr lang="cs-CZ" dirty="0"/>
              <a:t>Dekolonizace</a:t>
            </a:r>
          </a:p>
          <a:p>
            <a:pPr marL="640080" indent="-457200">
              <a:defRPr/>
            </a:pPr>
            <a:r>
              <a:rPr lang="cs-CZ" dirty="0"/>
              <a:t>Od 70. let</a:t>
            </a:r>
          </a:p>
          <a:p>
            <a:pPr marL="854964" lvl="1" indent="-342900">
              <a:defRPr/>
            </a:pPr>
            <a:r>
              <a:rPr lang="cs-CZ" dirty="0"/>
              <a:t>Krize 70. let</a:t>
            </a:r>
          </a:p>
          <a:p>
            <a:pPr marL="854964" lvl="1" indent="-342900">
              <a:defRPr/>
            </a:pPr>
            <a:r>
              <a:rPr lang="cs-CZ" dirty="0"/>
              <a:t>Nástup neoliberalismu</a:t>
            </a:r>
          </a:p>
          <a:p>
            <a:pPr marL="854964" lvl="1" indent="-342900">
              <a:defRPr/>
            </a:pPr>
            <a:r>
              <a:rPr lang="cs-CZ" dirty="0"/>
              <a:t>Rozpad východního bloku a problematika transformace</a:t>
            </a:r>
          </a:p>
          <a:p>
            <a:pPr marL="854964" lvl="1" indent="-342900">
              <a:defRPr/>
            </a:pPr>
            <a:r>
              <a:rPr lang="cs-CZ" dirty="0"/>
              <a:t>Postupný nárůst nerovnováh a finančních krizí</a:t>
            </a:r>
          </a:p>
          <a:p>
            <a:pPr marL="854964" lvl="1" indent="-342900">
              <a:defRPr/>
            </a:pPr>
            <a:r>
              <a:rPr lang="cs-CZ" dirty="0"/>
              <a:t>Konvergence části rozvojových zemí</a:t>
            </a:r>
          </a:p>
          <a:p>
            <a:pPr marL="640080" indent="-457200">
              <a:defRPr/>
            </a:pPr>
            <a:r>
              <a:rPr lang="cs-CZ" dirty="0"/>
              <a:t>Hlavní trendy</a:t>
            </a:r>
          </a:p>
          <a:p>
            <a:pPr marL="854964" lvl="1" indent="-342900">
              <a:defRPr/>
            </a:pPr>
            <a:r>
              <a:rPr lang="cs-CZ" dirty="0"/>
              <a:t>Populační růst, demokratizace, technologický pokrok, růst životní úrovně</a:t>
            </a:r>
          </a:p>
        </p:txBody>
      </p:sp>
    </p:spTree>
    <p:extLst>
      <p:ext uri="{BB962C8B-B14F-4D97-AF65-F5344CB8AC3E}">
        <p14:creationId xmlns:p14="http://schemas.microsoft.com/office/powerpoint/2010/main" val="208315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Růstová dynamika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2355675" y="1500188"/>
            <a:ext cx="7772400" cy="5746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b="1" dirty="0">
                <a:cs typeface="Arial" charset="0"/>
              </a:rPr>
              <a:t>Růst HDP v jednotlivých obdobích</a:t>
            </a:r>
            <a:endParaRPr lang="en-US" dirty="0"/>
          </a:p>
          <a:p>
            <a:pPr algn="ctr"/>
            <a:endParaRPr lang="cs-CZ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06095"/>
              </p:ext>
            </p:extLst>
          </p:nvPr>
        </p:nvGraphicFramePr>
        <p:xfrm>
          <a:off x="1995487" y="2203451"/>
          <a:ext cx="8132588" cy="4469315"/>
        </p:xfrm>
        <a:graphic>
          <a:graphicData uri="http://schemas.openxmlformats.org/drawingml/2006/table">
            <a:tbl>
              <a:tblPr/>
              <a:tblGrid>
                <a:gridCol w="284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0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1500-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1820-187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1870-1913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1913-1950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1950-1973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1973-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estern Europe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1,65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estern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offshoots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4,03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2,98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Japan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9,29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2,97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Asia (ex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.Japan)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0,94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atin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America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EE + USSR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1,84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4,84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-0,56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Africa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2,69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2,74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Svět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1,85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32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Znaky současné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2371" y="1784350"/>
            <a:ext cx="9404804" cy="4572907"/>
          </a:xfrm>
        </p:spPr>
        <p:txBody>
          <a:bodyPr>
            <a:normAutofit lnSpcReduction="10000"/>
          </a:bodyPr>
          <a:lstStyle/>
          <a:p>
            <a:pPr marL="640080" indent="-457200">
              <a:defRPr/>
            </a:pPr>
            <a:r>
              <a:rPr lang="cs-CZ" dirty="0"/>
              <a:t>Urychlení dosavadních tendencí a jejich šíření v prostoru</a:t>
            </a:r>
          </a:p>
          <a:p>
            <a:pPr marL="854964" lvl="1" indent="-342900">
              <a:defRPr/>
            </a:pPr>
            <a:r>
              <a:rPr lang="cs-CZ" dirty="0"/>
              <a:t>Trh se zbožím a službami</a:t>
            </a:r>
          </a:p>
          <a:p>
            <a:pPr marL="854964" lvl="1" indent="-342900">
              <a:defRPr/>
            </a:pPr>
            <a:r>
              <a:rPr lang="cs-CZ" dirty="0"/>
              <a:t>Trh kapitálu</a:t>
            </a:r>
          </a:p>
          <a:p>
            <a:pPr marL="854964" lvl="1" indent="-342900">
              <a:defRPr/>
            </a:pPr>
            <a:r>
              <a:rPr lang="cs-CZ" dirty="0"/>
              <a:t>Trh práce</a:t>
            </a:r>
          </a:p>
          <a:p>
            <a:pPr marL="640080" indent="-457200">
              <a:defRPr/>
            </a:pPr>
            <a:r>
              <a:rPr lang="cs-CZ" dirty="0"/>
              <a:t>Vzrůst vzájemné závislosti</a:t>
            </a:r>
          </a:p>
          <a:p>
            <a:pPr marL="854964" lvl="1" indent="-342900">
              <a:defRPr/>
            </a:pPr>
            <a:r>
              <a:rPr lang="cs-CZ" dirty="0"/>
              <a:t>Dochází k částečnému omezení státní suverenity</a:t>
            </a:r>
          </a:p>
          <a:p>
            <a:pPr marL="854964" lvl="1" indent="-342900">
              <a:defRPr/>
            </a:pPr>
            <a:r>
              <a:rPr lang="cs-CZ" dirty="0"/>
              <a:t>Dochází k vzájemnému ovlivňování procesů v různých částech světa</a:t>
            </a:r>
          </a:p>
          <a:p>
            <a:pPr marL="640080" indent="-457200">
              <a:defRPr/>
            </a:pPr>
            <a:r>
              <a:rPr lang="cs-CZ" dirty="0"/>
              <a:t>Regionalizace</a:t>
            </a:r>
          </a:p>
          <a:p>
            <a:pPr marL="854964" lvl="1" indent="-342900">
              <a:defRPr/>
            </a:pPr>
            <a:r>
              <a:rPr lang="cs-CZ" dirty="0"/>
              <a:t>EU, NAFTA, </a:t>
            </a:r>
            <a:r>
              <a:rPr lang="cs-CZ" dirty="0" err="1"/>
              <a:t>Mercosur</a:t>
            </a:r>
            <a:endParaRPr lang="cs-CZ" dirty="0"/>
          </a:p>
          <a:p>
            <a:pPr marL="640080" indent="-457200">
              <a:defRPr/>
            </a:pPr>
            <a:r>
              <a:rPr lang="cs-CZ" dirty="0" err="1"/>
              <a:t>Institucionalizace</a:t>
            </a:r>
            <a:r>
              <a:rPr lang="cs-CZ" dirty="0"/>
              <a:t> integračních procesů, </a:t>
            </a:r>
            <a:r>
              <a:rPr lang="cs-CZ" dirty="0" err="1"/>
              <a:t>multilateralismus</a:t>
            </a:r>
            <a:endParaRPr lang="cs-CZ" dirty="0"/>
          </a:p>
          <a:p>
            <a:pPr marL="854964" lvl="1" indent="-342900">
              <a:defRPr/>
            </a:pPr>
            <a:r>
              <a:rPr lang="cs-CZ" dirty="0"/>
              <a:t>WTO, MMF, G20</a:t>
            </a:r>
          </a:p>
        </p:txBody>
      </p:sp>
    </p:spTree>
    <p:extLst>
      <p:ext uri="{BB962C8B-B14F-4D97-AF65-F5344CB8AC3E}">
        <p14:creationId xmlns:p14="http://schemas.microsoft.com/office/powerpoint/2010/main" val="58883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tx2">
                    <a:satMod val="200000"/>
                  </a:schemeClr>
                </a:solidFill>
              </a:rPr>
              <a:t>Migrace – podíl obyvatel narozených v zahraničí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546099"/>
              </p:ext>
            </p:extLst>
          </p:nvPr>
        </p:nvGraphicFramePr>
        <p:xfrm>
          <a:off x="2279651" y="1412875"/>
          <a:ext cx="7704857" cy="489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1870-71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1890-91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1910-11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Evropa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 Německo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1,9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 Francie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Velká Británie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Dánsko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Norsko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Švédsko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Nový svět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Austrálie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46,5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17,1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27,7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 Nový Zéland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63,5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41,5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USA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 Argentina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25,5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269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812</Words>
  <Application>Microsoft Office PowerPoint</Application>
  <PresentationFormat>Širokoúhlá obrazovka</PresentationFormat>
  <Paragraphs>402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</vt:lpstr>
      <vt:lpstr>Motiv Office</vt:lpstr>
      <vt:lpstr>Globalizace</vt:lpstr>
      <vt:lpstr>Definice globalizace</vt:lpstr>
      <vt:lpstr>Proměna světa</vt:lpstr>
      <vt:lpstr>Neklidné století</vt:lpstr>
      <vt:lpstr>Neklidné století</vt:lpstr>
      <vt:lpstr>Neklidné století</vt:lpstr>
      <vt:lpstr>Růstová dynamika</vt:lpstr>
      <vt:lpstr>Znaky současné globalizace</vt:lpstr>
      <vt:lpstr>Migrace – podíl obyvatel narozených v zahraničí</vt:lpstr>
      <vt:lpstr>Internacionalizace</vt:lpstr>
      <vt:lpstr>Internacionalizace</vt:lpstr>
      <vt:lpstr>Dynamika západu</vt:lpstr>
      <vt:lpstr>Pozitiva a negativa</vt:lpstr>
      <vt:lpstr>Změna životní úrovně</vt:lpstr>
      <vt:lpstr>Prezentace aplikace PowerPoint</vt:lpstr>
      <vt:lpstr>Prezentace aplikace PowerPoint</vt:lpstr>
      <vt:lpstr>Prezentace aplikace PowerPoint</vt:lpstr>
      <vt:lpstr>Prezentace aplikace PowerPoint</vt:lpstr>
      <vt:lpstr>Vládnutí v období globalizace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</dc:title>
  <dc:creator>Vladan Hodulák</dc:creator>
  <cp:lastModifiedBy>vladan hodulak</cp:lastModifiedBy>
  <cp:revision>12</cp:revision>
  <dcterms:created xsi:type="dcterms:W3CDTF">2017-12-14T08:31:04Z</dcterms:created>
  <dcterms:modified xsi:type="dcterms:W3CDTF">2018-12-06T12:31:49Z</dcterms:modified>
</cp:coreProperties>
</file>