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7" r:id="rId5"/>
    <p:sldId id="264" r:id="rId6"/>
    <p:sldId id="263" r:id="rId7"/>
    <p:sldId id="268" r:id="rId8"/>
    <p:sldId id="269" r:id="rId9"/>
    <p:sldId id="270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A8F599-D0DB-475F-A567-05DB70D70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6CF009-BA26-402D-A5AA-1B65EEF36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B8F20C-A069-49ED-9B86-BDD844A8D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4EC-464F-496D-9F2E-2BA5680A1AE0}" type="datetimeFigureOut">
              <a:rPr lang="cs-CZ" smtClean="0"/>
              <a:t>6.11.2018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2E55E1-8360-4F32-9CC3-EB9270303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E1223C-9FE3-4544-B4C1-C1FA78CA2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4E97-7765-4D57-8A1F-094241DE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3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E665A-9358-4933-B2DF-E11BBA49C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9BE05E-6CB0-47AC-A311-81413E44C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F0DBDF-189F-4ECA-A10E-910F70F21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4EC-464F-496D-9F2E-2BA5680A1AE0}" type="datetimeFigureOut">
              <a:rPr lang="cs-CZ" smtClean="0"/>
              <a:t>6.11.2018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8F0798-E959-41EE-9A4A-EF52DE0A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D4D9D3-B1DD-4D12-A3A7-E5CEF9BAE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4E97-7765-4D57-8A1F-094241DE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13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82B3A2B-C74D-4826-90B9-F93B96B419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B6F6FA9-876C-4CEA-B58F-6D6F22106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365A72-5DFD-4855-92FA-43564D21A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4EC-464F-496D-9F2E-2BA5680A1AE0}" type="datetimeFigureOut">
              <a:rPr lang="cs-CZ" smtClean="0"/>
              <a:t>6.11.2018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316048-B66E-44F9-B8AB-E834CED77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B50E85-B296-445D-9961-52A6DCD6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4E97-7765-4D57-8A1F-094241DE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14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92989-4ACB-4B69-86CA-9D8802D6C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3189A6-A519-430D-A0E9-E1666F67B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16BE4F-30D9-4FA0-9777-17CCCE3E4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4EC-464F-496D-9F2E-2BA5680A1AE0}" type="datetimeFigureOut">
              <a:rPr lang="cs-CZ" smtClean="0"/>
              <a:t>6.11.2018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8033B7-B2A3-4792-95D9-1E926F0D2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22D81B-B084-4114-8A89-76ED369D3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4E97-7765-4D57-8A1F-094241DE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23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E98FA-ED4C-4FAF-91FC-E293DC818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6D457D6-3189-4A64-B852-962F2199C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796EC2-76D6-484A-B196-B05F3408E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4EC-464F-496D-9F2E-2BA5680A1AE0}" type="datetimeFigureOut">
              <a:rPr lang="cs-CZ" smtClean="0"/>
              <a:t>6.11.2018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FAC1A6-EFF2-4A08-ACD7-A83C6209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11BEE2-60FD-413A-BF72-5543DB9E7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4E97-7765-4D57-8A1F-094241DE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14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A64FE-28A4-4316-8383-8FFCDB05B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BF7837-C118-4478-9F10-544E7F2D9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C7153BC-FFB6-46D0-9AAA-609D4D407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31F98A-7E8B-4AD9-A40B-11C36442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4EC-464F-496D-9F2E-2BA5680A1AE0}" type="datetimeFigureOut">
              <a:rPr lang="cs-CZ" smtClean="0"/>
              <a:t>6.11.2018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01FE77-C78E-4DC7-8146-2BBB1EBA0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24B915-DADA-44BA-B411-A754A6851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4E97-7765-4D57-8A1F-094241DE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5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BB9BA5-3005-4879-97F5-B9994251A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E221D45-7103-4867-83A9-8ACA75060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616D698-8CD9-4AFE-AE6C-6EC0A8F3A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9E3E2F4-30AA-4AB3-8ADD-40FBB1D71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C1D894A-A595-4803-B722-4D8E483D7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6674C95-B195-4DB1-837D-D4D13CF64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4EC-464F-496D-9F2E-2BA5680A1AE0}" type="datetimeFigureOut">
              <a:rPr lang="cs-CZ" smtClean="0"/>
              <a:t>6.11.2018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7166A7-1222-46D2-95F1-DD1FFF47E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20B94F7-2FD2-44E4-BD43-E35D04BA0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4E97-7765-4D57-8A1F-094241DE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71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3AE0B9-9F2E-4842-B6E6-6727DB44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7D4366D-2ED3-4706-BB5E-2D7718BB9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4EC-464F-496D-9F2E-2BA5680A1AE0}" type="datetimeFigureOut">
              <a:rPr lang="cs-CZ" smtClean="0"/>
              <a:t>6.11.2018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909B0F2-9167-464A-9F27-F061B04A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2662D00-AF35-4152-AC2E-8F81E384D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4E97-7765-4D57-8A1F-094241DE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88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9F0D461-A843-4F31-AA49-5291EA6EE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4EC-464F-496D-9F2E-2BA5680A1AE0}" type="datetimeFigureOut">
              <a:rPr lang="cs-CZ" smtClean="0"/>
              <a:t>6.11.2018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BE64DD5-95BF-444B-B9A2-E8A25C788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B59D0B5-93D2-4FA6-823E-0DEB4E035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4E97-7765-4D57-8A1F-094241DE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41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FE710-796D-4D46-96C8-837014ECE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82D6BD-C1CB-42C4-B3F2-A5102A07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B63807A-D6AE-4B57-AB41-B0F4812EA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EFB7C9-AF1B-4E45-8E36-A39EE25A7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4EC-464F-496D-9F2E-2BA5680A1AE0}" type="datetimeFigureOut">
              <a:rPr lang="cs-CZ" smtClean="0"/>
              <a:t>6.11.2018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75F921-5631-4B8A-B258-8D4CDC1F0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780C0F-3E2D-4C14-BD0D-0B120061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4E97-7765-4D57-8A1F-094241DE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3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CBDD6-20E3-4FB4-BB30-A31953923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E190CA1-40EB-4EEB-9BAE-EB26C4A4B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7E41BE0-4873-431B-8980-2524901CA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64B47B-9AF9-4B70-934B-38C515057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4EC-464F-496D-9F2E-2BA5680A1AE0}" type="datetimeFigureOut">
              <a:rPr lang="cs-CZ" smtClean="0"/>
              <a:t>6.11.2018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051005-ACDD-4B69-8A79-7D3DD5526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C2F6619-8858-4187-9704-02F9D1FD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4E97-7765-4D57-8A1F-094241DE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96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734EF5F-8AD4-4DDE-9DB4-5D374473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02995F7-5C37-4773-8C79-D2AFB899E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D4D40C-9C09-44EE-A971-D5A9711889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A4EC-464F-496D-9F2E-2BA5680A1AE0}" type="datetimeFigureOut">
              <a:rPr lang="cs-CZ" smtClean="0"/>
              <a:t>6.11.2018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ED310B-AADF-49F1-AAD8-08FC10C29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653962-2D8A-4E6A-98A8-592C69589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04E97-7765-4D57-8A1F-094241DE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0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666D2-89F3-481D-BC6E-148C5D26E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Mezinárodní měnové, finanční a kapitálové vztahy 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6ACFAC4-1C49-424B-9A97-319F33FD5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Vladan Hodulák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sz="1600" dirty="0"/>
              <a:t>Tato prezentace je určena výhradně pro studenty kurzu </a:t>
            </a:r>
            <a:r>
              <a:rPr lang="cs-CZ" sz="1600" i="1" dirty="0"/>
              <a:t>Mezinárodní politická ekonomie (MVZ401) </a:t>
            </a:r>
            <a:r>
              <a:rPr lang="cs-CZ" sz="1600" dirty="0"/>
              <a:t>na FSS MU v akademickém roce 2018/2019. Jakékoliv nakládání s prezentací pro jiné než studijní účely v tomto kurzu je zakázáno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5218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Vývoj MMS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cs-CZ" dirty="0"/>
              <a:t>Období před zlatým standardem (do </a:t>
            </a:r>
            <a:r>
              <a:rPr lang="cs-CZ" dirty="0" err="1"/>
              <a:t>pol</a:t>
            </a:r>
            <a:r>
              <a:rPr lang="cs-CZ" dirty="0"/>
              <a:t>. 19. stol.)</a:t>
            </a:r>
          </a:p>
          <a:p>
            <a:pPr>
              <a:spcBef>
                <a:spcPts val="600"/>
              </a:spcBef>
              <a:defRPr/>
            </a:pPr>
            <a:endParaRPr lang="cs-CZ" dirty="0"/>
          </a:p>
          <a:p>
            <a:pPr>
              <a:spcBef>
                <a:spcPts val="600"/>
              </a:spcBef>
              <a:defRPr/>
            </a:pPr>
            <a:r>
              <a:rPr lang="cs-CZ" dirty="0"/>
              <a:t>Klasický zlatý standard (1871 – 1914)</a:t>
            </a:r>
          </a:p>
          <a:p>
            <a:pPr>
              <a:spcBef>
                <a:spcPts val="600"/>
              </a:spcBef>
              <a:defRPr/>
            </a:pPr>
            <a:endParaRPr lang="cs-CZ" dirty="0"/>
          </a:p>
          <a:p>
            <a:pPr>
              <a:spcBef>
                <a:spcPts val="600"/>
              </a:spcBef>
              <a:defRPr/>
            </a:pPr>
            <a:r>
              <a:rPr lang="cs-CZ" dirty="0"/>
              <a:t>Období mezi světovými válkami</a:t>
            </a:r>
          </a:p>
          <a:p>
            <a:pPr>
              <a:spcBef>
                <a:spcPts val="600"/>
              </a:spcBef>
              <a:defRPr/>
            </a:pPr>
            <a:endParaRPr lang="cs-CZ" dirty="0"/>
          </a:p>
          <a:p>
            <a:pPr>
              <a:spcBef>
                <a:spcPts val="600"/>
              </a:spcBef>
              <a:defRPr/>
            </a:pPr>
            <a:r>
              <a:rPr lang="cs-CZ" dirty="0" err="1"/>
              <a:t>Bretton-woodský</a:t>
            </a:r>
            <a:r>
              <a:rPr lang="cs-CZ" dirty="0"/>
              <a:t> systém (1945-1971)</a:t>
            </a:r>
          </a:p>
          <a:p>
            <a:pPr>
              <a:spcBef>
                <a:spcPts val="600"/>
              </a:spcBef>
              <a:defRPr/>
            </a:pPr>
            <a:endParaRPr lang="cs-CZ" dirty="0"/>
          </a:p>
          <a:p>
            <a:pPr>
              <a:spcBef>
                <a:spcPts val="600"/>
              </a:spcBef>
              <a:defRPr/>
            </a:pPr>
            <a:r>
              <a:rPr lang="cs-CZ" dirty="0"/>
              <a:t>Současný měnový systém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099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Současný měnový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578429"/>
            <a:ext cx="10384971" cy="527957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Způsob fungování</a:t>
            </a:r>
          </a:p>
          <a:p>
            <a:pPr lvl="1">
              <a:defRPr/>
            </a:pPr>
            <a:r>
              <a:rPr lang="cs-CZ" dirty="0"/>
              <a:t>Smíšený systém ve kterém ale hlavní roli hraje soubor nejdůležitějších měn s plovoucím kurzem</a:t>
            </a:r>
          </a:p>
          <a:p>
            <a:pPr lvl="1">
              <a:defRPr/>
            </a:pPr>
            <a:r>
              <a:rPr lang="cs-CZ" dirty="0"/>
              <a:t>Stát si smí vybrat kurzový režim, ale nesmí navázat měnu na zlato</a:t>
            </a:r>
          </a:p>
          <a:p>
            <a:pPr>
              <a:defRPr/>
            </a:pPr>
            <a:r>
              <a:rPr lang="cs-CZ" dirty="0"/>
              <a:t>Vývoj</a:t>
            </a:r>
          </a:p>
          <a:p>
            <a:pPr lvl="1">
              <a:defRPr/>
            </a:pPr>
            <a:r>
              <a:rPr lang="cs-CZ" dirty="0"/>
              <a:t>1976 – Jamajka</a:t>
            </a:r>
          </a:p>
          <a:p>
            <a:pPr lvl="1">
              <a:defRPr/>
            </a:pPr>
            <a:r>
              <a:rPr lang="cs-CZ" dirty="0" err="1"/>
              <a:t>Plazza</a:t>
            </a:r>
            <a:r>
              <a:rPr lang="cs-CZ" dirty="0"/>
              <a:t> </a:t>
            </a:r>
            <a:r>
              <a:rPr lang="cs-CZ" dirty="0" err="1"/>
              <a:t>Accord</a:t>
            </a:r>
            <a:endParaRPr lang="cs-CZ" dirty="0"/>
          </a:p>
          <a:p>
            <a:pPr lvl="1">
              <a:defRPr/>
            </a:pPr>
            <a:r>
              <a:rPr lang="cs-CZ" dirty="0"/>
              <a:t>Směřování k celosvětovému systému plovoucích kurzů?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Pozice USD (2013)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61% světových rezerv (euro 24%)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87% všech transakcí (euro 33%)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kotva pro směnný kurz 13 zemí světa s populací nad 1 mil. obyvatel (euro 17 zemí)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225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Finanční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dirty="0"/>
              <a:t>Kapitál - nejjednodušší definice kapitálu říká, že jsou to peníze, které přinášejí další peníze. 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Kapitálem rozumíme vše, co vkládáme do výroby proto, aby vznikly další hodnoty.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Finanční kapitál = peněžní podoba kapitálu (hotové peníze, pohledávky, cenné papíry, deriváty apod.) 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Reálný kapitál </a:t>
            </a:r>
            <a:r>
              <a:rPr lang="cs-CZ" b="1" dirty="0"/>
              <a:t>= </a:t>
            </a:r>
            <a:r>
              <a:rPr lang="cs-CZ" dirty="0"/>
              <a:t>fyzická podoba kapitálu (stroje, budovy, materiál, polotovary, nehmotný majetek - licence, know-how, software apod.)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Investice z hlediska jednotlivce a z hlediska ekonomiky jako celku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24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Finanční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0599" y="1783560"/>
            <a:ext cx="10210801" cy="438864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dirty="0"/>
              <a:t>Finanční systém - mechanismus, pomocí něhož se zápůjční kapitál přemisťuje od těch, kteří jej momentálně nepotřebují (spoří) k těm, kteří jej chtějí a mají možnost využít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Systém, který zajišťuje tvorbu a alokaci finančního kapitálu čímž usnadňuje reálné investice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Úrok – cena za „pronájem“ peněz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Trhy, regulace, techniky, subjekty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Role bankovního sektoru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Zprostředkovatel mezi věřiteli a dlužníky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Alokátor investic (bankovní tvorba peněz)</a:t>
            </a:r>
          </a:p>
        </p:txBody>
      </p:sp>
    </p:spTree>
    <p:extLst>
      <p:ext uri="{BB962C8B-B14F-4D97-AF65-F5344CB8AC3E}">
        <p14:creationId xmlns:p14="http://schemas.microsoft.com/office/powerpoint/2010/main" val="322926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Finanční zprostředkovatelé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/>
              <a:t>Systém částečných rezerv</a:t>
            </a:r>
          </a:p>
          <a:p>
            <a:pPr>
              <a:defRPr/>
            </a:pPr>
            <a:r>
              <a:rPr lang="cs-CZ" dirty="0"/>
              <a:t>Problémy systému</a:t>
            </a:r>
          </a:p>
          <a:p>
            <a:pPr lvl="1">
              <a:defRPr/>
            </a:pPr>
            <a:r>
              <a:rPr lang="cs-CZ" dirty="0"/>
              <a:t>Nedostatečná likvidita</a:t>
            </a:r>
          </a:p>
          <a:p>
            <a:pPr lvl="1">
              <a:defRPr/>
            </a:pPr>
            <a:r>
              <a:rPr lang="cs-CZ" dirty="0"/>
              <a:t>Nesolventnost</a:t>
            </a:r>
          </a:p>
          <a:p>
            <a:pPr>
              <a:defRPr/>
            </a:pPr>
            <a:r>
              <a:rPr lang="cs-CZ" dirty="0"/>
              <a:t>Věřitel poslední instance</a:t>
            </a:r>
          </a:p>
          <a:p>
            <a:pPr>
              <a:defRPr/>
            </a:pPr>
            <a:r>
              <a:rPr lang="cs-CZ" dirty="0"/>
              <a:t>Kapitálová přiměřenost a minimální rezervy</a:t>
            </a:r>
          </a:p>
          <a:p>
            <a:pPr>
              <a:defRPr/>
            </a:pPr>
            <a:r>
              <a:rPr lang="cs-CZ" dirty="0"/>
              <a:t>Moc bankovního sektoru</a:t>
            </a:r>
          </a:p>
          <a:p>
            <a:pPr lvl="1">
              <a:defRPr/>
            </a:pPr>
            <a:r>
              <a:rPr lang="cs-CZ" dirty="0"/>
              <a:t>Vztahová</a:t>
            </a:r>
          </a:p>
          <a:p>
            <a:pPr lvl="1">
              <a:defRPr/>
            </a:pPr>
            <a:r>
              <a:rPr lang="cs-CZ" dirty="0"/>
              <a:t>Strukturální</a:t>
            </a:r>
          </a:p>
          <a:p>
            <a:pPr>
              <a:defRPr/>
            </a:pPr>
            <a:r>
              <a:rPr lang="cs-CZ" dirty="0"/>
              <a:t>Cíle na mezinárodní úrovni</a:t>
            </a:r>
          </a:p>
          <a:p>
            <a:pPr lvl="1">
              <a:defRPr/>
            </a:pPr>
            <a:r>
              <a:rPr lang="cs-CZ" dirty="0"/>
              <a:t>Výnosy z rozsahu, tlak na uvolnění regulace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976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Zahraniční kapitál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b="1" dirty="0"/>
              <a:t>Dělení kapitálových toků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000" dirty="0"/>
              <a:t>dlouhodobý×krátkodobý kapitál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000" dirty="0"/>
              <a:t>veřejný kapitál (půjčky – zvýhodněné×tržní podmínky, granty), problém vázané pomoci (redukce až o 25%, dříve 40%, pokles na 20%), suverénní fondy</a:t>
            </a:r>
          </a:p>
          <a:p>
            <a:pPr lvl="1">
              <a:lnSpc>
                <a:spcPct val="90000"/>
              </a:lnSpc>
              <a:defRPr/>
            </a:pPr>
            <a:r>
              <a:rPr lang="cs-CZ" sz="2000" dirty="0"/>
              <a:t>soukromý kapitál</a:t>
            </a:r>
          </a:p>
          <a:p>
            <a:pPr>
              <a:defRPr/>
            </a:pPr>
            <a:r>
              <a:rPr lang="cs-CZ" sz="2400" b="1" dirty="0"/>
              <a:t>Formy zahraničního kapitálu</a:t>
            </a:r>
          </a:p>
          <a:p>
            <a:pPr lvl="1">
              <a:defRPr/>
            </a:pPr>
            <a:r>
              <a:rPr lang="cs-CZ" sz="2000" b="1" dirty="0"/>
              <a:t>Přímé zahraniční investice (FDI)</a:t>
            </a:r>
            <a:r>
              <a:rPr lang="cs-CZ" sz="2000" dirty="0"/>
              <a:t> zakládají trvalou účast investora z jedné země v aktivitě subjektu (rezidenta) jiné země.</a:t>
            </a:r>
          </a:p>
          <a:p>
            <a:pPr lvl="1">
              <a:defRPr/>
            </a:pPr>
            <a:r>
              <a:rPr lang="cs-CZ" sz="2000" b="1" dirty="0"/>
              <a:t>Portfoliové investice</a:t>
            </a:r>
            <a:r>
              <a:rPr lang="cs-CZ" sz="2000" dirty="0"/>
              <a:t> – nákup cenných papírů, většinou pod 10% hodnoty podniku</a:t>
            </a:r>
          </a:p>
          <a:p>
            <a:pPr lvl="1">
              <a:defRPr/>
            </a:pPr>
            <a:r>
              <a:rPr lang="cs-CZ" sz="2000" b="1" dirty="0"/>
              <a:t>Ostatní investice </a:t>
            </a:r>
            <a:r>
              <a:rPr lang="cs-CZ" sz="2000" dirty="0"/>
              <a:t>– např. bankovní úvěry</a:t>
            </a:r>
          </a:p>
          <a:p>
            <a:pPr>
              <a:defRPr/>
            </a:pPr>
            <a:r>
              <a:rPr lang="cs-CZ" sz="2400" b="1" dirty="0"/>
              <a:t>Světová banka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296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b="1" dirty="0"/>
              <a:t>Mezinárodní finanční systém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dirty="0"/>
              <a:t>Zahraniční investoři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Soukromí investoři usilují především o zhodnocení investice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Veřejní investoři mají širší spektrum cílů (hospodářský rozvoj, sféra vlivu aj.)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Zahraniční investice a hospodářský rozvoj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Teoreticky by díky umožnění mezinárodního pohybu kapitálu</a:t>
            </a:r>
            <a:r>
              <a:rPr lang="en-US" dirty="0"/>
              <a:t> b</a:t>
            </a:r>
            <a:r>
              <a:rPr lang="cs-CZ" dirty="0"/>
              <a:t>y mělo docházet k lepší alokaci zdrojů a tím i zvýšení bohatství země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Smíšené výsledky otevření se zahraničním tokům (SVE×JVA×LATAM)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Objem finančních transakcí – </a:t>
            </a:r>
            <a:r>
              <a:rPr lang="en-US" dirty="0"/>
              <a:t>p</a:t>
            </a:r>
            <a:r>
              <a:rPr lang="cs-CZ" dirty="0" err="1"/>
              <a:t>řes</a:t>
            </a:r>
            <a:r>
              <a:rPr lang="cs-CZ" dirty="0"/>
              <a:t> 5,3 biliony USD za den (!) v roce 2013, objem obchodu 17,8 bilionu USD za rok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Dodatečný peněžní kapitál v něm mohou vytvářet pouze země emitující rezervní měny (případně jejich banky)</a:t>
            </a:r>
          </a:p>
        </p:txBody>
      </p:sp>
    </p:spTree>
    <p:extLst>
      <p:ext uri="{BB962C8B-B14F-4D97-AF65-F5344CB8AC3E}">
        <p14:creationId xmlns:p14="http://schemas.microsoft.com/office/powerpoint/2010/main" val="74454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b="1" dirty="0"/>
              <a:t>Mezinárodní finanční systém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Mezinárodní dluhové krize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Krize likvidity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Krize solventnosti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Podstata dluhových krizí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Půjčky v zahraniční měně</a:t>
            </a:r>
          </a:p>
          <a:p>
            <a:pPr lvl="1">
              <a:lnSpc>
                <a:spcPct val="80000"/>
              </a:lnSpc>
              <a:defRPr/>
            </a:pPr>
            <a:r>
              <a:rPr lang="cs-CZ" dirty="0"/>
              <a:t>Neschopnost generovat příjmy v zahraniční měně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Měnově suverénní stát</a:t>
            </a:r>
          </a:p>
          <a:p>
            <a:pPr>
              <a:lnSpc>
                <a:spcPct val="80000"/>
              </a:lnSpc>
              <a:defRPr/>
            </a:pPr>
            <a:r>
              <a:rPr lang="cs-CZ" dirty="0"/>
              <a:t>Zvláštní postavení státu s rezervní měnou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551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Politická ekonomie dluhových krizí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Problematika kapitálových kontrol</a:t>
            </a:r>
          </a:p>
          <a:p>
            <a:r>
              <a:rPr lang="cs-CZ" dirty="0"/>
              <a:t>Deficit vládního sektoru×deficit běžného účtu platební bilance</a:t>
            </a:r>
          </a:p>
          <a:p>
            <a:r>
              <a:rPr lang="cs-CZ" dirty="0"/>
              <a:t>Spekulativní kapitál</a:t>
            </a:r>
          </a:p>
          <a:p>
            <a:pPr lvl="1"/>
            <a:r>
              <a:rPr lang="cs-CZ" dirty="0"/>
              <a:t>Úrokový diferenciál</a:t>
            </a:r>
          </a:p>
          <a:p>
            <a:pPr lvl="1"/>
            <a:r>
              <a:rPr lang="cs-CZ" dirty="0" err="1"/>
              <a:t>Carry</a:t>
            </a:r>
            <a:r>
              <a:rPr lang="cs-CZ" dirty="0"/>
              <a:t> </a:t>
            </a:r>
            <a:r>
              <a:rPr lang="cs-CZ" dirty="0" err="1"/>
              <a:t>trade</a:t>
            </a:r>
            <a:endParaRPr lang="cs-CZ" dirty="0"/>
          </a:p>
          <a:p>
            <a:r>
              <a:rPr lang="cs-CZ" dirty="0"/>
              <a:t>Mezinárodní věřitel poslední instance</a:t>
            </a:r>
          </a:p>
          <a:p>
            <a:pPr lvl="1"/>
            <a:r>
              <a:rPr lang="cs-CZ" dirty="0"/>
              <a:t>MMF×FED</a:t>
            </a:r>
          </a:p>
          <a:p>
            <a:r>
              <a:rPr lang="cs-CZ" dirty="0"/>
              <a:t>1982, 1994,1997, 1998, 2001, 2008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9561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Mezinárodní dluh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MMF jako hlavní platforma, problematika </a:t>
            </a:r>
            <a:r>
              <a:rPr lang="cs-CZ" dirty="0" err="1"/>
              <a:t>kondicionality</a:t>
            </a:r>
            <a:endParaRPr lang="cs-CZ" dirty="0"/>
          </a:p>
          <a:p>
            <a:r>
              <a:rPr lang="cs-CZ" dirty="0"/>
              <a:t>Hlavní zásada – dluhy musí být splaceny</a:t>
            </a:r>
          </a:p>
          <a:p>
            <a:r>
              <a:rPr lang="cs-CZ" dirty="0"/>
              <a:t>Londýnský a Pařížský klub</a:t>
            </a:r>
          </a:p>
          <a:p>
            <a:r>
              <a:rPr lang="cs-CZ" dirty="0"/>
              <a:t>Problematika oddlužení nejchudších zemí</a:t>
            </a:r>
          </a:p>
          <a:p>
            <a:pPr lvl="1"/>
            <a:r>
              <a:rPr lang="cs-CZ" dirty="0"/>
              <a:t>Summit G20 2005</a:t>
            </a:r>
          </a:p>
          <a:p>
            <a:pPr lvl="1"/>
            <a:r>
              <a:rPr lang="cs-CZ" dirty="0"/>
              <a:t>Iniciativa pro vysoce zadlužené země</a:t>
            </a:r>
          </a:p>
          <a:p>
            <a:r>
              <a:rPr lang="cs-CZ" dirty="0"/>
              <a:t>Argentina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9661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573</Words>
  <Application>Microsoft Office PowerPoint</Application>
  <PresentationFormat>Širokoúhlá obrazovka</PresentationFormat>
  <Paragraphs>98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Mezinárodní měnové, finanční a kapitálové vztahy </vt:lpstr>
      <vt:lpstr>Finanční systém</vt:lpstr>
      <vt:lpstr>Finanční systém</vt:lpstr>
      <vt:lpstr>Finanční zprostředkovatelé</vt:lpstr>
      <vt:lpstr>Zahraniční kapitál</vt:lpstr>
      <vt:lpstr>Mezinárodní finanční systém</vt:lpstr>
      <vt:lpstr>Mezinárodní finanční systém</vt:lpstr>
      <vt:lpstr>Politická ekonomie dluhových krizí</vt:lpstr>
      <vt:lpstr>Mezinárodní dluh</vt:lpstr>
      <vt:lpstr>Vývoj MMS</vt:lpstr>
      <vt:lpstr>Současný měnový systém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měnové, finanční a kapitálové vztahy </dc:title>
  <dc:creator>Vladan Hodulák</dc:creator>
  <cp:lastModifiedBy>vladan hodulak</cp:lastModifiedBy>
  <cp:revision>16</cp:revision>
  <dcterms:created xsi:type="dcterms:W3CDTF">2017-10-30T16:06:42Z</dcterms:created>
  <dcterms:modified xsi:type="dcterms:W3CDTF">2018-11-06T16:54:30Z</dcterms:modified>
</cp:coreProperties>
</file>