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76" r:id="rId6"/>
    <p:sldId id="277" r:id="rId7"/>
    <p:sldId id="263" r:id="rId8"/>
    <p:sldId id="264" r:id="rId9"/>
    <p:sldId id="271" r:id="rId10"/>
    <p:sldId id="265" r:id="rId11"/>
    <p:sldId id="267" r:id="rId12"/>
    <p:sldId id="268" r:id="rId13"/>
    <p:sldId id="270" r:id="rId14"/>
    <p:sldId id="269" r:id="rId15"/>
    <p:sldId id="27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Vývoj PB</a:t>
            </a:r>
            <a:r>
              <a:rPr lang="cs-CZ" sz="1800" b="1" baseline="0" dirty="0"/>
              <a:t> ČR 2013-2016</a:t>
            </a:r>
            <a:endParaRPr lang="cs-CZ" sz="1800" b="1" dirty="0"/>
          </a:p>
        </c:rich>
      </c:tx>
      <c:layout>
        <c:manualLayout>
          <c:xMode val="edge"/>
          <c:yMode val="edge"/>
          <c:x val="0.3905901137357830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Běžný účet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List1!$B$2:$E$2</c:f>
              <c:numCache>
                <c:formatCode>General</c:formatCode>
                <c:ptCount val="4"/>
                <c:pt idx="0">
                  <c:v>-21784.400000000001</c:v>
                </c:pt>
                <c:pt idx="1">
                  <c:v>7480.3514592004904</c:v>
                </c:pt>
                <c:pt idx="2">
                  <c:v>41375.104783976603</c:v>
                </c:pt>
                <c:pt idx="3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9D-4561-9AE2-F72E80D44B14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Kapitálový účet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List1!$B$3:$E$3</c:f>
              <c:numCache>
                <c:formatCode>General</c:formatCode>
                <c:ptCount val="4"/>
                <c:pt idx="0">
                  <c:v>82436.600000000006</c:v>
                </c:pt>
                <c:pt idx="1">
                  <c:v>32318.625123641999</c:v>
                </c:pt>
                <c:pt idx="2">
                  <c:v>106141.61124708215</c:v>
                </c:pt>
                <c:pt idx="3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9D-4561-9AE2-F72E80D44B14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Finanční účet (bez rezerv)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List1!$B$4:$E$4</c:f>
              <c:numCache>
                <c:formatCode>General</c:formatCode>
                <c:ptCount val="4"/>
                <c:pt idx="0">
                  <c:v>119883.93244883401</c:v>
                </c:pt>
                <c:pt idx="1">
                  <c:v>10052.369090589003</c:v>
                </c:pt>
                <c:pt idx="2">
                  <c:v>157512.08318012799</c:v>
                </c:pt>
                <c:pt idx="3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9D-4561-9AE2-F72E80D44B14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Změna devizových rezerv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List1!$B$5:$E$5</c:f>
              <c:numCache>
                <c:formatCode>General</c:formatCode>
                <c:ptCount val="4"/>
                <c:pt idx="0">
                  <c:v>-188191.45</c:v>
                </c:pt>
                <c:pt idx="1">
                  <c:v>-73122.687445000003</c:v>
                </c:pt>
                <c:pt idx="2">
                  <c:v>-351305.52399999998</c:v>
                </c:pt>
                <c:pt idx="3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9D-4561-9AE2-F72E80D44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F9FED-977A-4940-B888-411302A7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F9BD13-4F52-44EE-8C77-6A3D062DD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2FB207-1124-4F91-BB84-8636F545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E72FC-A053-4F78-9FF4-2246945E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9C6E45-8A50-444A-A66E-CF807779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8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22482-B9AD-4554-82B4-D7F682D3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1095FA-0D07-44FB-B07F-E882F0EB7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4CE0FE-5189-416E-A53A-CD0DE21F5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C91F7-A164-4E3E-BF59-EB3FFE7B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88DE83-2AC3-4DEB-9223-5386EE8E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6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35429E-66C3-463C-85AF-66EDEBA46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61C3A4-6741-4763-9566-29F51F06C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7F38E-33A5-4AAD-88AC-FDED4108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11110-5834-45B8-9B01-17DC65BE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0772FC-C634-4B77-8348-785F622E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1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0FE7-B549-4395-B073-9374A32E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5C7C6-171B-4138-950B-3E07FF657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03F8B-A8EA-43A4-967D-A37EB280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A5729-544B-4222-8C85-63FC2820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6237E-C01B-420E-B953-BD8A6623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E30D3-5C96-423B-A5A6-3E49DD1E7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898585-A509-414B-96C6-36C02443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8DEB0F-687B-49E1-AFCD-C00B114A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F4CCEA-E7DC-4DDD-9DA4-DCCE0808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B1CB59-0E9E-4A02-B515-80287DE8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6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7F0EF-CCBC-413E-B97C-ACAA317D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5FB6D1-5448-4870-A7C1-0F7099430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24CBECA-3E78-40FB-B4DC-B0D874C44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424C41-6AB7-48B7-9560-DED4292D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201E90-F8D1-4429-9A9C-41DC9021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F4C94B-CF7C-42F3-9495-A07BBC16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D0ADF-D88E-461D-BFC9-2BBE7D8A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4BFC21-329B-4E7E-9750-E972DD72C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7332F58-02B3-4FB3-8D1B-6DC50A0A3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6F82A3-F546-4AA9-B184-B4EDB085A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198FB-1CF8-4B1F-A31D-E2E313692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BDC955-F52B-4D94-821B-B6278545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0EFD21-CB8C-4BC0-B7E1-E4D5ADCA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723011-5A5B-49ED-8390-F1829B61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D591B-9EDB-4DEC-A83E-52229D02A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4F0DAE-9AB4-4529-9C75-E9314C0F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9F7FC0-7E5A-4DBF-93A1-AE5F22A4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A1DC99-029A-4651-884A-7247F172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90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153814-48BB-4A9C-BAEB-1EE64B54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E3EBD1-EC4F-4839-8283-0A86C1A4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95C772-9AF3-4310-9C3B-7F578C99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54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8ECA7-902B-4AAD-A04A-1D9D76A6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C30148-A40C-48F5-AB3E-C1BCA8328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E133B4D-21F5-495B-BCFE-FEB45D183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80212E-B2FB-4FBC-95E6-7C89E25C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091364-F60A-4C6C-B3E9-BF35FFA6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B81982-46C0-4ACA-8FFE-28EC4E72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0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EAFFF-0B52-4CA2-90CA-4D7F8311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C775A5-D449-4454-A8E7-EEF9BEA78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F83FBA-803C-4F37-BE30-6255CF7A3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0A84FE-6F3E-4D92-9F15-0F088ADC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46F797-3304-4E5C-B8C1-2349FFAA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5DF984-B9D3-4B9A-8A2F-E16B5F7D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6D4893-0DE7-4231-A340-E01D488D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0DD17B-54EA-481C-89F1-980D717EE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28B09-2F98-4C3D-A581-DBFCB138B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80CA-C901-4C0D-9D25-9C3610ED7928}" type="datetimeFigureOut">
              <a:rPr lang="cs-CZ" smtClean="0"/>
              <a:t>1.11.2018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15C038-BFB6-49B6-B748-B26CB0DF4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0CD32-3C0E-4D3A-8A0D-172E23A52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76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Peníze, stát a vnější rovnováha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5657" y="3602037"/>
            <a:ext cx="10047513" cy="1742849"/>
          </a:xfrm>
        </p:spPr>
        <p:txBody>
          <a:bodyPr>
            <a:noAutofit/>
          </a:bodyPr>
          <a:lstStyle/>
          <a:p>
            <a:r>
              <a:rPr lang="cs-CZ" sz="1800" b="1" dirty="0"/>
              <a:t>Vladan Hodulák</a:t>
            </a:r>
          </a:p>
          <a:p>
            <a:endParaRPr lang="cs-CZ" sz="1600" b="1" dirty="0"/>
          </a:p>
          <a:p>
            <a:endParaRPr lang="cs-CZ" sz="1600" b="1" dirty="0"/>
          </a:p>
          <a:p>
            <a:r>
              <a:rPr lang="cs-CZ" sz="1600" b="1" dirty="0"/>
              <a:t>Tato prezentace je určena výhradně pro studenty kurzu Mezinárodní finanční instituce HMV 425 na FSS MU v akademickém roce 2018/2019. Jakékoliv nakládání s prezentací pro jiné než studijní účely v tomto kurzu je zakázáno.</a:t>
            </a:r>
          </a:p>
          <a:p>
            <a:endParaRPr lang="cs-CZ" sz="1600" b="1" dirty="0"/>
          </a:p>
          <a:p>
            <a:endParaRPr lang="cs-CZ" sz="1600" b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0DF5E-E9ED-4B19-9D3A-990962C4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Spory o podobu peněžním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E1D49A-D901-41CB-AB1F-8E12B6ACC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Peníze umožňují státu mobilizovat zdroje pro veřejný zájem</a:t>
            </a:r>
          </a:p>
          <a:p>
            <a:pPr>
              <a:defRPr/>
            </a:pPr>
            <a:r>
              <a:rPr lang="cs-CZ" dirty="0"/>
              <a:t>Spory o podobu veřejného zájmu a o rozložení příspěvků na něj</a:t>
            </a:r>
          </a:p>
          <a:p>
            <a:pPr>
              <a:defRPr/>
            </a:pPr>
            <a:r>
              <a:rPr lang="cs-CZ" dirty="0"/>
              <a:t>Stát vs. věřitelé vs. dlužníci - &gt; pravidla pro fungování peněžního systému</a:t>
            </a:r>
          </a:p>
          <a:p>
            <a:pPr>
              <a:defRPr/>
            </a:pPr>
            <a:r>
              <a:rPr lang="cs-CZ" dirty="0"/>
              <a:t>Historické příklady sporů</a:t>
            </a:r>
          </a:p>
          <a:p>
            <a:pPr lvl="1">
              <a:defRPr/>
            </a:pPr>
            <a:r>
              <a:rPr lang="cs-CZ" dirty="0"/>
              <a:t>Athény</a:t>
            </a:r>
          </a:p>
          <a:p>
            <a:pPr lvl="1">
              <a:defRPr/>
            </a:pPr>
            <a:r>
              <a:rPr lang="cs-CZ" dirty="0"/>
              <a:t>Řím</a:t>
            </a:r>
          </a:p>
          <a:p>
            <a:pPr lvl="1">
              <a:defRPr/>
            </a:pPr>
            <a:r>
              <a:rPr lang="cs-CZ" dirty="0"/>
              <a:t>Anglie</a:t>
            </a:r>
          </a:p>
          <a:p>
            <a:pPr>
              <a:defRPr/>
            </a:pPr>
            <a:r>
              <a:rPr lang="cs-CZ" dirty="0"/>
              <a:t>Finanční sebeomezení státu</a:t>
            </a:r>
          </a:p>
          <a:p>
            <a:pPr lvl="1">
              <a:defRPr/>
            </a:pPr>
            <a:r>
              <a:rPr lang="cs-CZ" dirty="0"/>
              <a:t>Nezávislost centrální banky</a:t>
            </a:r>
          </a:p>
          <a:p>
            <a:pPr lvl="1">
              <a:defRPr/>
            </a:pPr>
            <a:r>
              <a:rPr lang="cs-CZ" dirty="0"/>
              <a:t>Stropy státních deficitů</a:t>
            </a:r>
          </a:p>
          <a:p>
            <a:pPr lvl="1">
              <a:defRPr/>
            </a:pPr>
            <a:r>
              <a:rPr lang="cs-CZ" dirty="0"/>
              <a:t>Maximální výše dluhu</a:t>
            </a:r>
          </a:p>
          <a:p>
            <a:pPr lvl="1">
              <a:defRPr/>
            </a:pPr>
            <a:r>
              <a:rPr lang="cs-CZ" dirty="0"/>
              <a:t>Omezení nabídky peněz (zlatý standard, fix)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1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68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Bilanční účet státu na kterém se zachycují peněžní toky z/do země za určité období (typicky rok). Z definice je vyrovnaná (platby do zahraničí–platby přijaté ze zahraničí=0)</a:t>
            </a:r>
          </a:p>
          <a:p>
            <a:r>
              <a:rPr lang="cs-CZ" dirty="0"/>
              <a:t>Dělení PB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kapitálový účet </a:t>
            </a:r>
            <a:r>
              <a:rPr lang="cs-CZ" sz="2000" dirty="0"/>
              <a:t>(peněžní převody spojené s převodem kapitálu v jeho hmotné formě, málo významný)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r>
              <a:rPr lang="cs-CZ" dirty="0"/>
              <a:t>Investiční pozice – čistý vztah vůči zahraničí (věřitelská×dlužnická pozice), rozdíl mezi aktivy a pasivy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787436" y="6249557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  <a:endParaRPr lang="en-US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515622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423592" y="61515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23592" y="620688"/>
          <a:ext cx="77048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881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00755"/>
              </p:ext>
            </p:extLst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95600" y="580526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Mezinárodní měnový fond</a:t>
            </a:r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Vnější nerovnováha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Nerovnováha mezi jednotlivými účty platební bilance</a:t>
            </a:r>
          </a:p>
          <a:p>
            <a:r>
              <a:rPr lang="cs-CZ" dirty="0"/>
              <a:t>Udržitelnost deficitů běžného účtu PB</a:t>
            </a:r>
          </a:p>
          <a:p>
            <a:r>
              <a:rPr lang="cs-CZ" dirty="0"/>
              <a:t>Státní rozpočet × běžný účet PB</a:t>
            </a:r>
          </a:p>
          <a:p>
            <a:r>
              <a:rPr lang="cs-CZ" dirty="0"/>
              <a:t>Způsoby vyrovnání PB</a:t>
            </a:r>
          </a:p>
          <a:p>
            <a:pPr lvl="1"/>
            <a:r>
              <a:rPr lang="cs-CZ" dirty="0"/>
              <a:t>Fixní kurzy</a:t>
            </a:r>
          </a:p>
          <a:p>
            <a:pPr lvl="1"/>
            <a:r>
              <a:rPr lang="cs-CZ" dirty="0"/>
              <a:t>Plovoucí kurzy</a:t>
            </a:r>
          </a:p>
          <a:p>
            <a:pPr lvl="1"/>
            <a:r>
              <a:rPr lang="cs-CZ" dirty="0"/>
              <a:t>Ostatní</a:t>
            </a:r>
          </a:p>
          <a:p>
            <a:r>
              <a:rPr lang="cs-CZ" dirty="0"/>
              <a:t>Politické problémy s vnější nerovnováhou – redistribuční dopady</a:t>
            </a:r>
          </a:p>
        </p:txBody>
      </p:sp>
    </p:spTree>
    <p:extLst>
      <p:ext uri="{BB962C8B-B14F-4D97-AF65-F5344CB8AC3E}">
        <p14:creationId xmlns:p14="http://schemas.microsoft.com/office/powerpoint/2010/main" val="230066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88088" y="1267544"/>
            <a:ext cx="4465712" cy="4465712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915" y="1264908"/>
            <a:ext cx="5957799" cy="446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07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6657" y="502463"/>
            <a:ext cx="3231502" cy="3141021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7927" y="1391473"/>
            <a:ext cx="5898527" cy="4421497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6657" y="3789041"/>
            <a:ext cx="3652427" cy="273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8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4FB4-4752-4873-AF42-5EA29CF3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v ekonomii hlavního proudu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D79486-4D69-4740-BED5-5F5A1190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Vymezení peněz na základě funkcí, které plní</a:t>
            </a:r>
          </a:p>
          <a:p>
            <a:pPr lvl="1"/>
            <a:r>
              <a:rPr lang="cs-CZ" dirty="0"/>
              <a:t>Zúčtovací jednotka (měřítko hodnoty)</a:t>
            </a:r>
          </a:p>
          <a:p>
            <a:pPr lvl="1"/>
            <a:r>
              <a:rPr lang="cs-CZ" dirty="0"/>
              <a:t>Uchovatel hodnoty</a:t>
            </a:r>
          </a:p>
          <a:p>
            <a:pPr lvl="1"/>
            <a:r>
              <a:rPr lang="cs-CZ" dirty="0"/>
              <a:t>Prostředek směny (dnes v ekonomii nejdůležitější)</a:t>
            </a:r>
          </a:p>
          <a:p>
            <a:r>
              <a:rPr lang="cs-CZ" dirty="0"/>
              <a:t>Teorie vzniku a vývoje peněz</a:t>
            </a:r>
          </a:p>
          <a:p>
            <a:pPr lvl="1"/>
            <a:r>
              <a:rPr lang="cs-CZ" dirty="0"/>
              <a:t>A. Smith, C, </a:t>
            </a:r>
            <a:r>
              <a:rPr lang="cs-CZ" dirty="0" err="1"/>
              <a:t>Menger</a:t>
            </a:r>
            <a:endParaRPr lang="cs-CZ" dirty="0"/>
          </a:p>
          <a:p>
            <a:pPr lvl="1"/>
            <a:r>
              <a:rPr lang="cs-CZ" dirty="0"/>
              <a:t>Peníze se vznikly, protože pomohly vyřešit problém s dvojitou shodou potřeb 	-&gt; peníze jsou první řadě prostředek směny</a:t>
            </a:r>
          </a:p>
          <a:p>
            <a:pPr lvl="1"/>
            <a:r>
              <a:rPr lang="cs-CZ" dirty="0"/>
              <a:t>Hlavním tématem vývoje peněz je snižování transakčních nákladů</a:t>
            </a:r>
          </a:p>
          <a:p>
            <a:r>
              <a:rPr lang="cs-CZ" dirty="0"/>
              <a:t>Vztah mezi penězi a bohatstvím</a:t>
            </a:r>
          </a:p>
          <a:p>
            <a:r>
              <a:rPr lang="cs-CZ" dirty="0"/>
              <a:t>Kvantitativní teorie peněz: M × V = P × Q</a:t>
            </a:r>
          </a:p>
        </p:txBody>
      </p:sp>
    </p:spTree>
    <p:extLst>
      <p:ext uri="{BB962C8B-B14F-4D97-AF65-F5344CB8AC3E}">
        <p14:creationId xmlns:p14="http://schemas.microsoft.com/office/powerpoint/2010/main" val="110110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FF75E-5827-446E-99C8-6595AC83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Otazníky ohledně standardního výkladu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C6242-772D-46BC-A193-E37031BB5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Velmi omezený vliv na reálné ekonomické veličiny</a:t>
            </a:r>
          </a:p>
          <a:p>
            <a:pPr>
              <a:spcAft>
                <a:spcPts val="600"/>
              </a:spcAft>
            </a:pPr>
            <a:r>
              <a:rPr lang="cs-CZ" dirty="0"/>
              <a:t>Otázka role státu</a:t>
            </a:r>
          </a:p>
          <a:p>
            <a:pPr>
              <a:spcAft>
                <a:spcPts val="1200"/>
              </a:spcAft>
            </a:pPr>
            <a:r>
              <a:rPr lang="cs-CZ" dirty="0"/>
              <a:t>Teoretické problémy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Rozpor mezi penězi jako uchovatelem hodnoty a jako prostředkem směny</a:t>
            </a:r>
          </a:p>
          <a:p>
            <a:pPr lvl="1">
              <a:spcAft>
                <a:spcPts val="1200"/>
              </a:spcAft>
            </a:pPr>
            <a:r>
              <a:rPr lang="cs-CZ" dirty="0"/>
              <a:t>Nepřiznané předpoklady (směna, vlastnická práva)</a:t>
            </a:r>
          </a:p>
          <a:p>
            <a:pPr>
              <a:spcAft>
                <a:spcPts val="1200"/>
              </a:spcAft>
            </a:pPr>
            <a:r>
              <a:rPr lang="cs-CZ" dirty="0"/>
              <a:t>Empirické problémy – antropologické studie jej zásadně zpochybňují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77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1A6E1-9206-479B-915F-8FB7B5BE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Státní a kreditní teorie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2881EF-B051-47B5-A1C9-EF485E01F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Peníze jsou především měřítko hodnoty a vznikly za účelem hospodářské koordinace ve veřejném zájmu</a:t>
            </a:r>
          </a:p>
          <a:p>
            <a:r>
              <a:rPr lang="cs-CZ" dirty="0"/>
              <a:t>Vyvinuly se z </a:t>
            </a:r>
            <a:r>
              <a:rPr lang="cs-CZ" dirty="0" err="1"/>
              <a:t>předpeněžních</a:t>
            </a:r>
            <a:r>
              <a:rPr lang="cs-CZ" dirty="0"/>
              <a:t> společenských závazků</a:t>
            </a:r>
          </a:p>
          <a:p>
            <a:r>
              <a:rPr lang="cs-CZ" dirty="0"/>
              <a:t>Peníze jako instituce </a:t>
            </a:r>
          </a:p>
          <a:p>
            <a:pPr lvl="1"/>
            <a:r>
              <a:rPr lang="cs-CZ" dirty="0"/>
              <a:t>Vyjádření pravidla, když osoba X předá věc reprezentující peníze osobě Y, udělá tato nějaký úkon anebo předá osobě X určitou věc</a:t>
            </a:r>
          </a:p>
          <a:p>
            <a:pPr lvl="1"/>
            <a:r>
              <a:rPr lang="cs-CZ" dirty="0"/>
              <a:t>Je potřeba oddělit peníze jako měřítko, jako instituci a věc, která ji představuje</a:t>
            </a:r>
          </a:p>
          <a:p>
            <a:pPr lvl="1"/>
            <a:r>
              <a:rPr lang="cs-CZ" dirty="0"/>
              <a:t>Kdokoli může peníze (závazky) vydávat a  téměř cokoli může tento závazek (peníze) reprezentovat (dobytek, dřevěná hůlka, drahý kov, papír)</a:t>
            </a:r>
          </a:p>
          <a:p>
            <a:pPr lvl="1"/>
            <a:r>
              <a:rPr lang="cs-CZ" dirty="0"/>
              <a:t>Problém je, jak přimět lidi k přijímání takovýchto závazků a jak generalizovat závazek (takovýto obecný závazek může následně působit jako prostředek směny)</a:t>
            </a:r>
          </a:p>
          <a:p>
            <a:pPr lvl="1"/>
            <a:r>
              <a:rPr lang="cs-CZ" dirty="0"/>
              <a:t>Vztah mezi daněmi a penězi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45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E587B-548D-4F1A-9EC4-CF933D98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Vymezení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662CA0-1429-4666-8B3E-4C5D9636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Peníze jsou nástroj, který slouží ke koordinaci lidí při produkci a rozdělování</a:t>
            </a:r>
          </a:p>
          <a:p>
            <a:r>
              <a:rPr lang="cs-CZ" dirty="0"/>
              <a:t>Peníze jsou v první řadě měřítko hodnoty, další funkce závisí na podobě hospodářského systému</a:t>
            </a:r>
          </a:p>
          <a:p>
            <a:pPr lvl="1"/>
            <a:r>
              <a:rPr lang="cs-CZ" dirty="0"/>
              <a:t>Nejčastěji měří hodnotu institucionalizovaných sociálních závazků – dnes jsou to peněžní dluhy</a:t>
            </a:r>
          </a:p>
          <a:p>
            <a:pPr lvl="1"/>
            <a:r>
              <a:rPr lang="cs-CZ" dirty="0"/>
              <a:t>Prostředkem směny se stávají až s přechodem na tržní vztahy</a:t>
            </a:r>
          </a:p>
          <a:p>
            <a:r>
              <a:rPr lang="cs-CZ" dirty="0"/>
              <a:t>Nástin vzniku a vývoje peněz</a:t>
            </a:r>
          </a:p>
          <a:p>
            <a:pPr lvl="1"/>
            <a:r>
              <a:rPr lang="cs-CZ" dirty="0"/>
              <a:t>Měřítko hodnoty usnadňující hospodářskou koordinaci v Sumeru</a:t>
            </a:r>
          </a:p>
          <a:p>
            <a:pPr lvl="1"/>
            <a:r>
              <a:rPr lang="cs-CZ" dirty="0"/>
              <a:t>Peníze jako zobecněný závazek -&gt; vznik mincí v Lýdii</a:t>
            </a:r>
          </a:p>
          <a:p>
            <a:pPr lvl="1"/>
            <a:r>
              <a:rPr lang="cs-CZ" dirty="0"/>
              <a:t>Peníze a první trhy</a:t>
            </a:r>
          </a:p>
        </p:txBody>
      </p:sp>
    </p:spTree>
    <p:extLst>
      <p:ext uri="{BB962C8B-B14F-4D97-AF65-F5344CB8AC3E}">
        <p14:creationId xmlns:p14="http://schemas.microsoft.com/office/powerpoint/2010/main" val="426012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lidé přijímají peníze?</a:t>
            </a:r>
          </a:p>
          <a:p>
            <a:pPr lvl="1"/>
            <a:r>
              <a:rPr lang="cs-CZ" dirty="0"/>
              <a:t>Důvěra lidí vs. zákonné platidlo vs. daně a poplatky</a:t>
            </a:r>
          </a:p>
          <a:p>
            <a:r>
              <a:rPr lang="cs-CZ" dirty="0"/>
              <a:t>Stát </a:t>
            </a:r>
          </a:p>
          <a:p>
            <a:pPr lvl="1"/>
            <a:r>
              <a:rPr lang="cs-CZ" dirty="0"/>
              <a:t>Je po většinu historie dominantním emitentem peněz</a:t>
            </a:r>
          </a:p>
          <a:p>
            <a:pPr lvl="1"/>
            <a:r>
              <a:rPr lang="cs-CZ" dirty="0"/>
              <a:t>Určuje, co reprezentuje peníze</a:t>
            </a:r>
          </a:p>
          <a:p>
            <a:pPr lvl="1"/>
            <a:r>
              <a:rPr lang="cs-CZ" b="1" dirty="0"/>
              <a:t>Hierarchie peněz</a:t>
            </a:r>
          </a:p>
          <a:p>
            <a:pPr lvl="1"/>
            <a:r>
              <a:rPr lang="cs-CZ" dirty="0"/>
              <a:t>Nikdo jej nemůže donutit k bankrotu ve vlastní měně</a:t>
            </a:r>
          </a:p>
          <a:p>
            <a:pPr>
              <a:defRPr/>
            </a:pPr>
            <a:r>
              <a:rPr lang="cs-CZ" dirty="0"/>
              <a:t>Reálná omezení</a:t>
            </a:r>
          </a:p>
          <a:p>
            <a:pPr lvl="1">
              <a:defRPr/>
            </a:pPr>
            <a:r>
              <a:rPr lang="cs-CZ" dirty="0"/>
              <a:t>Inflace (deflace)</a:t>
            </a:r>
          </a:p>
          <a:p>
            <a:pPr lvl="1">
              <a:defRPr/>
            </a:pPr>
            <a:r>
              <a:rPr lang="cs-CZ" dirty="0"/>
              <a:t>Vnější hospodářské vztahy (vyrovnávání platební bilance)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Monetární a 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Monetární politika </a:t>
            </a:r>
          </a:p>
          <a:p>
            <a:pPr lvl="1">
              <a:defRPr/>
            </a:pPr>
            <a:r>
              <a:rPr lang="cs-CZ" dirty="0"/>
              <a:t>Opatření, jimiž se vlády snaží působit na peněžní veličiny (množství peněz v oběhu, úroková sazba).</a:t>
            </a:r>
          </a:p>
          <a:p>
            <a:pPr lvl="1">
              <a:defRPr/>
            </a:pPr>
            <a:r>
              <a:rPr lang="cs-CZ" dirty="0"/>
              <a:t>Konkrétní opatření závisí na zvolených cílech (hospodářský růst, nezaměstnanost, měnová stabilita).</a:t>
            </a:r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Opatření ve struktuře státních příjmů a výdajů za účelem ovlivnit chod ekonomiky.</a:t>
            </a:r>
          </a:p>
          <a:p>
            <a:r>
              <a:rPr lang="cs-CZ" dirty="0"/>
              <a:t>Politické problémy s monetární a fiskální politikou – redistribuční dopady na různé skupiny obyvatel</a:t>
            </a:r>
          </a:p>
        </p:txBody>
      </p:sp>
    </p:spTree>
    <p:extLst>
      <p:ext uri="{BB962C8B-B14F-4D97-AF65-F5344CB8AC3E}">
        <p14:creationId xmlns:p14="http://schemas.microsoft.com/office/powerpoint/2010/main" val="25592042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768</Words>
  <Application>Microsoft Office PowerPoint</Application>
  <PresentationFormat>Širokoúhlá obrazovka</PresentationFormat>
  <Paragraphs>118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Peníze, stát a vnější rovnováha</vt:lpstr>
      <vt:lpstr>Prezentace aplikace PowerPoint</vt:lpstr>
      <vt:lpstr>Prezentace aplikace PowerPoint</vt:lpstr>
      <vt:lpstr>Peníze v ekonomii hlavního proudu</vt:lpstr>
      <vt:lpstr>Otazníky ohledně standardního výkladu</vt:lpstr>
      <vt:lpstr>Státní a kreditní teorie peněz</vt:lpstr>
      <vt:lpstr>Vymezení peněz</vt:lpstr>
      <vt:lpstr>Peníze a stát</vt:lpstr>
      <vt:lpstr>Monetární a fiskální politika</vt:lpstr>
      <vt:lpstr>Spory o podobu peněžním systému</vt:lpstr>
      <vt:lpstr>Platební bilance</vt:lpstr>
      <vt:lpstr>Prezentace aplikace PowerPoint</vt:lpstr>
      <vt:lpstr>Prezentace aplikace PowerPoint</vt:lpstr>
      <vt:lpstr>Čistá mezinárodní investiční pozice v % HDP (2014)</vt:lpstr>
      <vt:lpstr>Vnější nerovnováha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Vladan Hodulák</dc:creator>
  <cp:lastModifiedBy>vladan hodulak</cp:lastModifiedBy>
  <cp:revision>43</cp:revision>
  <dcterms:created xsi:type="dcterms:W3CDTF">2017-10-16T14:42:26Z</dcterms:created>
  <dcterms:modified xsi:type="dcterms:W3CDTF">2018-11-01T11:40:09Z</dcterms:modified>
</cp:coreProperties>
</file>