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b="1" sz="2800">
                <a:latin typeface="Helvetica"/>
                <a:ea typeface="Helvetica"/>
                <a:cs typeface="Helvetica"/>
                <a:sym typeface="Helvetica"/>
              </a:defRPr>
            </a:lvl1pPr>
          </a:lstStyle>
          <a:p>
            <a:pPr/>
            <a:r>
              <a:t>–Johnny Appleseed</a:t>
            </a:r>
          </a:p>
        </p:txBody>
      </p:sp>
      <p:sp>
        <p:nvSpPr>
          <p:cNvPr id="94" name="Shape 94"/>
          <p:cNvSpPr/>
          <p:nvPr>
            <p:ph type="body" sz="quarter" idx="14"/>
          </p:nvPr>
        </p:nvSpPr>
        <p:spPr>
          <a:xfrm>
            <a:off x="1270000" y="4254500"/>
            <a:ext cx="10464800" cy="711200"/>
          </a:xfrm>
          <a:prstGeom prst="rect">
            <a:avLst/>
          </a:prstGeom>
        </p:spPr>
        <p:txBody>
          <a:bodyPr>
            <a:spAutoFit/>
          </a:bodyPr>
          <a:lstStyle>
            <a:lvl1pPr marL="0" indent="0" algn="ctr">
              <a:spcBef>
                <a:spcPts val="2400"/>
              </a:spcBef>
              <a:buSzTx/>
              <a:buNone/>
              <a:defRPr sz="4000"/>
            </a:lvl1pPr>
          </a:lstStyle>
          <a:p>
            <a:pPr/>
            <a:r>
              <a:t>“Type a quote here.”</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ki/Joel_Beinin" TargetMode="External"/><Relationship Id="rId3" Type="http://schemas.openxmlformats.org/officeDocument/2006/relationships/hyperlink" Target="https://books.google.com/books?id=KYPVNdzXUJkC" TargetMode="External"/><Relationship Id="rId4" Type="http://schemas.openxmlformats.org/officeDocument/2006/relationships/hyperlink" Target="https://books.google.com/books?id=kftqQdNNDWAC&amp;pg=PA61" TargetMode="External"/><Relationship Id="rId5" Type="http://schemas.openxmlformats.org/officeDocument/2006/relationships/hyperlink" Target="https://en.wikipedia.org/wiki/Israeli_settler" TargetMode="Externa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ki/Jabalia_Camp" TargetMode="External"/><Relationship Id="rId3" Type="http://schemas.openxmlformats.org/officeDocument/2006/relationships/hyperlink" Target="https://en.wikipedia.org/wiki/Refugee_camp" TargetMode="External"/><Relationship Id="rId4" Type="http://schemas.openxmlformats.org/officeDocument/2006/relationships/hyperlink" Target="https://en.wikipedia.org/wiki/Civil_disobedience" TargetMode="External"/><Relationship Id="rId5" Type="http://schemas.openxmlformats.org/officeDocument/2006/relationships/hyperlink" Target="https://en.wikipedia.org/wiki/General_strikes" TargetMode="External"/><Relationship Id="rId6" Type="http://schemas.openxmlformats.org/officeDocument/2006/relationships/hyperlink" Target="https://en.wikipedia.org/wiki/Boycott" TargetMode="External"/><Relationship Id="rId7" Type="http://schemas.openxmlformats.org/officeDocument/2006/relationships/hyperlink" Target="https://en.wikipedia.org/wiki/Israeli_Civil_Administration" TargetMode="External"/><Relationship Id="rId8" Type="http://schemas.openxmlformats.org/officeDocument/2006/relationships/hyperlink" Target="https://en.wikipedia.org/wiki/Gaza_Strip" TargetMode="External"/><Relationship Id="rId9" Type="http://schemas.openxmlformats.org/officeDocument/2006/relationships/hyperlink" Target="https://en.wikipedia.org/wiki/West_Bank" TargetMode="External"/><Relationship Id="rId10" Type="http://schemas.openxmlformats.org/officeDocument/2006/relationships/hyperlink" Target="https://en.wikipedia.org/wiki/Israeli_settlement" TargetMode="External"/><Relationship Id="rId11" Type="http://schemas.openxmlformats.org/officeDocument/2006/relationships/hyperlink" Target="https://en.wikipedia.org/wiki/Graffiti" TargetMode="External"/><Relationship Id="rId12" Type="http://schemas.openxmlformats.org/officeDocument/2006/relationships/hyperlink" Target="https://en.wikipedia.org/wiki/Barricade" TargetMode="External"/><Relationship Id="rId13" Type="http://schemas.openxmlformats.org/officeDocument/2006/relationships/hyperlink" Target="https://en.wikipedia.org/wiki/Palestinian_stone-throwing" TargetMode="External"/><Relationship Id="rId14" Type="http://schemas.openxmlformats.org/officeDocument/2006/relationships/hyperlink" Target="https://en.wikipedia.org/wiki/Molotov_cocktail" TargetMode="Externa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en.wikipedia.org/wiki/Fatah" TargetMode="External"/><Relationship Id="rId3" Type="http://schemas.openxmlformats.org/officeDocument/2006/relationships/hyperlink" Target="https://en.wikipedia.org/wiki/Popular_Front_for_the_Liberation_of_Palestine" TargetMode="External"/><Relationship Id="rId4" Type="http://schemas.openxmlformats.org/officeDocument/2006/relationships/hyperlink" Target="https://en.wikipedia.org/wiki/Democratic_Front_for_the_Liberation_of_Palestine" TargetMode="External"/><Relationship Id="rId5" Type="http://schemas.openxmlformats.org/officeDocument/2006/relationships/hyperlink" Target="https://en.wikipedia.org/wiki/Palestine_Communist_Party" TargetMode="External"/><Relationship Id="rId6" Type="http://schemas.openxmlformats.org/officeDocument/2006/relationships/hyperlink" Target="https://en.wikipedia.org/wiki/Israeli_Labor_Party" TargetMode="External"/><Relationship Id="rId7" Type="http://schemas.openxmlformats.org/officeDocument/2006/relationships/hyperlink" Target="https://en.wikipedia.org/wiki/Yitzhak_Rabin" TargetMode="External"/><Relationship Id="rId8" Type="http://schemas.openxmlformats.org/officeDocument/2006/relationships/hyperlink" Target="https://en.wikipedia.org/wiki/Ministry_of_Defense_(Israel)" TargetMode="External"/><Relationship Id="rId9" Type="http://schemas.openxmlformats.org/officeDocument/2006/relationships/hyperlink" Target="https://en.wikipedia.org/wiki/Helena_Cobban" TargetMode="Externa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en.wikipedia.org/wiki/Yasser_Arafat" TargetMode="Externa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Intifada</a:t>
            </a:r>
          </a:p>
        </p:txBody>
      </p:sp>
      <p:sp>
        <p:nvSpPr>
          <p:cNvPr id="120" name="Shape 120"/>
          <p:cNvSpPr/>
          <p:nvPr>
            <p:ph type="subTitle" sz="quarter" idx="1"/>
          </p:nvPr>
        </p:nvSpPr>
        <p:spPr>
          <a:prstGeom prst="rect">
            <a:avLst/>
          </a:prstGeom>
        </p:spPr>
        <p:txBody>
          <a:bodyPr/>
          <a:lstStyle/>
          <a:p>
            <a:pPr/>
            <a:r>
              <a:t>A Crisis of Confidence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intifada-18-1.jpg"/>
          <p:cNvPicPr>
            <a:picLocks noChangeAspect="1"/>
          </p:cNvPicPr>
          <p:nvPr>
            <p:ph type="pic" idx="13"/>
          </p:nvPr>
        </p:nvPicPr>
        <p:blipFill>
          <a:blip r:embed="rId2">
            <a:extLst/>
          </a:blip>
          <a:srcRect l="4625" t="0" r="4625" b="0"/>
          <a:stretch>
            <a:fillRect/>
          </a:stretch>
        </p:blipFill>
        <p:spPr>
          <a:prstGeom prst="rect">
            <a:avLst/>
          </a:prstGeom>
        </p:spPr>
      </p:pic>
      <p:pic>
        <p:nvPicPr>
          <p:cNvPr id="147" name="intifada-16-1.jpg"/>
          <p:cNvPicPr>
            <a:picLocks noChangeAspect="1"/>
          </p:cNvPicPr>
          <p:nvPr>
            <p:ph type="pic" idx="14"/>
          </p:nvPr>
        </p:nvPicPr>
        <p:blipFill>
          <a:blip r:embed="rId3">
            <a:extLst/>
          </a:blip>
          <a:srcRect l="4454" t="0" r="4454" b="0"/>
          <a:stretch>
            <a:fillRect/>
          </a:stretch>
        </p:blipFill>
        <p:spPr>
          <a:prstGeom prst="rect">
            <a:avLst/>
          </a:prstGeom>
        </p:spPr>
      </p:pic>
      <p:pic>
        <p:nvPicPr>
          <p:cNvPr id="148" name="intifada-17-1.jpg"/>
          <p:cNvPicPr>
            <a:picLocks noChangeAspect="1"/>
          </p:cNvPicPr>
          <p:nvPr>
            <p:ph type="pic" idx="15"/>
          </p:nvPr>
        </p:nvPicPr>
        <p:blipFill>
          <a:blip r:embed="rId4">
            <a:extLst/>
          </a:blip>
          <a:srcRect l="28665" t="0" r="28665" b="0"/>
          <a:stretch>
            <a:fillRect/>
          </a:stretch>
        </p:blipFill>
        <p:spPr>
          <a:prstGeom prst="rect">
            <a:avLst/>
          </a:prstGeom>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p:nvPr>
        </p:nvSpPr>
        <p:spPr>
          <a:prstGeom prst="rect">
            <a:avLst/>
          </a:prstGeom>
        </p:spPr>
        <p:txBody>
          <a:bodyPr/>
          <a:lstStyle/>
          <a:p>
            <a:pPr/>
            <a:r>
              <a:t>Background</a:t>
            </a:r>
          </a:p>
        </p:txBody>
      </p:sp>
      <p:sp>
        <p:nvSpPr>
          <p:cNvPr id="123" name="Shape 123"/>
          <p:cNvSpPr/>
          <p:nvPr>
            <p:ph type="body" idx="1"/>
          </p:nvPr>
        </p:nvSpPr>
        <p:spPr>
          <a:prstGeom prst="rect">
            <a:avLst/>
          </a:prstGeom>
        </p:spPr>
        <p:txBody>
          <a:bodyPr/>
          <a:lstStyle/>
          <a:p>
            <a:pPr marL="269747" indent="-269747" defTabSz="344677">
              <a:spcBef>
                <a:spcPts val="2400"/>
              </a:spcBef>
              <a:defRPr sz="2241"/>
            </a:pPr>
            <a:r>
              <a:t>It was a Palestinian uprising against the Israeli occupation of the West Bank and Gaza, which lasted from December 1987 until 1991 (Madrid Conference)</a:t>
            </a:r>
          </a:p>
          <a:p>
            <a:pPr lvl="1" marL="539495" indent="-269747" defTabSz="344677">
              <a:spcBef>
                <a:spcPts val="2400"/>
              </a:spcBef>
              <a:defRPr sz="2241"/>
            </a:pPr>
            <a:r>
              <a:t>some date its conclusion to 1993, with the signing of the Oslo Accords</a:t>
            </a:r>
            <a:endParaRPr>
              <a:solidFill>
                <a:srgbClr val="252525"/>
              </a:solidFill>
            </a:endParaRPr>
          </a:p>
          <a:p>
            <a:pPr marL="269747" indent="-269747" defTabSz="344677">
              <a:spcBef>
                <a:spcPts val="2400"/>
              </a:spcBef>
              <a:defRPr sz="2241"/>
            </a:pPr>
            <a:r>
              <a:rPr>
                <a:solidFill>
                  <a:srgbClr val="252525"/>
                </a:solidFill>
              </a:rPr>
              <a:t>Lockman, Zachary; </a:t>
            </a:r>
            <a:r>
              <a:rPr>
                <a:solidFill>
                  <a:srgbClr val="0645AD"/>
                </a:solidFill>
                <a:hlinkClick r:id="rId2" invalidUrl="" action="" tgtFrame="" tooltip="" history="1" highlightClick="0" endSnd="0"/>
              </a:rPr>
              <a:t>Beinin, Joel</a:t>
            </a:r>
            <a:r>
              <a:rPr>
                <a:solidFill>
                  <a:srgbClr val="252525"/>
                </a:solidFill>
              </a:rPr>
              <a:t>, eds. (1989).  </a:t>
            </a:r>
            <a:r>
              <a:rPr>
                <a:hlinkClick r:id="rId3" invalidUrl="" action="" tgtFrame="" tooltip="" history="1" highlightClick="0" endSnd="0"/>
              </a:rPr>
              <a:t>Intifada: The Palestinian Uprising Against Israeli Occupation</a:t>
            </a:r>
            <a:r>
              <a:t> </a:t>
            </a:r>
          </a:p>
          <a:p>
            <a:pPr marL="269747" indent="-269747" defTabSz="344677">
              <a:spcBef>
                <a:spcPts val="2400"/>
              </a:spcBef>
              <a:defRPr sz="2241"/>
            </a:pPr>
            <a:r>
              <a:t>Nami Nasrallah, 'The First and Second Palestinian intifadas,' in David Newman, Joel Peters (eds.) </a:t>
            </a:r>
            <a:r>
              <a:rPr>
                <a:solidFill>
                  <a:srgbClr val="3266BB"/>
                </a:solidFill>
                <a:hlinkClick r:id="rId4" invalidUrl="" action="" tgtFrame="" tooltip="" history="1" highlightClick="0" endSnd="0"/>
              </a:rPr>
              <a:t>Routledge Handbook on the Israeli-Palestinian Conflict,</a:t>
            </a:r>
            <a:r>
              <a:t> Routledge, 2013, pp.56–67, p.56</a:t>
            </a:r>
          </a:p>
          <a:p>
            <a:pPr marL="269747" indent="-269747" defTabSz="344677">
              <a:spcBef>
                <a:spcPts val="2400"/>
              </a:spcBef>
              <a:defRPr sz="2241"/>
            </a:pPr>
            <a:r>
              <a:t>economic integration and increasing Israeli </a:t>
            </a:r>
            <a:r>
              <a:rPr>
                <a:solidFill>
                  <a:srgbClr val="0645AD"/>
                </a:solidFill>
                <a:hlinkClick r:id="rId5" invalidUrl="" action="" tgtFrame="" tooltip="" history="1" highlightClick="0" endSnd="0"/>
              </a:rPr>
              <a:t>settlements</a:t>
            </a:r>
            <a:r>
              <a:t> such that the Jewish settler population in the West Bank alone nearly doubled from 35,000 in 1984 to 64,000 in 1988, reaching 130,000 by the mid nineties</a:t>
            </a:r>
          </a:p>
          <a:p>
            <a:pPr marL="269747" indent="-269747" defTabSz="344677">
              <a:spcBef>
                <a:spcPts val="2400"/>
              </a:spcBef>
              <a:defRPr sz="2241"/>
            </a:pPr>
            <a:r>
              <a:t>Morris, Benny (2001). </a:t>
            </a:r>
            <a:r>
              <a:t>Righteous Victims: A History of the Zionist-Arab Conflict, 1881-2001</a:t>
            </a:r>
            <a:r>
              <a:t>. Vintage. p. 567.</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prstGeom prst="rect">
            <a:avLst/>
          </a:prstGeom>
        </p:spPr>
        <p:txBody>
          <a:bodyPr/>
          <a:lstStyle/>
          <a:p>
            <a:pPr/>
            <a:r>
              <a:t>Background</a:t>
            </a:r>
          </a:p>
        </p:txBody>
      </p:sp>
      <p:sp>
        <p:nvSpPr>
          <p:cNvPr id="126" name="Shape 126"/>
          <p:cNvSpPr/>
          <p:nvPr>
            <p:ph type="body" idx="1"/>
          </p:nvPr>
        </p:nvSpPr>
        <p:spPr>
          <a:prstGeom prst="rect">
            <a:avLst/>
          </a:prstGeom>
        </p:spPr>
        <p:txBody>
          <a:bodyPr/>
          <a:lstStyle/>
          <a:p>
            <a:pPr marL="342900" indent="-342900" defTabSz="438150">
              <a:spcBef>
                <a:spcPts val="3100"/>
              </a:spcBef>
              <a:defRPr sz="2850"/>
            </a:pPr>
            <a:r>
              <a:t>The uprising began on 9 December,</a:t>
            </a:r>
            <a:r>
              <a:rPr baseline="31999" sz="825">
                <a:solidFill>
                  <a:srgbClr val="0645AD"/>
                </a:solidFill>
              </a:rPr>
              <a:t>[7]</a:t>
            </a:r>
            <a:r>
              <a:t> in the </a:t>
            </a:r>
            <a:r>
              <a:rPr>
                <a:solidFill>
                  <a:srgbClr val="0645AD"/>
                </a:solidFill>
                <a:hlinkClick r:id="rId2" invalidUrl="" action="" tgtFrame="" tooltip="" history="1" highlightClick="0" endSnd="0"/>
              </a:rPr>
              <a:t>Jabalia</a:t>
            </a:r>
            <a:r>
              <a:t> </a:t>
            </a:r>
            <a:r>
              <a:rPr>
                <a:solidFill>
                  <a:srgbClr val="0645AD"/>
                </a:solidFill>
                <a:hlinkClick r:id="rId3" invalidUrl="" action="" tgtFrame="" tooltip="" history="1" highlightClick="0" endSnd="0"/>
              </a:rPr>
              <a:t>refugee camp</a:t>
            </a:r>
            <a:r>
              <a:t> after an Israeli Defense Forces' (IDF) truck collided with a civilian car, killing four Palestinians.</a:t>
            </a:r>
            <a:r>
              <a:rPr baseline="31999" sz="825">
                <a:solidFill>
                  <a:srgbClr val="0645AD"/>
                </a:solidFill>
              </a:rPr>
              <a:t>[8][9][10]</a:t>
            </a:r>
            <a:r>
              <a:t> In the wake of the incident, a protest movement arose, involving a two-fold strategy of resistance and </a:t>
            </a:r>
            <a:r>
              <a:rPr>
                <a:solidFill>
                  <a:srgbClr val="0645AD"/>
                </a:solidFill>
                <a:hlinkClick r:id="rId4" invalidUrl="" action="" tgtFrame="" tooltip="" history="1" highlightClick="0" endSnd="0"/>
              </a:rPr>
              <a:t>civil disobedience</a:t>
            </a:r>
            <a:r>
              <a:t>,</a:t>
            </a:r>
            <a:r>
              <a:rPr baseline="31999" sz="825">
                <a:solidFill>
                  <a:srgbClr val="0645AD"/>
                </a:solidFill>
              </a:rPr>
              <a:t>[11]</a:t>
            </a:r>
            <a:r>
              <a:t> consisting of </a:t>
            </a:r>
            <a:r>
              <a:rPr>
                <a:solidFill>
                  <a:srgbClr val="0645AD"/>
                </a:solidFill>
                <a:hlinkClick r:id="rId5" invalidUrl="" action="" tgtFrame="" tooltip="" history="1" highlightClick="0" endSnd="0"/>
              </a:rPr>
              <a:t>general strikes</a:t>
            </a:r>
            <a:r>
              <a:t>, </a:t>
            </a:r>
            <a:r>
              <a:rPr>
                <a:solidFill>
                  <a:srgbClr val="0645AD"/>
                </a:solidFill>
                <a:hlinkClick r:id="rId6" invalidUrl="" action="" tgtFrame="" tooltip="" history="1" highlightClick="0" endSnd="0"/>
              </a:rPr>
              <a:t>boycotts</a:t>
            </a:r>
            <a:r>
              <a:t> of </a:t>
            </a:r>
            <a:r>
              <a:rPr>
                <a:solidFill>
                  <a:srgbClr val="0645AD"/>
                </a:solidFill>
                <a:hlinkClick r:id="rId7" invalidUrl="" action="" tgtFrame="" tooltip="" history="1" highlightClick="0" endSnd="0"/>
              </a:rPr>
              <a:t>Israeli Civil Administration</a:t>
            </a:r>
            <a:r>
              <a:t> institutions in the </a:t>
            </a:r>
            <a:r>
              <a:rPr>
                <a:solidFill>
                  <a:srgbClr val="0645AD"/>
                </a:solidFill>
                <a:hlinkClick r:id="rId8" invalidUrl="" action="" tgtFrame="" tooltip="" history="1" highlightClick="0" endSnd="0"/>
              </a:rPr>
              <a:t>Gaza Strip</a:t>
            </a:r>
            <a:r>
              <a:t> and the </a:t>
            </a:r>
            <a:r>
              <a:rPr>
                <a:solidFill>
                  <a:srgbClr val="0645AD"/>
                </a:solidFill>
                <a:hlinkClick r:id="rId9" invalidUrl="" action="" tgtFrame="" tooltip="" history="1" highlightClick="0" endSnd="0"/>
              </a:rPr>
              <a:t>West Bank</a:t>
            </a:r>
            <a:r>
              <a:t>, an economic </a:t>
            </a:r>
            <a:r>
              <a:rPr>
                <a:solidFill>
                  <a:srgbClr val="0645AD"/>
                </a:solidFill>
                <a:hlinkClick r:id="rId6" invalidUrl="" action="" tgtFrame="" tooltip="" history="1" highlightClick="0" endSnd="0"/>
              </a:rPr>
              <a:t>boycott</a:t>
            </a:r>
            <a:r>
              <a:t> consisting of refusal to work in </a:t>
            </a:r>
            <a:r>
              <a:rPr>
                <a:solidFill>
                  <a:srgbClr val="0645AD"/>
                </a:solidFill>
                <a:hlinkClick r:id="rId10" invalidUrl="" action="" tgtFrame="" tooltip="" history="1" highlightClick="0" endSnd="0"/>
              </a:rPr>
              <a:t>Israeli settlements</a:t>
            </a:r>
            <a:r>
              <a:t> on Israeli products, refusal to pay taxes, refusal to drive Palestinian cars with Israeli licenses, </a:t>
            </a:r>
            <a:r>
              <a:rPr>
                <a:solidFill>
                  <a:srgbClr val="0645AD"/>
                </a:solidFill>
                <a:hlinkClick r:id="rId11" invalidUrl="" action="" tgtFrame="" tooltip="" history="1" highlightClick="0" endSnd="0"/>
              </a:rPr>
              <a:t>graffiti</a:t>
            </a:r>
            <a:r>
              <a:t>, </a:t>
            </a:r>
            <a:r>
              <a:rPr>
                <a:solidFill>
                  <a:srgbClr val="0645AD"/>
                </a:solidFill>
                <a:hlinkClick r:id="rId12" invalidUrl="" action="" tgtFrame="" tooltip="" history="1" highlightClick="0" endSnd="0"/>
              </a:rPr>
              <a:t>barricading</a:t>
            </a:r>
            <a:r>
              <a:t>,</a:t>
            </a:r>
            <a:r>
              <a:rPr baseline="31999" sz="825">
                <a:solidFill>
                  <a:srgbClr val="0645AD"/>
                </a:solidFill>
              </a:rPr>
              <a:t>[12][13]</a:t>
            </a:r>
            <a:r>
              <a:t> and widespread </a:t>
            </a:r>
            <a:r>
              <a:rPr>
                <a:solidFill>
                  <a:srgbClr val="0645AD"/>
                </a:solidFill>
                <a:hlinkClick r:id="rId13" invalidUrl="" action="" tgtFrame="" tooltip="" history="1" highlightClick="0" endSnd="0"/>
              </a:rPr>
              <a:t>throwing of stones</a:t>
            </a:r>
            <a:r>
              <a:t> and </a:t>
            </a:r>
            <a:r>
              <a:rPr>
                <a:solidFill>
                  <a:srgbClr val="0645AD"/>
                </a:solidFill>
                <a:hlinkClick r:id="rId14" invalidUrl="" action="" tgtFrame="" tooltip="" history="1" highlightClick="0" endSnd="0"/>
              </a:rPr>
              <a:t>Molotov cocktails</a:t>
            </a:r>
            <a:r>
              <a:t> at the IDF and its infrastructure within the Palestinian territories. Israel, deploying some 80,000 soldiers and initially firing live rounds, killed a large number of Palestinians.</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body" idx="1"/>
          </p:nvPr>
        </p:nvSpPr>
        <p:spPr>
          <a:prstGeom prst="rect">
            <a:avLst/>
          </a:prstGeom>
        </p:spPr>
        <p:txBody>
          <a:bodyPr/>
          <a:lstStyle/>
          <a:p>
            <a:pPr marL="347472" indent="-347472" defTabSz="443991">
              <a:spcBef>
                <a:spcPts val="3100"/>
              </a:spcBef>
              <a:defRPr sz="2888"/>
            </a:pPr>
            <a:r>
              <a:t>The Intifada was not initiated by any single individual or organization. Local leadership came from groups and organizations affiliated with the PLO that operated within the Occupied Territories; </a:t>
            </a:r>
            <a:r>
              <a:rPr>
                <a:solidFill>
                  <a:srgbClr val="0645AD"/>
                </a:solidFill>
                <a:hlinkClick r:id="rId2" invalidUrl="" action="" tgtFrame="" tooltip="" history="1" highlightClick="0" endSnd="0"/>
              </a:rPr>
              <a:t>Fatah</a:t>
            </a:r>
            <a:r>
              <a:t>, the </a:t>
            </a:r>
            <a:r>
              <a:rPr>
                <a:solidFill>
                  <a:srgbClr val="0645AD"/>
                </a:solidFill>
                <a:hlinkClick r:id="rId3" invalidUrl="" action="" tgtFrame="" tooltip="" history="1" highlightClick="0" endSnd="0"/>
              </a:rPr>
              <a:t>Popular Front</a:t>
            </a:r>
            <a:r>
              <a:t>, the </a:t>
            </a:r>
            <a:r>
              <a:rPr>
                <a:solidFill>
                  <a:srgbClr val="0645AD"/>
                </a:solidFill>
                <a:hlinkClick r:id="rId4" invalidUrl="" action="" tgtFrame="" tooltip="" history="1" highlightClick="0" endSnd="0"/>
              </a:rPr>
              <a:t>Democratic Front</a:t>
            </a:r>
            <a:r>
              <a:t> and the </a:t>
            </a:r>
            <a:r>
              <a:rPr>
                <a:solidFill>
                  <a:srgbClr val="0645AD"/>
                </a:solidFill>
                <a:hlinkClick r:id="rId5" invalidUrl="" action="" tgtFrame="" tooltip="" history="1" highlightClick="0" endSnd="0"/>
              </a:rPr>
              <a:t>Palestine Communist Party</a:t>
            </a:r>
            <a:r>
              <a:t>. </a:t>
            </a:r>
          </a:p>
          <a:p>
            <a:pPr marL="347472" indent="-347472" defTabSz="443991">
              <a:spcBef>
                <a:spcPts val="3100"/>
              </a:spcBef>
              <a:defRPr sz="2888"/>
            </a:pPr>
            <a:r>
              <a:t>The </a:t>
            </a:r>
            <a:r>
              <a:rPr>
                <a:solidFill>
                  <a:srgbClr val="0645AD"/>
                </a:solidFill>
                <a:hlinkClick r:id="rId6" invalidUrl="" action="" tgtFrame="" tooltip="" history="1" highlightClick="0" endSnd="0"/>
              </a:rPr>
              <a:t>Israeli Labor Party</a:t>
            </a:r>
            <a:r>
              <a:t>'s </a:t>
            </a:r>
            <a:r>
              <a:rPr>
                <a:solidFill>
                  <a:srgbClr val="0645AD"/>
                </a:solidFill>
                <a:hlinkClick r:id="rId7" invalidUrl="" action="" tgtFrame="" tooltip="" history="1" highlightClick="0" endSnd="0"/>
              </a:rPr>
              <a:t>Yitzhak Rabin</a:t>
            </a:r>
            <a:r>
              <a:t>, the then </a:t>
            </a:r>
            <a:r>
              <a:rPr>
                <a:solidFill>
                  <a:srgbClr val="0645AD"/>
                </a:solidFill>
                <a:hlinkClick r:id="rId8" invalidUrl="" action="" tgtFrame="" tooltip="" history="1" highlightClick="0" endSnd="0"/>
              </a:rPr>
              <a:t>Defense Minister</a:t>
            </a:r>
            <a:r>
              <a:t>, added deportations in August 1985 to Israel's "Iron Fist" policy of cracking down on Palestinian nationalism. </a:t>
            </a:r>
          </a:p>
          <a:p>
            <a:pPr lvl="1" marL="694944" indent="-347472" defTabSz="443991">
              <a:spcBef>
                <a:spcPts val="3100"/>
              </a:spcBef>
              <a:defRPr sz="2888"/>
            </a:pPr>
            <a:r>
              <a:rPr>
                <a:solidFill>
                  <a:srgbClr val="0645AD"/>
                </a:solidFill>
                <a:hlinkClick r:id="rId9" invalidUrl="" action="" tgtFrame="" tooltip="" history="1" highlightClick="0" endSnd="0"/>
              </a:rPr>
              <a:t>Helena Cobban</a:t>
            </a:r>
            <a:r>
              <a:t>, 'The PLO and the Intifada', in Robert Owen Freedman, (ed.) </a:t>
            </a:r>
            <a:r>
              <a:rPr i="1"/>
              <a:t>The Intifada: its impact on Israel, the Arab World, and the superpowers,</a:t>
            </a:r>
            <a:r>
              <a:t> University Press of Florida, 1991 pp.70-106, pp.94-5.'must be considered as an essential part of the backdrop against which the intifada germinated'.(p.95)</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prstGeom prst="rect">
            <a:avLst/>
          </a:prstGeom>
        </p:spPr>
        <p:txBody>
          <a:bodyPr/>
          <a:lstStyle/>
          <a:p>
            <a:pPr/>
            <a:r>
              <a:t>Israeli Policy</a:t>
            </a:r>
          </a:p>
        </p:txBody>
      </p:sp>
      <p:sp>
        <p:nvSpPr>
          <p:cNvPr id="131" name="Shape 131"/>
          <p:cNvSpPr/>
          <p:nvPr>
            <p:ph type="body" idx="1"/>
          </p:nvPr>
        </p:nvSpPr>
        <p:spPr>
          <a:prstGeom prst="rect">
            <a:avLst/>
          </a:prstGeom>
        </p:spPr>
        <p:txBody>
          <a:bodyPr/>
          <a:lstStyle/>
          <a:p>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prstGeom prst="rect">
            <a:avLst/>
          </a:prstGeom>
        </p:spPr>
        <p:txBody>
          <a:bodyPr/>
          <a:lstStyle/>
          <a:p>
            <a:pPr/>
            <a:r>
              <a:t>Crisis</a:t>
            </a:r>
          </a:p>
        </p:txBody>
      </p:sp>
      <p:sp>
        <p:nvSpPr>
          <p:cNvPr id="134" name="Shape 134"/>
          <p:cNvSpPr/>
          <p:nvPr>
            <p:ph type="body" idx="1"/>
          </p:nvPr>
        </p:nvSpPr>
        <p:spPr>
          <a:prstGeom prst="rect">
            <a:avLst/>
          </a:prstGeom>
        </p:spPr>
        <p:txBody>
          <a:bodyPr/>
          <a:lstStyle/>
          <a:p>
            <a:pPr/>
            <a:r>
              <a:t>International condemnation</a:t>
            </a:r>
          </a:p>
          <a:p>
            <a:pPr/>
            <a:r>
              <a:t>Israel ‘lost’ the moral high ground.</a:t>
            </a:r>
          </a:p>
          <a:p>
            <a:pPr lvl="1"/>
            <a:r>
              <a:t>no longer the victim</a:t>
            </a:r>
          </a:p>
          <a:p>
            <a:pPr lvl="2"/>
            <a:r>
              <a:t>nazi-comparison begins</a:t>
            </a:r>
          </a:p>
          <a:p>
            <a:pPr lvl="2"/>
            <a:r>
              <a:t>anti-Israeli sentiment spreads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prstGeom prst="rect">
            <a:avLst/>
          </a:prstGeom>
        </p:spPr>
        <p:txBody>
          <a:bodyPr/>
          <a:lstStyle/>
          <a:p>
            <a:pPr/>
            <a:r>
              <a:t>Outcomes</a:t>
            </a:r>
          </a:p>
        </p:txBody>
      </p:sp>
      <p:sp>
        <p:nvSpPr>
          <p:cNvPr id="137" name="Shape 137"/>
          <p:cNvSpPr/>
          <p:nvPr>
            <p:ph type="body" idx="1"/>
          </p:nvPr>
        </p:nvSpPr>
        <p:spPr>
          <a:prstGeom prst="rect">
            <a:avLst/>
          </a:prstGeom>
        </p:spPr>
        <p:txBody>
          <a:bodyPr/>
          <a:lstStyle/>
          <a:p>
            <a:pPr marL="347472" indent="-347472" defTabSz="443991">
              <a:spcBef>
                <a:spcPts val="3100"/>
              </a:spcBef>
              <a:defRPr sz="2888"/>
            </a:pPr>
            <a:r>
              <a:t>The Intifada was recognized as an occasion where the Palestinians acted cohesively and independently of their leadership or assistance of neighbouring Arab states</a:t>
            </a:r>
          </a:p>
          <a:p>
            <a:pPr marL="347472" indent="-347472" defTabSz="443991">
              <a:spcBef>
                <a:spcPts val="3100"/>
              </a:spcBef>
              <a:defRPr sz="2888"/>
            </a:pPr>
            <a:r>
              <a:t>The Intifada broke the image of Jerusalem as a united Israeli city.</a:t>
            </a:r>
          </a:p>
          <a:p>
            <a:pPr marL="347472" indent="-347472" defTabSz="443991">
              <a:spcBef>
                <a:spcPts val="3100"/>
              </a:spcBef>
              <a:defRPr sz="2888"/>
            </a:pPr>
            <a:r>
              <a:t>The success of the Intifada gave </a:t>
            </a:r>
            <a:r>
              <a:rPr>
                <a:solidFill>
                  <a:srgbClr val="0645AD"/>
                </a:solidFill>
                <a:hlinkClick r:id="rId2" invalidUrl="" action="" tgtFrame="" tooltip="" history="1" highlightClick="0" endSnd="0"/>
              </a:rPr>
              <a:t>Arafat</a:t>
            </a:r>
            <a:r>
              <a:t> and his followers the confidence they needed to moderate their political programme: At the meeting of the Palestine National Council in Algiers in mid-November 1988, Arafat won a majority for the historic decision to recognise Israel's legitimacy; to accept all the relevant UN resolutions going back to 29 November 1947; and to adopt the principle of a two-state solution.</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prstGeom prst="rect">
            <a:avLst/>
          </a:prstGeom>
        </p:spPr>
        <p:txBody>
          <a:bodyPr/>
          <a:lstStyle/>
          <a:p>
            <a:pPr/>
            <a:r>
              <a:t>Outcomes</a:t>
            </a:r>
          </a:p>
        </p:txBody>
      </p:sp>
      <p:sp>
        <p:nvSpPr>
          <p:cNvPr id="140" name="Shape 140"/>
          <p:cNvSpPr/>
          <p:nvPr>
            <p:ph type="body" idx="1"/>
          </p:nvPr>
        </p:nvSpPr>
        <p:spPr>
          <a:prstGeom prst="rect">
            <a:avLst/>
          </a:prstGeom>
        </p:spPr>
        <p:txBody>
          <a:bodyPr/>
          <a:lstStyle/>
          <a:p>
            <a:pPr marL="443484" indent="-443484" defTabSz="566674">
              <a:spcBef>
                <a:spcPts val="4000"/>
              </a:spcBef>
              <a:defRPr sz="3686"/>
            </a:pPr>
            <a:r>
              <a:t>Jordan severed its residual administrative and financial ties to the West Bank in the face of sweeping popular support for the PLO</a:t>
            </a:r>
          </a:p>
          <a:p>
            <a:pPr marL="443484" indent="-443484" defTabSz="566674">
              <a:spcBef>
                <a:spcPts val="4000"/>
              </a:spcBef>
              <a:defRPr sz="3686"/>
            </a:pPr>
            <a:r>
              <a:t>"Iron Fist" policy, Israel's deteriorating international image, Jordan cutting legal and administrative ties to the West Bank, and the U.S.'s recognition of the PLO as the representative of the Palestinian people forced Rabin to seek an end to the violence though negotiation and dialogue with the PLO</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156654055.jpg"/>
          <p:cNvPicPr>
            <a:picLocks noChangeAspect="1"/>
          </p:cNvPicPr>
          <p:nvPr>
            <p:ph type="pic" idx="13"/>
          </p:nvPr>
        </p:nvPicPr>
        <p:blipFill>
          <a:blip r:embed="rId2">
            <a:extLst/>
          </a:blip>
          <a:srcRect l="832" t="0" r="832" b="0"/>
          <a:stretch>
            <a:fillRect/>
          </a:stretch>
        </p:blipFill>
        <p:spPr>
          <a:prstGeom prst="rect">
            <a:avLst/>
          </a:prstGeom>
        </p:spPr>
      </p:pic>
      <p:pic>
        <p:nvPicPr>
          <p:cNvPr id="143" name="201271151848266952_8.jpg"/>
          <p:cNvPicPr>
            <a:picLocks noChangeAspect="1"/>
          </p:cNvPicPr>
          <p:nvPr>
            <p:ph type="pic" idx="14"/>
          </p:nvPr>
        </p:nvPicPr>
        <p:blipFill>
          <a:blip r:embed="rId3">
            <a:extLst/>
          </a:blip>
          <a:srcRect l="4442" t="0" r="4442" b="0"/>
          <a:stretch>
            <a:fillRect/>
          </a:stretch>
        </p:blipFill>
        <p:spPr>
          <a:prstGeom prst="rect">
            <a:avLst/>
          </a:prstGeom>
        </p:spPr>
      </p:pic>
      <p:pic>
        <p:nvPicPr>
          <p:cNvPr id="144" name="1stintifad-kids.jpg"/>
          <p:cNvPicPr>
            <a:picLocks noChangeAspect="1"/>
          </p:cNvPicPr>
          <p:nvPr>
            <p:ph type="pic" idx="15"/>
          </p:nvPr>
        </p:nvPicPr>
        <p:blipFill>
          <a:blip r:embed="rId4">
            <a:extLst/>
          </a:blip>
          <a:srcRect l="28341" t="0" r="28341" b="0"/>
          <a:stretch>
            <a:fillRect/>
          </a:stretch>
        </p:blipFill>
        <p:spPr>
          <a:prstGeom prst="rect">
            <a:avLst/>
          </a:prstGeom>
        </p:spPr>
      </p:pic>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FF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Light"/>
        <a:ea typeface="Helvetica Light"/>
        <a:cs typeface="Helvetica Light"/>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