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2.jpeg" ContentType="image/jpeg"/>
  <Override PartName="/ppt/media/image3.jpeg" ContentType="image/jpeg"/>
  <Override PartName="/ppt/media/image4.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000000"/>
        </a:solidFill>
        <a:effectLst/>
        <a:uFillTx/>
        <a:latin typeface="+mn-lt"/>
        <a:ea typeface="+mn-ea"/>
        <a:cs typeface="+mn-cs"/>
        <a:sym typeface="Helvetica"/>
      </a:defRPr>
    </a:lvl1pPr>
    <a:lvl2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000000"/>
        </a:solidFill>
        <a:effectLst/>
        <a:uFillTx/>
        <a:latin typeface="+mn-lt"/>
        <a:ea typeface="+mn-ea"/>
        <a:cs typeface="+mn-cs"/>
        <a:sym typeface="Helvetica"/>
      </a:defRPr>
    </a:lvl2pPr>
    <a:lvl3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000000"/>
        </a:solidFill>
        <a:effectLst/>
        <a:uFillTx/>
        <a:latin typeface="+mn-lt"/>
        <a:ea typeface="+mn-ea"/>
        <a:cs typeface="+mn-cs"/>
        <a:sym typeface="Helvetica"/>
      </a:defRPr>
    </a:lvl3pPr>
    <a:lvl4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000000"/>
        </a:solidFill>
        <a:effectLst/>
        <a:uFillTx/>
        <a:latin typeface="+mn-lt"/>
        <a:ea typeface="+mn-ea"/>
        <a:cs typeface="+mn-cs"/>
        <a:sym typeface="Helvetica"/>
      </a:defRPr>
    </a:lvl4pPr>
    <a:lvl5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000000"/>
        </a:solidFill>
        <a:effectLst/>
        <a:uFillTx/>
        <a:latin typeface="+mn-lt"/>
        <a:ea typeface="+mn-ea"/>
        <a:cs typeface="+mn-cs"/>
        <a:sym typeface="Helvetica"/>
      </a:defRPr>
    </a:lvl5pPr>
    <a:lvl6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000000"/>
        </a:solidFill>
        <a:effectLst/>
        <a:uFillTx/>
        <a:latin typeface="+mn-lt"/>
        <a:ea typeface="+mn-ea"/>
        <a:cs typeface="+mn-cs"/>
        <a:sym typeface="Helvetica"/>
      </a:defRPr>
    </a:lvl6pPr>
    <a:lvl7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000000"/>
        </a:solidFill>
        <a:effectLst/>
        <a:uFillTx/>
        <a:latin typeface="+mn-lt"/>
        <a:ea typeface="+mn-ea"/>
        <a:cs typeface="+mn-cs"/>
        <a:sym typeface="Helvetica"/>
      </a:defRPr>
    </a:lvl7pPr>
    <a:lvl8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000000"/>
        </a:solidFill>
        <a:effectLst/>
        <a:uFillTx/>
        <a:latin typeface="+mn-lt"/>
        <a:ea typeface="+mn-ea"/>
        <a:cs typeface="+mn-cs"/>
        <a:sym typeface="Helvetica"/>
      </a:defRPr>
    </a:lvl8pPr>
    <a:lvl9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000000"/>
        </a:solidFill>
        <a:effectLst/>
        <a:uFillTx/>
        <a:latin typeface="+mn-lt"/>
        <a:ea typeface="+mn-ea"/>
        <a:cs typeface="+mn-cs"/>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2E9"/>
          </a:solidFill>
        </a:fill>
      </a:tcStyle>
    </a:wholeTbl>
    <a:band2H>
      <a:tcTxStyle b="def" i="def"/>
      <a:tcStyle>
        <a:tcBdr/>
        <a:fill>
          <a:solidFill>
            <a:srgbClr val="E6EA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ADB"/>
          </a:solidFill>
        </a:fill>
      </a:tcStyle>
    </a:wholeTbl>
    <a:band2H>
      <a:tcTxStyle b="def" i="def"/>
      <a:tcStyle>
        <a:tcBdr/>
        <a:fill>
          <a:solidFill>
            <a:srgbClr val="E6EDEE"/>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D7CB"/>
          </a:solidFill>
        </a:fill>
      </a:tcStyle>
    </a:wholeTbl>
    <a:band2H>
      <a:tcTxStyle b="def" i="def"/>
      <a:tcStyle>
        <a:tcBdr/>
        <a:fill>
          <a:solidFill>
            <a:srgbClr val="F3EC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Shape 11"/>
          <p:cNvSpPr/>
          <p:nvPr>
            <p:ph type="title"/>
          </p:nvPr>
        </p:nvSpPr>
        <p:spPr>
          <a:xfrm>
            <a:off x="1270000" y="1638300"/>
            <a:ext cx="10464800" cy="3302000"/>
          </a:xfrm>
          <a:prstGeom prst="rect">
            <a:avLst/>
          </a:prstGeom>
        </p:spPr>
        <p:txBody>
          <a:bodyPr anchor="b"/>
          <a:lstStyle/>
          <a:p>
            <a:pPr/>
            <a:r>
              <a:t>Title Text</a:t>
            </a:r>
          </a:p>
        </p:txBody>
      </p:sp>
      <p:sp>
        <p:nvSpPr>
          <p:cNvPr id="12" name="Shape 12"/>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3" name="Shape 93"/>
          <p:cNvSpPr/>
          <p:nvPr>
            <p:ph type="body" sz="quarter" idx="1"/>
          </p:nvPr>
        </p:nvSpPr>
        <p:spPr>
          <a:xfrm>
            <a:off x="1270000" y="6362700"/>
            <a:ext cx="10464800" cy="533400"/>
          </a:xfrm>
          <a:prstGeom prst="rect">
            <a:avLst/>
          </a:prstGeom>
        </p:spPr>
        <p:txBody>
          <a:bodyPr anchor="t"/>
          <a:lstStyle>
            <a:lvl1pPr marL="0" indent="0" algn="ctr">
              <a:spcBef>
                <a:spcPts val="0"/>
              </a:spcBef>
              <a:buSzTx/>
              <a:buNone/>
              <a:defRPr b="1" sz="2800">
                <a:latin typeface="+mn-lt"/>
                <a:ea typeface="+mn-ea"/>
                <a:cs typeface="+mn-cs"/>
                <a:sym typeface="Helvetica"/>
              </a:defRPr>
            </a:lvl1pPr>
          </a:lstStyle>
          <a:p>
            <a:pPr/>
            <a:r>
              <a:t>–Johnny Appleseed</a:t>
            </a:r>
          </a:p>
        </p:txBody>
      </p:sp>
      <p:sp>
        <p:nvSpPr>
          <p:cNvPr id="94" name="Shape 94"/>
          <p:cNvSpPr/>
          <p:nvPr>
            <p:ph type="body" sz="quarter" idx="13"/>
          </p:nvPr>
        </p:nvSpPr>
        <p:spPr>
          <a:xfrm>
            <a:off x="1270000" y="4254500"/>
            <a:ext cx="10464800" cy="711200"/>
          </a:xfrm>
          <a:prstGeom prst="rect">
            <a:avLst/>
          </a:prstGeom>
        </p:spPr>
        <p:txBody>
          <a:bodyPr/>
          <a:lstStyle/>
          <a:p>
            <a:pPr/>
          </a:p>
        </p:txBody>
      </p:sp>
      <p:sp>
        <p:nvSpPr>
          <p:cNvPr id="95" name="Shape 9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2" name="Shape 102"/>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3" name="Shape 10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0" name="Shape 11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0" name="Shape 20"/>
          <p:cNvSpPr/>
          <p:nvPr>
            <p:ph type="pic" idx="13"/>
          </p:nvPr>
        </p:nvSpPr>
        <p:spPr>
          <a:xfrm>
            <a:off x="1600200" y="635000"/>
            <a:ext cx="9779000" cy="5918200"/>
          </a:xfrm>
          <a:prstGeom prst="rect">
            <a:avLst/>
          </a:prstGeom>
        </p:spPr>
        <p:txBody>
          <a:bodyPr lIns="91439" tIns="45719" rIns="91439" bIns="45719" anchor="t">
            <a:noAutofit/>
          </a:bodyPr>
          <a:lstStyle/>
          <a:p>
            <a:pPr/>
          </a:p>
        </p:txBody>
      </p:sp>
      <p:sp>
        <p:nvSpPr>
          <p:cNvPr id="21" name="Shape 21"/>
          <p:cNvSpPr/>
          <p:nvPr>
            <p:ph type="title"/>
          </p:nvPr>
        </p:nvSpPr>
        <p:spPr>
          <a:xfrm>
            <a:off x="1270000" y="6718300"/>
            <a:ext cx="10464800" cy="1422400"/>
          </a:xfrm>
          <a:prstGeom prst="rect">
            <a:avLst/>
          </a:prstGeom>
        </p:spPr>
        <p:txBody>
          <a:bodyPr anchor="b"/>
          <a:lstStyle/>
          <a:p>
            <a:pPr/>
            <a:r>
              <a:t>Title Text</a:t>
            </a:r>
          </a:p>
        </p:txBody>
      </p:sp>
      <p:sp>
        <p:nvSpPr>
          <p:cNvPr id="22" name="Shape 22"/>
          <p:cNvSpPr/>
          <p:nvPr>
            <p:ph type="body" sz="quarter" idx="1"/>
          </p:nvPr>
        </p:nvSpPr>
        <p:spPr>
          <a:xfrm>
            <a:off x="1270000" y="8191500"/>
            <a:ext cx="10464800" cy="12192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23" name="Shape 2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0" name="Shape 30"/>
          <p:cNvSpPr/>
          <p:nvPr>
            <p:ph type="title"/>
          </p:nvPr>
        </p:nvSpPr>
        <p:spPr>
          <a:xfrm>
            <a:off x="1270000" y="3225800"/>
            <a:ext cx="10464800" cy="3302000"/>
          </a:xfrm>
          <a:prstGeom prst="rect">
            <a:avLst/>
          </a:prstGeom>
        </p:spPr>
        <p:txBody>
          <a:bodyPr/>
          <a:lstStyle/>
          <a:p>
            <a:pPr/>
            <a:r>
              <a:t>Title Text</a:t>
            </a:r>
          </a:p>
        </p:txBody>
      </p:sp>
      <p:sp>
        <p:nvSpPr>
          <p:cNvPr id="31" name="Shape 3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38" name="Shape 38"/>
          <p:cNvSpPr/>
          <p:nvPr>
            <p:ph type="pic" sz="half" idx="13"/>
          </p:nvPr>
        </p:nvSpPr>
        <p:spPr>
          <a:xfrm>
            <a:off x="6718300" y="762000"/>
            <a:ext cx="5334000" cy="8242300"/>
          </a:xfrm>
          <a:prstGeom prst="rect">
            <a:avLst/>
          </a:prstGeom>
        </p:spPr>
        <p:txBody>
          <a:bodyPr lIns="91439" tIns="45719" rIns="91439" bIns="45719" anchor="t">
            <a:noAutofit/>
          </a:bodyPr>
          <a:lstStyle/>
          <a:p>
            <a:pPr/>
          </a:p>
        </p:txBody>
      </p:sp>
      <p:sp>
        <p:nvSpPr>
          <p:cNvPr id="39" name="Shape 39"/>
          <p:cNvSpPr/>
          <p:nvPr>
            <p:ph type="title"/>
          </p:nvPr>
        </p:nvSpPr>
        <p:spPr>
          <a:xfrm>
            <a:off x="952500" y="762000"/>
            <a:ext cx="5334000" cy="4000500"/>
          </a:xfrm>
          <a:prstGeom prst="rect">
            <a:avLst/>
          </a:prstGeom>
        </p:spPr>
        <p:txBody>
          <a:bodyPr anchor="b"/>
          <a:lstStyle>
            <a:lvl1pPr>
              <a:defRPr sz="6000"/>
            </a:lvl1pPr>
          </a:lstStyle>
          <a:p>
            <a:pPr/>
            <a:r>
              <a:t>Title Text</a:t>
            </a:r>
          </a:p>
        </p:txBody>
      </p:sp>
      <p:sp>
        <p:nvSpPr>
          <p:cNvPr id="40" name="Shape 40"/>
          <p:cNvSpPr/>
          <p:nvPr>
            <p:ph type="body" sz="quarter" idx="1"/>
          </p:nvPr>
        </p:nvSpPr>
        <p:spPr>
          <a:xfrm>
            <a:off x="952500" y="5003800"/>
            <a:ext cx="5334000" cy="40005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41" name="Shape 4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8" name="Shape 48"/>
          <p:cNvSpPr/>
          <p:nvPr>
            <p:ph type="title"/>
          </p:nvPr>
        </p:nvSpPr>
        <p:spPr>
          <a:prstGeom prst="rect">
            <a:avLst/>
          </a:prstGeom>
        </p:spPr>
        <p:txBody>
          <a:bodyPr/>
          <a:lstStyle/>
          <a:p>
            <a:pPr/>
            <a:r>
              <a:t>Title Text</a:t>
            </a:r>
          </a:p>
        </p:txBody>
      </p:sp>
      <p:sp>
        <p:nvSpPr>
          <p:cNvPr id="49" name="Shape 4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6" name="Shape 56"/>
          <p:cNvSpPr/>
          <p:nvPr>
            <p:ph type="title"/>
          </p:nvPr>
        </p:nvSpPr>
        <p:spPr>
          <a:prstGeom prst="rect">
            <a:avLst/>
          </a:prstGeom>
        </p:spPr>
        <p:txBody>
          <a:bodyPr/>
          <a:lstStyle/>
          <a:p>
            <a:pPr/>
            <a:r>
              <a:t>Title Text</a:t>
            </a:r>
          </a:p>
        </p:txBody>
      </p:sp>
      <p:sp>
        <p:nvSpPr>
          <p:cNvPr id="57" name="Shape 57"/>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hape 5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5" name="Shape 65"/>
          <p:cNvSpPr/>
          <p:nvPr>
            <p:ph type="pic" sz="half" idx="13"/>
          </p:nvPr>
        </p:nvSpPr>
        <p:spPr>
          <a:xfrm>
            <a:off x="6718300" y="2590800"/>
            <a:ext cx="5334000" cy="6286500"/>
          </a:xfrm>
          <a:prstGeom prst="rect">
            <a:avLst/>
          </a:prstGeom>
        </p:spPr>
        <p:txBody>
          <a:bodyPr lIns="91439" tIns="45719" rIns="91439" bIns="45719" anchor="t">
            <a:noAutofit/>
          </a:bodyPr>
          <a:lstStyle/>
          <a:p>
            <a:pPr/>
          </a:p>
        </p:txBody>
      </p:sp>
      <p:sp>
        <p:nvSpPr>
          <p:cNvPr id="66" name="Shape 66"/>
          <p:cNvSpPr/>
          <p:nvPr>
            <p:ph type="title"/>
          </p:nvPr>
        </p:nvSpPr>
        <p:spPr>
          <a:prstGeom prst="rect">
            <a:avLst/>
          </a:prstGeom>
        </p:spPr>
        <p:txBody>
          <a:bodyPr/>
          <a:lstStyle/>
          <a:p>
            <a:pPr/>
            <a:r>
              <a:t>Title Text</a:t>
            </a:r>
          </a:p>
        </p:txBody>
      </p:sp>
      <p:sp>
        <p:nvSpPr>
          <p:cNvPr id="67" name="Shape 67"/>
          <p:cNvSpPr/>
          <p:nvPr>
            <p:ph type="body" sz="half" idx="1"/>
          </p:nvPr>
        </p:nvSpPr>
        <p:spPr>
          <a:xfrm>
            <a:off x="952500" y="2590800"/>
            <a:ext cx="5334000" cy="6286500"/>
          </a:xfrm>
          <a:prstGeom prst="rect">
            <a:avLst/>
          </a:prstGeom>
        </p:spPr>
        <p:txBody>
          <a:bodyPr/>
          <a:lstStyle>
            <a:lvl1pPr marL="381000" indent="-381000">
              <a:spcBef>
                <a:spcPts val="3800"/>
              </a:spcBef>
              <a:defRPr sz="2800"/>
            </a:lvl1pPr>
            <a:lvl2pPr marL="762000" indent="-381000">
              <a:spcBef>
                <a:spcPts val="3800"/>
              </a:spcBef>
              <a:defRPr sz="2800"/>
            </a:lvl2pPr>
            <a:lvl3pPr marL="1143000" indent="-381000">
              <a:spcBef>
                <a:spcPts val="3800"/>
              </a:spcBef>
              <a:defRPr sz="2800"/>
            </a:lvl3pPr>
            <a:lvl4pPr marL="1524000" indent="-381000">
              <a:spcBef>
                <a:spcPts val="3800"/>
              </a:spcBef>
              <a:defRPr sz="2800"/>
            </a:lvl4pPr>
            <a:lvl5pPr marL="1905000" indent="-381000">
              <a:spcBef>
                <a:spcPts val="38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hape 6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5" name="Shape 75"/>
          <p:cNvSpPr/>
          <p:nvPr>
            <p:ph type="body" idx="1"/>
          </p:nvPr>
        </p:nvSpPr>
        <p:spPr>
          <a:xfrm>
            <a:off x="952500" y="1270000"/>
            <a:ext cx="11099800" cy="7213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hape 7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83" name="Shape 83"/>
          <p:cNvSpPr/>
          <p:nvPr>
            <p:ph type="pic" sz="quarter" idx="13"/>
          </p:nvPr>
        </p:nvSpPr>
        <p:spPr>
          <a:xfrm>
            <a:off x="6718300" y="5092700"/>
            <a:ext cx="5334000" cy="3898900"/>
          </a:xfrm>
          <a:prstGeom prst="rect">
            <a:avLst/>
          </a:prstGeom>
        </p:spPr>
        <p:txBody>
          <a:bodyPr lIns="91439" tIns="45719" rIns="91439" bIns="45719" anchor="t">
            <a:noAutofit/>
          </a:bodyPr>
          <a:lstStyle/>
          <a:p>
            <a:pPr/>
          </a:p>
        </p:txBody>
      </p:sp>
      <p:sp>
        <p:nvSpPr>
          <p:cNvPr id="84" name="Shape 84"/>
          <p:cNvSpPr/>
          <p:nvPr>
            <p:ph type="pic" sz="quarter" idx="14"/>
          </p:nvPr>
        </p:nvSpPr>
        <p:spPr>
          <a:xfrm>
            <a:off x="6718300" y="762000"/>
            <a:ext cx="5334000" cy="3898900"/>
          </a:xfrm>
          <a:prstGeom prst="rect">
            <a:avLst/>
          </a:prstGeom>
        </p:spPr>
        <p:txBody>
          <a:bodyPr lIns="91439" tIns="45719" rIns="91439" bIns="45719" anchor="t">
            <a:noAutofit/>
          </a:bodyPr>
          <a:lstStyle/>
          <a:p>
            <a:pPr/>
          </a:p>
        </p:txBody>
      </p:sp>
      <p:sp>
        <p:nvSpPr>
          <p:cNvPr id="85" name="Shape 85"/>
          <p:cNvSpPr/>
          <p:nvPr>
            <p:ph type="pic" sz="half" idx="15"/>
          </p:nvPr>
        </p:nvSpPr>
        <p:spPr>
          <a:xfrm>
            <a:off x="952500" y="762884"/>
            <a:ext cx="5334000" cy="8229601"/>
          </a:xfrm>
          <a:prstGeom prst="rect">
            <a:avLst/>
          </a:prstGeom>
        </p:spPr>
        <p:txBody>
          <a:bodyPr lIns="91439" tIns="45719" rIns="91439" bIns="45719" anchor="t">
            <a:noAutofit/>
          </a:bodyPr>
          <a:lstStyle/>
          <a:p>
            <a:pPr/>
          </a:p>
        </p:txBody>
      </p:sp>
      <p:sp>
        <p:nvSpPr>
          <p:cNvPr id="86" name="Shape 8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title"/>
          </p:nvPr>
        </p:nvSpPr>
        <p:spPr>
          <a:xfrm>
            <a:off x="952500" y="406400"/>
            <a:ext cx="11099800" cy="2120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Shape 3"/>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hape 4"/>
          <p:cNvSpPr/>
          <p:nvPr>
            <p:ph type="sldNum" sz="quarter" idx="2"/>
          </p:nvPr>
        </p:nvSpPr>
        <p:spPr>
          <a:xfrm>
            <a:off x="6311798" y="9245600"/>
            <a:ext cx="368504" cy="381000"/>
          </a:xfrm>
          <a:prstGeom prst="rect">
            <a:avLst/>
          </a:prstGeom>
          <a:ln w="12700">
            <a:miter lim="400000"/>
          </a:ln>
        </p:spPr>
        <p:txBody>
          <a:bodyPr wrap="none" lIns="50800" tIns="50800" rIns="50800" bIns="50800">
            <a:spAutoFit/>
          </a:bodyPr>
          <a:lstStyle>
            <a:lvl1pPr>
              <a:defRPr sz="1800">
                <a:solidFill>
                  <a:srgbClr val="FFFFFF"/>
                </a:solidFill>
                <a:latin typeface="Helvetica Light"/>
                <a:ea typeface="Helvetica Light"/>
                <a:cs typeface="Helvetica Light"/>
                <a:sym typeface="Helvetica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Helvetica Light"/>
          <a:ea typeface="Helvetica Light"/>
          <a:cs typeface="Helvetica Light"/>
          <a:sym typeface="Helvetica Light"/>
        </a:defRPr>
      </a:lvl1pPr>
      <a:lvl2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Helvetica Light"/>
          <a:ea typeface="Helvetica Light"/>
          <a:cs typeface="Helvetica Light"/>
          <a:sym typeface="Helvetica Light"/>
        </a:defRPr>
      </a:lvl2pPr>
      <a:lvl3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Helvetica Light"/>
          <a:ea typeface="Helvetica Light"/>
          <a:cs typeface="Helvetica Light"/>
          <a:sym typeface="Helvetica Light"/>
        </a:defRPr>
      </a:lvl3pPr>
      <a:lvl4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Helvetica Light"/>
          <a:ea typeface="Helvetica Light"/>
          <a:cs typeface="Helvetica Light"/>
          <a:sym typeface="Helvetica Light"/>
        </a:defRPr>
      </a:lvl4pPr>
      <a:lvl5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Helvetica Light"/>
          <a:ea typeface="Helvetica Light"/>
          <a:cs typeface="Helvetica Light"/>
          <a:sym typeface="Helvetica Light"/>
        </a:defRPr>
      </a:lvl5pPr>
      <a:lvl6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Helvetica Light"/>
          <a:ea typeface="Helvetica Light"/>
          <a:cs typeface="Helvetica Light"/>
          <a:sym typeface="Helvetica Light"/>
        </a:defRPr>
      </a:lvl6pPr>
      <a:lvl7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Helvetica Light"/>
          <a:ea typeface="Helvetica Light"/>
          <a:cs typeface="Helvetica Light"/>
          <a:sym typeface="Helvetica Light"/>
        </a:defRPr>
      </a:lvl7pPr>
      <a:lvl8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Helvetica Light"/>
          <a:ea typeface="Helvetica Light"/>
          <a:cs typeface="Helvetica Light"/>
          <a:sym typeface="Helvetica Light"/>
        </a:defRPr>
      </a:lvl8pPr>
      <a:lvl9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Helvetica Light"/>
          <a:ea typeface="Helvetica Light"/>
          <a:cs typeface="Helvetica Light"/>
          <a:sym typeface="Helvetica Light"/>
        </a:defRPr>
      </a:lvl9pPr>
    </p:titleStyle>
    <p:bodyStyle>
      <a:lvl1pPr marL="457200" marR="0" indent="-4572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Helvetica Light"/>
          <a:ea typeface="Helvetica Light"/>
          <a:cs typeface="Helvetica Light"/>
          <a:sym typeface="Helvetica Light"/>
        </a:defRPr>
      </a:lvl1pPr>
      <a:lvl2pPr marL="914400" marR="0" indent="-4572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Helvetica Light"/>
          <a:ea typeface="Helvetica Light"/>
          <a:cs typeface="Helvetica Light"/>
          <a:sym typeface="Helvetica Light"/>
        </a:defRPr>
      </a:lvl2pPr>
      <a:lvl3pPr marL="1371600" marR="0" indent="-4572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Helvetica Light"/>
          <a:ea typeface="Helvetica Light"/>
          <a:cs typeface="Helvetica Light"/>
          <a:sym typeface="Helvetica Light"/>
        </a:defRPr>
      </a:lvl3pPr>
      <a:lvl4pPr marL="1828800" marR="0" indent="-4572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Helvetica Light"/>
          <a:ea typeface="Helvetica Light"/>
          <a:cs typeface="Helvetica Light"/>
          <a:sym typeface="Helvetica Light"/>
        </a:defRPr>
      </a:lvl4pPr>
      <a:lvl5pPr marL="2286000" marR="0" indent="-4572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Helvetica Light"/>
          <a:ea typeface="Helvetica Light"/>
          <a:cs typeface="Helvetica Light"/>
          <a:sym typeface="Helvetica Light"/>
        </a:defRPr>
      </a:lvl5pPr>
      <a:lvl6pPr marL="2743200" marR="0" indent="-4572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Helvetica Light"/>
          <a:ea typeface="Helvetica Light"/>
          <a:cs typeface="Helvetica Light"/>
          <a:sym typeface="Helvetica Light"/>
        </a:defRPr>
      </a:lvl6pPr>
      <a:lvl7pPr marL="3200400" marR="0" indent="-4572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Helvetica Light"/>
          <a:ea typeface="Helvetica Light"/>
          <a:cs typeface="Helvetica Light"/>
          <a:sym typeface="Helvetica Light"/>
        </a:defRPr>
      </a:lvl7pPr>
      <a:lvl8pPr marL="3657600" marR="0" indent="-4572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Helvetica Light"/>
          <a:ea typeface="Helvetica Light"/>
          <a:cs typeface="Helvetica Light"/>
          <a:sym typeface="Helvetica Light"/>
        </a:defRPr>
      </a:lvl8pPr>
      <a:lvl9pPr marL="4114800" marR="0" indent="-4572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Helvetica Light"/>
          <a:ea typeface="Helvetica Light"/>
          <a:cs typeface="Helvetica Light"/>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1pPr>
      <a:lvl2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2pPr>
      <a:lvl3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3pPr>
      <a:lvl4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4pPr>
      <a:lvl5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5pPr>
      <a:lvl6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6pPr>
      <a:lvl7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7pPr>
      <a:lvl8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8pPr>
      <a:lvl9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s://chronicle.fanack.com/pdf-reader/?src=wp-content/uploads/sites/5/2014/archive/user_upload/Documenten/Links/UN/Negotiations/Paris_Protocol__April_29__1994_.pdf" TargetMode="External"/><Relationship Id="rId3" Type="http://schemas.openxmlformats.org/officeDocument/2006/relationships/hyperlink" Target="https://chronicle.fanack.com/pdf-reader/?src=wp-content/uploads/sites/5/2014/archive/user_upload/Documenten/Links/UN/Negotiations/Gaza_-_Jericho_Agreement___Oslo_I___May_4__1994_.pdf" TargetMode="External"/><Relationship Id="rId4" Type="http://schemas.openxmlformats.org/officeDocument/2006/relationships/hyperlink" Target="https://chronicle.fanack.com/pdf-reader/?src=wp-content/uploads/sites/5/2014/archive/user_upload/Documenten/Links/UN/Negotiations/Interim_Agreement__Oslo_II___September_28__1995_.pdf" TargetMode="External"/><Relationship Id="rId5" Type="http://schemas.openxmlformats.org/officeDocument/2006/relationships/hyperlink" Target="http://www.mfa.gov.il/mfa/foreignpolicy/peace/guide/pages/the%20israeli-palestinian%20interim%20agreement.aspx" TargetMode="Externa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s://www.questia.com/library/119439249/scars-of-war-wounds-of-peace-the-israeli-arab-tragedy" TargetMode="Externa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www.lrb.co.uk/v15/n20/edward-said/the-morning-after" TargetMode="External"/><Relationship Id="rId3" Type="http://schemas.openxmlformats.org/officeDocument/2006/relationships/hyperlink" Target="http://www.lrb.co.uk/v15/n20/avi-shlaim/arafats-camel" TargetMode="External"/><Relationship Id="rId4" Type="http://schemas.openxmlformats.org/officeDocument/2006/relationships/hyperlink" Target="https://www.questia.com/article/1G1-20755833/is-the-peace-process-a-process-for-peace-a-retrospective" TargetMode="Externa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9" name="Shape 119"/>
          <p:cNvSpPr/>
          <p:nvPr>
            <p:ph type="ctrTitle"/>
          </p:nvPr>
        </p:nvSpPr>
        <p:spPr>
          <a:prstGeom prst="rect">
            <a:avLst/>
          </a:prstGeom>
        </p:spPr>
        <p:txBody>
          <a:bodyPr/>
          <a:lstStyle/>
          <a:p>
            <a:pPr/>
            <a:r>
              <a:t>Oslo </a:t>
            </a:r>
          </a:p>
        </p:txBody>
      </p:sp>
      <p:sp>
        <p:nvSpPr>
          <p:cNvPr id="120" name="Shape 120"/>
          <p:cNvSpPr/>
          <p:nvPr>
            <p:ph type="subTitle" sz="quarter" idx="1"/>
          </p:nvPr>
        </p:nvSpPr>
        <p:spPr>
          <a:prstGeom prst="rect">
            <a:avLst/>
          </a:prstGeom>
        </p:spPr>
        <p:txBody>
          <a:bodyPr/>
          <a:lstStyle/>
          <a:p>
            <a:pPr/>
            <a:r>
              <a:t>Dream and Death</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9" name="Shape 149"/>
          <p:cNvSpPr/>
          <p:nvPr>
            <p:ph type="title"/>
          </p:nvPr>
        </p:nvSpPr>
        <p:spPr>
          <a:prstGeom prst="rect">
            <a:avLst/>
          </a:prstGeom>
        </p:spPr>
        <p:txBody>
          <a:bodyPr/>
          <a:lstStyle/>
          <a:p>
            <a:pPr/>
            <a:r>
              <a:t>The Accords</a:t>
            </a:r>
          </a:p>
        </p:txBody>
      </p:sp>
      <p:sp>
        <p:nvSpPr>
          <p:cNvPr id="150" name="Shape 150"/>
          <p:cNvSpPr/>
          <p:nvPr>
            <p:ph type="body" idx="1"/>
          </p:nvPr>
        </p:nvSpPr>
        <p:spPr>
          <a:prstGeom prst="rect">
            <a:avLst/>
          </a:prstGeom>
        </p:spPr>
        <p:txBody>
          <a:bodyPr/>
          <a:lstStyle/>
          <a:p>
            <a:pPr marL="322417" indent="-322417" defTabSz="411977">
              <a:spcBef>
                <a:spcPts val="2900"/>
              </a:spcBef>
              <a:defRPr sz="2666"/>
            </a:pPr>
            <a:r>
              <a:t>The </a:t>
            </a:r>
            <a:r>
              <a:rPr u="sng">
                <a:solidFill>
                  <a:srgbClr val="0000FF"/>
                </a:solidFill>
                <a:uFill>
                  <a:solidFill>
                    <a:srgbClr val="0000FF"/>
                  </a:solidFill>
                </a:uFill>
                <a:hlinkClick r:id="rId2" invalidUrl="" action="" tgtFrame="" tooltip="" history="1" highlightClick="0" endSnd="0"/>
              </a:rPr>
              <a:t>Paris Protocol</a:t>
            </a:r>
            <a:r>
              <a:t> of 29 April 1994 (detailed economic arrangements)</a:t>
            </a:r>
          </a:p>
          <a:p>
            <a:pPr marL="322417" indent="-322417" defTabSz="411977">
              <a:spcBef>
                <a:spcPts val="2900"/>
              </a:spcBef>
              <a:defRPr sz="2666"/>
            </a:pPr>
            <a:r>
              <a:t>The </a:t>
            </a:r>
            <a:r>
              <a:rPr u="sng">
                <a:solidFill>
                  <a:srgbClr val="0000FF"/>
                </a:solidFill>
                <a:uFill>
                  <a:solidFill>
                    <a:srgbClr val="0000FF"/>
                  </a:solidFill>
                </a:uFill>
                <a:hlinkClick r:id="rId3" invalidUrl="" action="" tgtFrame="" tooltip="" history="1" highlightClick="0" endSnd="0"/>
              </a:rPr>
              <a:t>Gaza-Jericho Agreement</a:t>
            </a:r>
            <a:r>
              <a:t> of 4 May 1994 (establishment of an interim Palestinian government: the Palestinian National Authority, PNA)</a:t>
            </a:r>
          </a:p>
          <a:p>
            <a:pPr marL="322417" indent="-322417" defTabSz="411977">
              <a:spcBef>
                <a:spcPts val="2900"/>
              </a:spcBef>
              <a:defRPr sz="2666"/>
            </a:pPr>
            <a:r>
              <a:t>The </a:t>
            </a:r>
            <a:r>
              <a:rPr u="sng">
                <a:solidFill>
                  <a:srgbClr val="0000FF"/>
                </a:solidFill>
                <a:uFill>
                  <a:solidFill>
                    <a:srgbClr val="0000FF"/>
                  </a:solidFill>
                </a:uFill>
                <a:hlinkClick r:id="rId4" invalidUrl="" action="" tgtFrame="" tooltip="" history="1" highlightClick="0" endSnd="0"/>
              </a:rPr>
              <a:t>Interim Agreement</a:t>
            </a:r>
            <a:r>
              <a:t> of 28 September 1995 (including a timetable for a phased Israeli withdrawal, creation of three types of administrative zones, A, B, and C, with exclusive or shared Israeli/Palestinian military and administrative powers, elections for a Palestinian Legislative Council, the Parliament of the PNA, and for a PNA President)</a:t>
            </a:r>
          </a:p>
          <a:p>
            <a:pPr lvl="1" marL="715609" indent="-322417" defTabSz="411977">
              <a:spcBef>
                <a:spcPts val="2900"/>
              </a:spcBef>
              <a:defRPr sz="2666"/>
            </a:pPr>
            <a:r>
              <a:t>Source: </a:t>
            </a:r>
            <a:r>
              <a:rPr u="sng">
                <a:solidFill>
                  <a:srgbClr val="0000FF"/>
                </a:solidFill>
                <a:uFill>
                  <a:solidFill>
                    <a:srgbClr val="0000FF"/>
                  </a:solidFill>
                </a:uFill>
                <a:hlinkClick r:id="rId5" invalidUrl="" action="" tgtFrame="" tooltip="" history="1" highlightClick="0" endSnd="0"/>
              </a:rPr>
              <a:t>http://www.mfa.gov.il/mfa/foreignpolicy/peace/guide/pages/the%20israeli-palestinian%20interim%20agreement.aspx</a:t>
            </a:r>
          </a:p>
        </p:txBody>
      </p:sp>
    </p:spTree>
  </p:cSld>
  <p:clrMapOvr>
    <a:masterClrMapping/>
  </p:clrMapOvr>
  <p:transition xmlns:p14="http://schemas.microsoft.com/office/powerpoint/2010/main" spd="med" advClick="1" p14:dur="1000"/>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2" name="Shape 152"/>
          <p:cNvSpPr/>
          <p:nvPr>
            <p:ph type="title"/>
          </p:nvPr>
        </p:nvSpPr>
        <p:spPr>
          <a:prstGeom prst="rect">
            <a:avLst/>
          </a:prstGeom>
        </p:spPr>
        <p:txBody>
          <a:bodyPr/>
          <a:lstStyle/>
          <a:p>
            <a:pPr/>
            <a:r>
              <a:t>Public Opinon</a:t>
            </a:r>
          </a:p>
        </p:txBody>
      </p:sp>
      <p:sp>
        <p:nvSpPr>
          <p:cNvPr id="153" name="Shape 153"/>
          <p:cNvSpPr/>
          <p:nvPr>
            <p:ph type="body" idx="1"/>
          </p:nvPr>
        </p:nvSpPr>
        <p:spPr>
          <a:prstGeom prst="rect">
            <a:avLst/>
          </a:prstGeom>
        </p:spPr>
        <p:txBody>
          <a:bodyPr/>
          <a:lstStyle/>
          <a:p>
            <a:pPr marL="352042" indent="-352042" defTabSz="449833">
              <a:spcBef>
                <a:spcPts val="3200"/>
              </a:spcBef>
              <a:defRPr sz="2900"/>
            </a:pPr>
            <a:r>
              <a:t>Israel has a multitude of opinions and views of the peace process that vary across time as well as across society. </a:t>
            </a:r>
          </a:p>
          <a:p>
            <a:pPr lvl="1" marL="704087" indent="-352042" defTabSz="449833">
              <a:spcBef>
                <a:spcPts val="3200"/>
              </a:spcBef>
              <a:defRPr sz="2900"/>
            </a:pPr>
            <a:r>
              <a:t>Right-wing opinions (both secular and religious) which believe Israel should not concede to Palestinian demands and instead should maintain the original Zionist vision of Israel.</a:t>
            </a:r>
            <a:r>
              <a:rPr baseline="31999" sz="800">
                <a:solidFill>
                  <a:srgbClr val="0645AD"/>
                </a:solidFill>
              </a:rPr>
              <a:t>[10]</a:t>
            </a:r>
            <a:r>
              <a:t> </a:t>
            </a:r>
          </a:p>
          <a:p>
            <a:pPr lvl="1" marL="704087" indent="-352042" defTabSz="449833">
              <a:spcBef>
                <a:spcPts val="3200"/>
              </a:spcBef>
              <a:defRPr sz="2900"/>
            </a:pPr>
            <a:r>
              <a:t>Then there are those that hold left-wing viewpoints that believe Palestinians should have a sovereign state and Israel needs to go further in compromising to create peace; </a:t>
            </a:r>
          </a:p>
          <a:p>
            <a:pPr lvl="1" marL="704087" indent="-352042" defTabSz="449833">
              <a:spcBef>
                <a:spcPts val="3200"/>
              </a:spcBef>
              <a:defRPr sz="2900"/>
            </a:pPr>
            <a:r>
              <a:t>and there is a spread of people in between with varied views</a:t>
            </a:r>
          </a:p>
          <a:p>
            <a:pPr lvl="1" marL="704087" indent="-352043" defTabSz="449833">
              <a:spcBef>
                <a:spcPts val="3200"/>
              </a:spcBef>
              <a:defRPr sz="1700"/>
            </a:pPr>
            <a:r>
              <a:t>“</a:t>
            </a:r>
            <a:r>
              <a:rPr>
                <a:hlinkClick r:id="rId2" invalidUrl="" action="" tgtFrame="" tooltip="" history="1" highlightClick="0" endSnd="0"/>
              </a:rPr>
              <a:t>Scars of War, Wounds of Peace: The Israeli-Arab Tragedy</a:t>
            </a:r>
            <a:r>
              <a:t>” by Shlomo Ben-Ami</a:t>
            </a:r>
          </a:p>
        </p:txBody>
      </p:sp>
    </p:spTree>
  </p:cSld>
  <p:clrMapOvr>
    <a:masterClrMapping/>
  </p:clrMapOvr>
  <p:transition xmlns:p14="http://schemas.microsoft.com/office/powerpoint/2010/main" spd="med" advClick="1" p14:dur="1000"/>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5" name="Shape 155"/>
          <p:cNvSpPr/>
          <p:nvPr>
            <p:ph type="body" idx="1"/>
          </p:nvPr>
        </p:nvSpPr>
        <p:spPr>
          <a:prstGeom prst="rect">
            <a:avLst/>
          </a:prstGeom>
        </p:spPr>
        <p:txBody>
          <a:bodyPr/>
          <a:lstStyle/>
          <a:p>
            <a:pPr marL="379474" indent="-379474" defTabSz="484886">
              <a:spcBef>
                <a:spcPts val="3400"/>
              </a:spcBef>
              <a:defRPr sz="3100"/>
            </a:pPr>
            <a:r>
              <a:t>The issue of settlements throws up the particular and fairly extreme view of the religious-right in Israel at the time that believed negotiating over territory and the possibility of Palestinian self-rule in the religiously symbolic territories undermined what it meant to be Israeli.</a:t>
            </a:r>
          </a:p>
          <a:p>
            <a:pPr marL="379474" indent="-379474" defTabSz="484886">
              <a:spcBef>
                <a:spcPts val="3400"/>
              </a:spcBef>
              <a:defRPr sz="3100"/>
            </a:pPr>
            <a:r>
              <a:t>Settlers also viewed the peace process at this point as a threat due to the possibility that their homes and livelihoods would be at risk. </a:t>
            </a:r>
          </a:p>
          <a:p>
            <a:pPr marL="379474" indent="-379474" defTabSz="484886">
              <a:spcBef>
                <a:spcPts val="3400"/>
              </a:spcBef>
              <a:defRPr sz="3100"/>
            </a:pPr>
            <a:r>
              <a:t>Citizens outside the nationalist right the period around the Oslo Accords represented a time when negotiation over territory became acceptable on the understanding that the alternative was the probability that Israel would have to lose either its liberal democracy or Zionist identity. </a:t>
            </a:r>
          </a:p>
        </p:txBody>
      </p:sp>
    </p:spTree>
  </p:cSld>
  <p:clrMapOvr>
    <a:masterClrMapping/>
  </p:clrMapOvr>
  <p:transition xmlns:p14="http://schemas.microsoft.com/office/powerpoint/2010/main" spd="med" advClick="1" p14:dur="1000"/>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7" name="Shape 157"/>
          <p:cNvSpPr/>
          <p:nvPr>
            <p:ph type="body" idx="1"/>
          </p:nvPr>
        </p:nvSpPr>
        <p:spPr>
          <a:prstGeom prst="rect">
            <a:avLst/>
          </a:prstGeom>
        </p:spPr>
        <p:txBody>
          <a:bodyPr/>
          <a:lstStyle/>
          <a:p>
            <a:pPr marL="365760" indent="-365760" defTabSz="467359">
              <a:spcBef>
                <a:spcPts val="3300"/>
              </a:spcBef>
              <a:defRPr sz="3040"/>
            </a:pPr>
            <a:r>
              <a:t>When the agreement was first publicized in September, 1993, it won increasing support for eight months, until April, 1994. </a:t>
            </a:r>
          </a:p>
          <a:p>
            <a:pPr marL="365760" indent="-365760" defTabSz="467359">
              <a:spcBef>
                <a:spcPts val="3300"/>
              </a:spcBef>
              <a:defRPr sz="3040"/>
            </a:pPr>
            <a:r>
              <a:t>With the publication of the accords, support reached 53%, with 45% opposed. </a:t>
            </a:r>
          </a:p>
          <a:p>
            <a:pPr lvl="1" marL="731520" indent="-365760" defTabSz="467359">
              <a:spcBef>
                <a:spcPts val="3300"/>
              </a:spcBef>
              <a:defRPr sz="3040"/>
            </a:pPr>
            <a:r>
              <a:t>That support rose to 61% (31 % opposed) after the actual signing of the agreement. </a:t>
            </a:r>
          </a:p>
          <a:p>
            <a:pPr lvl="1" marL="731520" indent="-365760" defTabSz="467359">
              <a:spcBef>
                <a:spcPts val="3300"/>
              </a:spcBef>
              <a:defRPr sz="3040"/>
            </a:pPr>
            <a:r>
              <a:t>Two months later (19-11-93), with an increase in terrorist activities, support was down to 48% and it fell even lower, on 25-6-94, to 35% in support, 63% against, after Yasser Arafat's "Jihad" speech in Johannesburg and the killing of two Israeli soldiers in Gaza. </a:t>
            </a:r>
          </a:p>
          <a:p>
            <a:pPr lvl="1" marL="731520" indent="-365760" defTabSz="467359">
              <a:spcBef>
                <a:spcPts val="3300"/>
              </a:spcBef>
              <a:defRPr sz="1760"/>
            </a:pPr>
            <a:r>
              <a:t>Source: Palestine-Israel Journal ‘Israeli Public Opinion Polls on the Peace Process’</a:t>
            </a:r>
          </a:p>
        </p:txBody>
      </p:sp>
    </p:spTree>
  </p:cSld>
  <p:clrMapOvr>
    <a:masterClrMapping/>
  </p:clrMapOvr>
  <p:transition xmlns:p14="http://schemas.microsoft.com/office/powerpoint/2010/main" spd="med" advClick="1" p14:dur="1000"/>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9" name="Shape 159"/>
          <p:cNvSpPr/>
          <p:nvPr>
            <p:ph type="title"/>
          </p:nvPr>
        </p:nvSpPr>
        <p:spPr>
          <a:prstGeom prst="rect">
            <a:avLst/>
          </a:prstGeom>
        </p:spPr>
        <p:txBody>
          <a:bodyPr/>
          <a:lstStyle/>
          <a:p>
            <a:pPr/>
            <a:r>
              <a:t>Criticism</a:t>
            </a:r>
          </a:p>
        </p:txBody>
      </p:sp>
      <p:sp>
        <p:nvSpPr>
          <p:cNvPr id="160" name="Shape 160"/>
          <p:cNvSpPr/>
          <p:nvPr>
            <p:ph type="body" idx="1"/>
          </p:nvPr>
        </p:nvSpPr>
        <p:spPr>
          <a:prstGeom prst="rect">
            <a:avLst/>
          </a:prstGeom>
        </p:spPr>
        <p:txBody>
          <a:bodyPr/>
          <a:lstStyle/>
          <a:p>
            <a:pPr marL="402336" indent="-402336" defTabSz="514095">
              <a:spcBef>
                <a:spcPts val="3600"/>
              </a:spcBef>
              <a:defRPr sz="3343"/>
            </a:pPr>
            <a:r>
              <a:t>Edward Said: “Palestinian capitulation”</a:t>
            </a:r>
          </a:p>
          <a:p>
            <a:pPr lvl="1" marL="804672" indent="-402336" defTabSz="514095">
              <a:spcBef>
                <a:spcPts val="3600"/>
              </a:spcBef>
              <a:defRPr sz="3343"/>
            </a:pPr>
            <a:r>
              <a:rPr u="sng">
                <a:solidFill>
                  <a:srgbClr val="0000FF"/>
                </a:solidFill>
                <a:uFill>
                  <a:solidFill>
                    <a:srgbClr val="0000FF"/>
                  </a:solidFill>
                </a:uFill>
                <a:hlinkClick r:id="rId2" invalidUrl="" action="" tgtFrame="" tooltip="" history="1" highlightClick="0" endSnd="0"/>
              </a:rPr>
              <a:t>http://www.lrb.co.uk/v15/n20/edward-said/the-morning-after</a:t>
            </a:r>
          </a:p>
          <a:p>
            <a:pPr marL="402336" indent="-402336" defTabSz="514095">
              <a:spcBef>
                <a:spcPts val="3600"/>
              </a:spcBef>
              <a:defRPr sz="3343"/>
            </a:pPr>
            <a:r>
              <a:t>Avi Shlaim: “redrawn the geopolitical map” </a:t>
            </a:r>
          </a:p>
          <a:p>
            <a:pPr lvl="1" marL="804672" indent="-402336" defTabSz="514095">
              <a:spcBef>
                <a:spcPts val="3600"/>
              </a:spcBef>
              <a:defRPr sz="3343" u="sng">
                <a:solidFill>
                  <a:srgbClr val="0000FF"/>
                </a:solidFill>
                <a:uFill>
                  <a:solidFill>
                    <a:srgbClr val="0000FF"/>
                  </a:solidFill>
                </a:uFill>
              </a:defRPr>
            </a:pPr>
            <a:r>
              <a:rPr>
                <a:hlinkClick r:id="rId3" invalidUrl="" action="" tgtFrame="" tooltip="" history="1" highlightClick="0" endSnd="0"/>
              </a:rPr>
              <a:t>http://www.lrb.co.uk/v15/n20/avi-shlaim/arafats-camel</a:t>
            </a:r>
          </a:p>
          <a:p>
            <a:pPr marL="402336" indent="-402336" defTabSz="514095">
              <a:spcBef>
                <a:spcPts val="3600"/>
              </a:spcBef>
              <a:defRPr sz="2728"/>
            </a:pPr>
            <a:r>
              <a:t>“</a:t>
            </a:r>
            <a:r>
              <a:rPr>
                <a:hlinkClick r:id="rId4" invalidUrl="" action="" tgtFrame="" tooltip="" history="1" highlightClick="0" endSnd="0"/>
              </a:rPr>
              <a:t>Is the Peace Process a Process for Peace? A Retrospective Analysis of Oslo</a:t>
            </a:r>
            <a:r>
              <a:t>” By Elaine Hagopian, Elaine  </a:t>
            </a:r>
            <a:r>
              <a:rPr i="1"/>
              <a:t>Arab Studies Quarterly </a:t>
            </a:r>
            <a:r>
              <a:t>(ASQ), Vol. 19, No. 3, Summer 1997</a:t>
            </a:r>
          </a:p>
        </p:txBody>
      </p:sp>
    </p:spTree>
  </p:cSld>
  <p:clrMapOvr>
    <a:masterClrMapping/>
  </p:clrMapOvr>
  <p:transition xmlns:p14="http://schemas.microsoft.com/office/powerpoint/2010/main" spd="med" advClick="1" p14:dur="1000"/>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2" name="Screen Shot 2016-04-11 at 10.23.03 AM.png"/>
          <p:cNvPicPr>
            <a:picLocks noChangeAspect="1"/>
          </p:cNvPicPr>
          <p:nvPr>
            <p:ph type="pic" idx="13"/>
          </p:nvPr>
        </p:nvPicPr>
        <p:blipFill>
          <a:blip r:embed="rId2">
            <a:extLst/>
          </a:blip>
          <a:srcRect l="160" t="0" r="160" b="0"/>
          <a:stretch>
            <a:fillRect/>
          </a:stretch>
        </p:blipFill>
        <p:spPr>
          <a:prstGeom prst="rect">
            <a:avLst/>
          </a:prstGeom>
        </p:spPr>
      </p:pic>
    </p:spTree>
  </p:cSld>
  <p:clrMapOvr>
    <a:masterClrMapping/>
  </p:clrMapOvr>
  <p:transition xmlns:p14="http://schemas.microsoft.com/office/powerpoint/2010/main" spd="med" advClick="1" p14:dur="1000"/>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4" name="Screen Shot 2016-04-11 at 10.39.20 AM.png"/>
          <p:cNvPicPr>
            <a:picLocks noChangeAspect="1"/>
          </p:cNvPicPr>
          <p:nvPr/>
        </p:nvPicPr>
        <p:blipFill>
          <a:blip r:embed="rId2">
            <a:extLst/>
          </a:blip>
          <a:stretch>
            <a:fillRect/>
          </a:stretch>
        </p:blipFill>
        <p:spPr>
          <a:xfrm>
            <a:off x="1267476" y="2034194"/>
            <a:ext cx="10266648" cy="5685212"/>
          </a:xfrm>
          <a:prstGeom prst="rect">
            <a:avLst/>
          </a:prstGeom>
          <a:ln w="12700">
            <a:miter lim="400000"/>
          </a:ln>
        </p:spPr>
      </p:pic>
    </p:spTree>
  </p:cSld>
  <p:clrMapOvr>
    <a:masterClrMapping/>
  </p:clrMapOvr>
  <p:transition xmlns:p14="http://schemas.microsoft.com/office/powerpoint/2010/main" spd="med" advClick="1" p14:dur="1000"/>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6" name="Screen Shot 2016-04-11 at 10.39.41 AM.png"/>
          <p:cNvPicPr>
            <a:picLocks noChangeAspect="1"/>
          </p:cNvPicPr>
          <p:nvPr/>
        </p:nvPicPr>
        <p:blipFill>
          <a:blip r:embed="rId2">
            <a:extLst/>
          </a:blip>
          <a:stretch>
            <a:fillRect/>
          </a:stretch>
        </p:blipFill>
        <p:spPr>
          <a:xfrm>
            <a:off x="1073745" y="3344408"/>
            <a:ext cx="10857310" cy="4174645"/>
          </a:xfrm>
          <a:prstGeom prst="rect">
            <a:avLst/>
          </a:prstGeom>
          <a:ln w="12700">
            <a:miter lim="400000"/>
          </a:ln>
        </p:spPr>
      </p:pic>
    </p:spTree>
  </p:cSld>
  <p:clrMapOvr>
    <a:masterClrMapping/>
  </p:clrMapOvr>
  <p:transition xmlns:p14="http://schemas.microsoft.com/office/powerpoint/2010/main" spd="med" advClick="1" p14:dur="1000"/>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8" name="Screen Shot 2016-04-11 at 10.40.56 AM.png"/>
          <p:cNvPicPr>
            <a:picLocks noChangeAspect="1"/>
          </p:cNvPicPr>
          <p:nvPr/>
        </p:nvPicPr>
        <p:blipFill>
          <a:blip r:embed="rId2">
            <a:extLst/>
          </a:blip>
          <a:stretch>
            <a:fillRect/>
          </a:stretch>
        </p:blipFill>
        <p:spPr>
          <a:xfrm>
            <a:off x="924272" y="3868969"/>
            <a:ext cx="11156256" cy="2244262"/>
          </a:xfrm>
          <a:prstGeom prst="rect">
            <a:avLst/>
          </a:prstGeom>
          <a:ln w="12700">
            <a:miter lim="400000"/>
          </a:ln>
        </p:spPr>
      </p:pic>
    </p:spTree>
  </p:cSld>
  <p:clrMapOvr>
    <a:masterClrMapping/>
  </p:clrMapOvr>
  <p:transition xmlns:p14="http://schemas.microsoft.com/office/powerpoint/2010/main" spd="med" advClick="1" p14:dur="1000"/>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0" name="Shape 170"/>
          <p:cNvSpPr/>
          <p:nvPr>
            <p:ph type="title"/>
          </p:nvPr>
        </p:nvSpPr>
        <p:spPr>
          <a:prstGeom prst="rect">
            <a:avLst/>
          </a:prstGeom>
        </p:spPr>
        <p:txBody>
          <a:bodyPr/>
          <a:lstStyle/>
          <a:p>
            <a:pPr/>
            <a:r>
              <a:t>Conclusions</a:t>
            </a:r>
          </a:p>
        </p:txBody>
      </p:sp>
      <p:sp>
        <p:nvSpPr>
          <p:cNvPr id="171" name="Shape 171"/>
          <p:cNvSpPr/>
          <p:nvPr>
            <p:ph type="body" idx="1"/>
          </p:nvPr>
        </p:nvSpPr>
        <p:spPr>
          <a:prstGeom prst="rect">
            <a:avLst/>
          </a:prstGeom>
        </p:spPr>
        <p:txBody>
          <a:bodyPr/>
          <a:lstStyle/>
          <a:p>
            <a:pPr/>
            <a:r>
              <a:t>The Oslo Accords, along with the many successive initiatives derived from it, has defined virtually all aspects of Israeli-Palestinian relations ever since. </a:t>
            </a:r>
          </a:p>
          <a:p>
            <a:pPr/>
            <a:r>
              <a:t>Oslo also came to define America's approach to the conflict. Yet, its remarkable longevity stands as a testament not to Oslo's utility, but to its failure.</a:t>
            </a:r>
          </a:p>
        </p:txBody>
      </p:sp>
    </p:spTree>
  </p:cSld>
  <p:clrMapOvr>
    <a:masterClrMapping/>
  </p:clrMapOvr>
  <p:transition xmlns:p14="http://schemas.microsoft.com/office/powerpoint/2010/main" spd="med" advClick="1" p14:dur="1000"/>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22" name="image2.jpeg"/>
          <p:cNvPicPr>
            <a:picLocks noChangeAspect="1"/>
          </p:cNvPicPr>
          <p:nvPr>
            <p:ph type="pic" idx="13"/>
          </p:nvPr>
        </p:nvPicPr>
        <p:blipFill>
          <a:blip r:embed="rId2">
            <a:extLst/>
          </a:blip>
          <a:srcRect l="429" t="0" r="429" b="0"/>
          <a:stretch>
            <a:fillRect/>
          </a:stretch>
        </p:blipFill>
        <p:spPr>
          <a:xfrm>
            <a:off x="1600197" y="635000"/>
            <a:ext cx="9779006" cy="5918200"/>
          </a:xfrm>
          <a:prstGeom prst="rect">
            <a:avLst/>
          </a:prstGeom>
        </p:spPr>
      </p:pic>
      <p:sp>
        <p:nvSpPr>
          <p:cNvPr id="123" name="Shape 123"/>
          <p:cNvSpPr/>
          <p:nvPr>
            <p:ph type="title"/>
          </p:nvPr>
        </p:nvSpPr>
        <p:spPr>
          <a:prstGeom prst="rect">
            <a:avLst/>
          </a:prstGeom>
        </p:spPr>
        <p:txBody>
          <a:bodyPr/>
          <a:lstStyle/>
          <a:p>
            <a:pPr/>
            <a:r>
              <a:t>High Hopes</a:t>
            </a:r>
          </a:p>
        </p:txBody>
      </p:sp>
      <p:sp>
        <p:nvSpPr>
          <p:cNvPr id="124" name="Shape 124"/>
          <p:cNvSpPr/>
          <p:nvPr>
            <p:ph type="body" sz="quarter" idx="1"/>
          </p:nvPr>
        </p:nvSpPr>
        <p:spPr>
          <a:prstGeom prst="rect">
            <a:avLst/>
          </a:prstGeom>
        </p:spPr>
        <p:txBody>
          <a:bodyPr/>
          <a:lstStyle/>
          <a:p>
            <a:pPr/>
            <a:r>
              <a:t>Holy Grail</a:t>
            </a:r>
          </a:p>
        </p:txBody>
      </p:sp>
    </p:spTree>
  </p:cSld>
  <p:clrMapOvr>
    <a:masterClrMapping/>
  </p:clrMapOvr>
  <p:transition xmlns:p14="http://schemas.microsoft.com/office/powerpoint/2010/main" spd="med" advClick="1" p14:dur="1000"/>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3" name="Shape 173"/>
          <p:cNvSpPr/>
          <p:nvPr>
            <p:ph type="body" idx="1"/>
          </p:nvPr>
        </p:nvSpPr>
        <p:spPr>
          <a:prstGeom prst="rect">
            <a:avLst/>
          </a:prstGeom>
        </p:spPr>
        <p:txBody>
          <a:bodyPr/>
          <a:lstStyle/>
          <a:p>
            <a:pPr marL="347472" indent="-347472" defTabSz="443991">
              <a:spcBef>
                <a:spcPts val="3100"/>
              </a:spcBef>
              <a:defRPr sz="2800"/>
            </a:pPr>
            <a:r>
              <a:t>Palestinian territory was further fragmented by the elaborate network of Israeli checkpoints and internal closures that proliferated throughout the West Bank in the wake of the Palestinian uprising that began in 2000. </a:t>
            </a:r>
          </a:p>
          <a:p>
            <a:pPr marL="347472" indent="-347472" defTabSz="443991">
              <a:spcBef>
                <a:spcPts val="3100"/>
              </a:spcBef>
              <a:defRPr sz="2800"/>
            </a:pPr>
            <a:r>
              <a:t>The 2001 intifada, marked a new phase in the Oslo process. </a:t>
            </a:r>
          </a:p>
          <a:p>
            <a:pPr marL="347472" indent="-347472" defTabSz="443991">
              <a:spcBef>
                <a:spcPts val="3100"/>
              </a:spcBef>
              <a:defRPr sz="2800"/>
            </a:pPr>
            <a:r>
              <a:t>The violence associated with the intifada — including numerous suicide bombings that both hardened Israelis and isolated the Palestinian leadership diplomatically — along with Israel's violent response to it, helped to accelerate the PA's demise.</a:t>
            </a:r>
          </a:p>
          <a:p>
            <a:pPr marL="347472" indent="-347472" defTabSz="443991">
              <a:spcBef>
                <a:spcPts val="3100"/>
              </a:spcBef>
              <a:defRPr sz="2800"/>
            </a:pPr>
            <a:r>
              <a:t>In addition to the heavy human toll on both sides, the second intifada witnessed the physical destruction and dismantling of the PA's infrastructure and governing institutions.</a:t>
            </a:r>
          </a:p>
        </p:txBody>
      </p:sp>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6" name="Shape 126"/>
          <p:cNvSpPr/>
          <p:nvPr>
            <p:ph type="title"/>
          </p:nvPr>
        </p:nvSpPr>
        <p:spPr>
          <a:prstGeom prst="rect">
            <a:avLst/>
          </a:prstGeom>
        </p:spPr>
        <p:txBody>
          <a:bodyPr/>
          <a:lstStyle/>
          <a:p>
            <a:pPr/>
            <a:r>
              <a:t>Prelude</a:t>
            </a:r>
          </a:p>
        </p:txBody>
      </p:sp>
      <p:sp>
        <p:nvSpPr>
          <p:cNvPr id="127" name="Shape 127"/>
          <p:cNvSpPr/>
          <p:nvPr>
            <p:ph type="body" idx="1"/>
          </p:nvPr>
        </p:nvSpPr>
        <p:spPr>
          <a:prstGeom prst="rect">
            <a:avLst/>
          </a:prstGeom>
        </p:spPr>
        <p:txBody>
          <a:bodyPr/>
          <a:lstStyle/>
          <a:p>
            <a:pPr/>
            <a:r>
              <a:t>Madrid</a:t>
            </a:r>
          </a:p>
          <a:p>
            <a:pPr lvl="1"/>
            <a:r>
              <a:t>From 30 October to 1 November 1991 hosted by Spain and co-sponsored by the United States and the Soviet Union.</a:t>
            </a:r>
          </a:p>
          <a:p>
            <a:pPr lvl="1"/>
            <a:r>
              <a:t>It was an attempt to revive the Israeli-Palestinian peace process through negotiations, as well as Arab countries, including Jordan, Lebanon and Syria. </a:t>
            </a:r>
          </a:p>
        </p:txBody>
      </p:sp>
    </p:spTree>
  </p:cSld>
  <p:clrMapOvr>
    <a:masterClrMapping/>
  </p:clrMapOvr>
  <p:transition xmlns:p14="http://schemas.microsoft.com/office/powerpoint/2010/main" spd="med" advClick="1" p14:dur="1000"/>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29" name="ShowImage.ashx.jpg"/>
          <p:cNvPicPr>
            <a:picLocks noChangeAspect="1"/>
          </p:cNvPicPr>
          <p:nvPr>
            <p:ph type="pic" idx="13"/>
          </p:nvPr>
        </p:nvPicPr>
        <p:blipFill>
          <a:blip r:embed="rId2">
            <a:extLst/>
          </a:blip>
          <a:srcRect l="20336" t="0" r="20336" b="0"/>
          <a:stretch>
            <a:fillRect/>
          </a:stretch>
        </p:blipFill>
        <p:spPr>
          <a:prstGeom prst="rect">
            <a:avLst/>
          </a:prstGeom>
        </p:spPr>
      </p:pic>
      <p:sp>
        <p:nvSpPr>
          <p:cNvPr id="130" name="Shape 130"/>
          <p:cNvSpPr/>
          <p:nvPr>
            <p:ph type="title"/>
          </p:nvPr>
        </p:nvSpPr>
        <p:spPr>
          <a:prstGeom prst="rect">
            <a:avLst/>
          </a:prstGeom>
        </p:spPr>
        <p:txBody>
          <a:bodyPr/>
          <a:lstStyle>
            <a:lvl1pPr defTabSz="572516">
              <a:defRPr sz="7840"/>
            </a:lvl1pPr>
          </a:lstStyle>
          <a:p>
            <a:pPr/>
            <a:r>
              <a:t>Decisions-Misjudgments  </a:t>
            </a:r>
          </a:p>
        </p:txBody>
      </p:sp>
      <p:sp>
        <p:nvSpPr>
          <p:cNvPr id="131" name="Shape 131"/>
          <p:cNvSpPr/>
          <p:nvPr>
            <p:ph type="body" sz="half" idx="1"/>
          </p:nvPr>
        </p:nvSpPr>
        <p:spPr>
          <a:prstGeom prst="rect">
            <a:avLst/>
          </a:prstGeom>
        </p:spPr>
        <p:txBody>
          <a:bodyPr/>
          <a:lstStyle/>
          <a:p>
            <a:pPr marL="323850" indent="-323850" defTabSz="496570">
              <a:spcBef>
                <a:spcPts val="3200"/>
              </a:spcBef>
              <a:defRPr sz="2380"/>
            </a:pPr>
            <a:r>
              <a:t>Rabin knew of Pere’s efforts.</a:t>
            </a:r>
          </a:p>
          <a:p>
            <a:pPr marL="323850" indent="-323850" defTabSz="496570">
              <a:spcBef>
                <a:spcPts val="3200"/>
              </a:spcBef>
              <a:defRPr sz="2380"/>
            </a:pPr>
            <a:r>
              <a:t>Labor-led government faced scandal.</a:t>
            </a:r>
          </a:p>
          <a:p>
            <a:pPr marL="323850" indent="-323850" defTabSz="496570">
              <a:spcBef>
                <a:spcPts val="3200"/>
              </a:spcBef>
              <a:defRPr sz="2380"/>
            </a:pPr>
            <a:r>
              <a:t>Concluded negotiations perhaps sooner than planned. </a:t>
            </a:r>
          </a:p>
          <a:p>
            <a:pPr marL="323850" indent="-323850" defTabSz="496570">
              <a:spcBef>
                <a:spcPts val="3200"/>
              </a:spcBef>
              <a:defRPr sz="2380"/>
            </a:pPr>
            <a:r>
              <a:t>U.S. did not believe process because did not believe Peres.</a:t>
            </a:r>
          </a:p>
          <a:p>
            <a:pPr lvl="1" marL="647700" indent="-323850" defTabSz="496570">
              <a:spcBef>
                <a:spcPts val="3200"/>
              </a:spcBef>
              <a:defRPr sz="2380"/>
            </a:pPr>
            <a:r>
              <a:t>Rabin ONLY conduct F.P. of Israel</a:t>
            </a:r>
          </a:p>
          <a:p>
            <a:pPr marL="323850" indent="-323850" defTabSz="496570">
              <a:spcBef>
                <a:spcPts val="3200"/>
              </a:spcBef>
              <a:defRPr sz="2380"/>
            </a:pPr>
            <a:r>
              <a:t>PLO’s repeated promise to subdue and control Hamas and Islamic Jihad = terrorism.</a:t>
            </a:r>
          </a:p>
        </p:txBody>
      </p:sp>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3" name="arafat_and_peres.jpg"/>
          <p:cNvPicPr>
            <a:picLocks noChangeAspect="1"/>
          </p:cNvPicPr>
          <p:nvPr>
            <p:ph type="pic" idx="13"/>
          </p:nvPr>
        </p:nvPicPr>
        <p:blipFill>
          <a:blip r:embed="rId2">
            <a:extLst/>
          </a:blip>
          <a:srcRect l="18924" t="0" r="18924" b="0"/>
          <a:stretch>
            <a:fillRect/>
          </a:stretch>
        </p:blipFill>
        <p:spPr>
          <a:prstGeom prst="rect">
            <a:avLst/>
          </a:prstGeom>
        </p:spPr>
      </p:pic>
      <p:sp>
        <p:nvSpPr>
          <p:cNvPr id="134" name="Shape 134"/>
          <p:cNvSpPr/>
          <p:nvPr>
            <p:ph type="title"/>
          </p:nvPr>
        </p:nvSpPr>
        <p:spPr>
          <a:prstGeom prst="rect">
            <a:avLst/>
          </a:prstGeom>
        </p:spPr>
        <p:txBody>
          <a:bodyPr/>
          <a:lstStyle/>
          <a:p>
            <a:pPr/>
            <a:r>
              <a:t>Decisions-Neoclassical </a:t>
            </a:r>
          </a:p>
        </p:txBody>
      </p:sp>
      <p:sp>
        <p:nvSpPr>
          <p:cNvPr id="135" name="Shape 135"/>
          <p:cNvSpPr/>
          <p:nvPr>
            <p:ph type="body" sz="half" idx="1"/>
          </p:nvPr>
        </p:nvSpPr>
        <p:spPr>
          <a:prstGeom prst="rect">
            <a:avLst/>
          </a:prstGeom>
        </p:spPr>
        <p:txBody>
          <a:bodyPr/>
          <a:lstStyle/>
          <a:p>
            <a:pPr/>
            <a:r>
              <a:t>PLO, Israeli recognition paramount for Arafat = domestic support amongst Arabs</a:t>
            </a:r>
          </a:p>
          <a:p>
            <a:pPr/>
            <a:r>
              <a:t>Rabin outmaneuver Peres</a:t>
            </a:r>
          </a:p>
          <a:p>
            <a:pPr/>
            <a:r>
              <a:t>Fit the agreed “Gaza First”  (interim) policy of Israeli negotiation</a:t>
            </a:r>
          </a:p>
          <a:p>
            <a:pPr lvl="1"/>
            <a:r>
              <a:t>Self-interest</a:t>
            </a:r>
          </a:p>
        </p:txBody>
      </p:sp>
    </p:spTree>
  </p:cSld>
  <p:clrMapOvr>
    <a:masterClrMapping/>
  </p:clrMapOvr>
  <p:transition xmlns:p14="http://schemas.microsoft.com/office/powerpoint/2010/main" spd="med" advClick="1" p14:dur="1000"/>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7" name="Shape 137"/>
          <p:cNvSpPr/>
          <p:nvPr>
            <p:ph type="title"/>
          </p:nvPr>
        </p:nvSpPr>
        <p:spPr>
          <a:prstGeom prst="rect">
            <a:avLst/>
          </a:prstGeom>
        </p:spPr>
        <p:txBody>
          <a:bodyPr/>
          <a:lstStyle/>
          <a:p>
            <a:pPr/>
            <a:r>
              <a:t>Crisis Sought Solution</a:t>
            </a:r>
          </a:p>
        </p:txBody>
      </p:sp>
      <p:sp>
        <p:nvSpPr>
          <p:cNvPr id="138" name="Shape 138"/>
          <p:cNvSpPr/>
          <p:nvPr>
            <p:ph type="body" idx="1"/>
          </p:nvPr>
        </p:nvSpPr>
        <p:spPr>
          <a:prstGeom prst="rect">
            <a:avLst/>
          </a:prstGeom>
        </p:spPr>
        <p:txBody>
          <a:bodyPr/>
          <a:lstStyle/>
          <a:p>
            <a:pPr/>
            <a:r>
              <a:t>PLO, largely ignored by Arab states seeking ‘legitmacy’ especially Arafat who is fighting internal (Abbas) and (Hamas) attacks on leadership.</a:t>
            </a:r>
          </a:p>
          <a:p>
            <a:pPr/>
            <a:r>
              <a:t>Rabin facing scandal (soon after election victory of 1992), fighting Labor rival Peres for influence.</a:t>
            </a:r>
          </a:p>
          <a:p>
            <a:pPr/>
            <a:r>
              <a:t>Israeli public “tired” of status quo and hopeful since Madrid. </a:t>
            </a:r>
          </a:p>
        </p:txBody>
      </p:sp>
    </p:spTree>
  </p:cSld>
  <p:clrMapOvr>
    <a:masterClrMapping/>
  </p:clrMapOvr>
  <p:transition xmlns:p14="http://schemas.microsoft.com/office/powerpoint/2010/main" spd="med" advClick="1" p14:dur="1000"/>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0" name="Shape 140"/>
          <p:cNvSpPr/>
          <p:nvPr>
            <p:ph type="title"/>
          </p:nvPr>
        </p:nvSpPr>
        <p:spPr>
          <a:prstGeom prst="rect">
            <a:avLst/>
          </a:prstGeom>
        </p:spPr>
        <p:txBody>
          <a:bodyPr/>
          <a:lstStyle/>
          <a:p>
            <a:pPr/>
            <a:r>
              <a:t>Mediation</a:t>
            </a:r>
          </a:p>
        </p:txBody>
      </p:sp>
      <p:sp>
        <p:nvSpPr>
          <p:cNvPr id="141" name="Shape 141"/>
          <p:cNvSpPr/>
          <p:nvPr>
            <p:ph type="body" idx="1"/>
          </p:nvPr>
        </p:nvSpPr>
        <p:spPr>
          <a:prstGeom prst="rect">
            <a:avLst/>
          </a:prstGeom>
        </p:spPr>
        <p:txBody>
          <a:bodyPr/>
          <a:lstStyle/>
          <a:p>
            <a:pPr/>
            <a:r>
              <a:t>U.S. late actor (September 1993/January 1)</a:t>
            </a:r>
          </a:p>
          <a:p>
            <a:pPr lvl="1"/>
            <a:r>
              <a:t>Madrid 1991</a:t>
            </a:r>
          </a:p>
          <a:p>
            <a:pPr/>
            <a:r>
              <a:t>Norway change agent</a:t>
            </a:r>
          </a:p>
          <a:p>
            <a:pPr lvl="1"/>
            <a:r>
              <a:t>neutral and private</a:t>
            </a:r>
          </a:p>
          <a:p>
            <a:pPr/>
            <a:r>
              <a:t>Pursuit of “holy grail”</a:t>
            </a:r>
          </a:p>
          <a:p>
            <a:pPr lvl="1"/>
            <a:r>
              <a:t>Clinton = Don Quixote </a:t>
            </a:r>
          </a:p>
        </p:txBody>
      </p:sp>
    </p:spTree>
  </p:cSld>
  <p:clrMapOvr>
    <a:masterClrMapping/>
  </p:clrMapOvr>
  <p:transition xmlns:p14="http://schemas.microsoft.com/office/powerpoint/2010/main" spd="med" advClick="1" p14:dur="1000"/>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3" name="Shape 143"/>
          <p:cNvSpPr/>
          <p:nvPr>
            <p:ph type="title"/>
          </p:nvPr>
        </p:nvSpPr>
        <p:spPr>
          <a:prstGeom prst="rect">
            <a:avLst/>
          </a:prstGeom>
        </p:spPr>
        <p:txBody>
          <a:bodyPr/>
          <a:lstStyle/>
          <a:p>
            <a:pPr/>
            <a:r>
              <a:t>Hope</a:t>
            </a:r>
          </a:p>
        </p:txBody>
      </p:sp>
      <p:sp>
        <p:nvSpPr>
          <p:cNvPr id="144" name="Shape 144"/>
          <p:cNvSpPr/>
          <p:nvPr>
            <p:ph type="body" idx="1"/>
          </p:nvPr>
        </p:nvSpPr>
        <p:spPr>
          <a:xfrm>
            <a:off x="952500" y="2007889"/>
            <a:ext cx="11099800" cy="6869412"/>
          </a:xfrm>
          <a:prstGeom prst="rect">
            <a:avLst/>
          </a:prstGeom>
        </p:spPr>
        <p:txBody>
          <a:bodyPr/>
          <a:lstStyle/>
          <a:p>
            <a:pPr marL="269747" indent="-269747" defTabSz="344676">
              <a:spcBef>
                <a:spcPts val="2400"/>
              </a:spcBef>
              <a:defRPr sz="2200"/>
            </a:pPr>
            <a:r>
              <a:t>In late August 1992, Israeli Foreign Minister Shimon Peres briefed American Secretary of State Warren Christopher about a ‘breakthrough’ in Oslo. </a:t>
            </a:r>
          </a:p>
          <a:p>
            <a:pPr marL="269747" indent="-269747" defTabSz="344676">
              <a:spcBef>
                <a:spcPts val="2400"/>
              </a:spcBef>
              <a:defRPr sz="2200"/>
            </a:pPr>
            <a:r>
              <a:t>Israel and the Palestinian Liberation Organization (PLO), through Norwegian mediation, were on the brink of signing an agreement ‘on principles’.</a:t>
            </a:r>
          </a:p>
          <a:p>
            <a:pPr marL="269747" indent="-269747" defTabSz="344676">
              <a:spcBef>
                <a:spcPts val="2400"/>
              </a:spcBef>
              <a:defRPr sz="2200"/>
            </a:pPr>
            <a:r>
              <a:t>Since early 1992, the new Labour government in Israel looked for alternatives after Madrid stagnated. It found a willing partner in the once again diplomatically marginalized PLO leadership in Tunis. </a:t>
            </a:r>
          </a:p>
          <a:p>
            <a:pPr marL="269747" indent="-269747" defTabSz="344676">
              <a:spcBef>
                <a:spcPts val="2400"/>
              </a:spcBef>
              <a:defRPr sz="2200"/>
            </a:pPr>
            <a:r>
              <a:t>In accompanying letters, the PLO recognized ‘the right of the State of Israel to exist in peace and security’, while Israel recognized the PLO as ‘the representative of the Palestinian people’. The Declaration of Principles was followed by a series of agreements, referred to as the Oslo Accords.</a:t>
            </a:r>
          </a:p>
        </p:txBody>
      </p:sp>
    </p:spTree>
  </p:cSld>
  <p:clrMapOvr>
    <a:masterClrMapping/>
  </p:clrMapOvr>
  <p:transition xmlns:p14="http://schemas.microsoft.com/office/powerpoint/2010/main" spd="med" advClick="1" p14:dur="1000"/>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6" name="Shape 146"/>
          <p:cNvSpPr/>
          <p:nvPr>
            <p:ph type="title"/>
          </p:nvPr>
        </p:nvSpPr>
        <p:spPr>
          <a:prstGeom prst="rect">
            <a:avLst/>
          </a:prstGeom>
        </p:spPr>
        <p:txBody>
          <a:bodyPr/>
          <a:lstStyle/>
          <a:p>
            <a:pPr/>
            <a:r>
              <a:t>Historic Moment</a:t>
            </a:r>
          </a:p>
        </p:txBody>
      </p:sp>
      <p:sp>
        <p:nvSpPr>
          <p:cNvPr id="147" name="Shape 147"/>
          <p:cNvSpPr/>
          <p:nvPr>
            <p:ph type="body" idx="1"/>
          </p:nvPr>
        </p:nvSpPr>
        <p:spPr>
          <a:prstGeom prst="rect">
            <a:avLst/>
          </a:prstGeom>
        </p:spPr>
        <p:txBody>
          <a:bodyPr/>
          <a:lstStyle/>
          <a:p>
            <a:pPr/>
            <a:r>
              <a:t>On September 13, 1993, on the White House lawn, the two former enemies, flanked by President Bill Clinton, signed a historic "declaration of principles" (DOP) pledging to pursue a peaceful resolution to the nearly century-old conflict between their two peoples</a:t>
            </a:r>
            <a:r>
              <a:rPr sz="2200"/>
              <a:t>.</a:t>
            </a:r>
            <a:endParaRPr sz="2200"/>
          </a:p>
          <a:p>
            <a:pPr lvl="1" marL="721894" indent="-264694"/>
            <a:r>
              <a:rPr sz="2200"/>
              <a:t>“All Too Human” by George Stephanopoulos </a:t>
            </a:r>
            <a:endParaRPr sz="2200"/>
          </a:p>
          <a:p>
            <a:pPr lvl="1" marL="721894" indent="-264694"/>
            <a:r>
              <a:rPr sz="2200"/>
              <a:t>“Making Peace with the PLO: The Rabin Government’s Road to the Oslo Accord” by David Makovsky”</a:t>
            </a:r>
          </a:p>
        </p:txBody>
      </p:sp>
    </p:spTree>
  </p:cSld>
  <p:clrMapOvr>
    <a:masterClrMapping/>
  </p:clrMapOvr>
  <p:transition xmlns:p14="http://schemas.microsoft.com/office/powerpoint/2010/main" spd="med" advClick="1" p14:dur="1000"/>
</p:sld>
</file>

<file path=ppt/theme/theme1.xml><?xml version="1.0" encoding="utf-8"?>
<a:theme xmlns:a="http://schemas.openxmlformats.org/drawingml/2006/main" xmlns:r="http://schemas.openxmlformats.org/officeDocument/2006/relationships" name="Gradient">
  <a:themeElements>
    <a:clrScheme name="Gradient">
      <a:dk1>
        <a:srgbClr val="000000"/>
      </a:dk1>
      <a:lt1>
        <a:srgbClr val="FFFFFF"/>
      </a:lt1>
      <a:dk2>
        <a:srgbClr val="A7A7A7"/>
      </a:dk2>
      <a:lt2>
        <a:srgbClr val="535353"/>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Neue"/>
        <a:ea typeface="Helvetica Neue"/>
        <a:cs typeface="Helvetica Neue"/>
      </a:majorFont>
      <a:minorFont>
        <a:latin typeface="Helvetica"/>
        <a:ea typeface="Helvetica"/>
        <a:cs typeface="Helvetica"/>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76200" dist="0" dir="18900000">
            <a:srgbClr val="000000">
              <a:alpha val="8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76200" dist="0" dir="18900000">
            <a:srgbClr val="000000">
              <a:alpha val="80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Gradient">
  <a:themeElements>
    <a:clrScheme name="Gradient">
      <a:dk1>
        <a:srgbClr val="000000"/>
      </a:dk1>
      <a:lt1>
        <a:srgbClr val="FFFFFF"/>
      </a:lt1>
      <a:dk2>
        <a:srgbClr val="A7A7A7"/>
      </a:dk2>
      <a:lt2>
        <a:srgbClr val="535353"/>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Neue"/>
        <a:ea typeface="Helvetica Neue"/>
        <a:cs typeface="Helvetica Neue"/>
      </a:majorFont>
      <a:minorFont>
        <a:latin typeface="Helvetica"/>
        <a:ea typeface="Helvetica"/>
        <a:cs typeface="Helvetica"/>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76200" dist="0" dir="18900000">
            <a:srgbClr val="000000">
              <a:alpha val="8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76200" dist="0" dir="18900000">
            <a:srgbClr val="000000">
              <a:alpha val="80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