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0" r:id="rId1"/>
    <p:sldMasterId id="2147483792" r:id="rId2"/>
    <p:sldMasterId id="2147483804" r:id="rId3"/>
  </p:sldMasterIdLst>
  <p:notesMasterIdLst>
    <p:notesMasterId r:id="rId67"/>
  </p:notesMasterIdLst>
  <p:handoutMasterIdLst>
    <p:handoutMasterId r:id="rId68"/>
  </p:handoutMasterIdLst>
  <p:sldIdLst>
    <p:sldId id="256" r:id="rId4"/>
    <p:sldId id="257" r:id="rId5"/>
    <p:sldId id="342" r:id="rId6"/>
    <p:sldId id="343" r:id="rId7"/>
    <p:sldId id="345" r:id="rId8"/>
    <p:sldId id="376" r:id="rId9"/>
    <p:sldId id="377" r:id="rId10"/>
    <p:sldId id="346" r:id="rId11"/>
    <p:sldId id="349" r:id="rId12"/>
    <p:sldId id="350" r:id="rId13"/>
    <p:sldId id="351" r:id="rId14"/>
    <p:sldId id="352" r:id="rId15"/>
    <p:sldId id="264" r:id="rId16"/>
    <p:sldId id="263" r:id="rId17"/>
    <p:sldId id="266" r:id="rId18"/>
    <p:sldId id="271" r:id="rId19"/>
    <p:sldId id="269" r:id="rId20"/>
    <p:sldId id="280" r:id="rId21"/>
    <p:sldId id="278" r:id="rId22"/>
    <p:sldId id="359" r:id="rId23"/>
    <p:sldId id="360" r:id="rId24"/>
    <p:sldId id="361" r:id="rId25"/>
    <p:sldId id="362" r:id="rId26"/>
    <p:sldId id="363" r:id="rId27"/>
    <p:sldId id="355" r:id="rId28"/>
    <p:sldId id="288" r:id="rId29"/>
    <p:sldId id="287" r:id="rId30"/>
    <p:sldId id="289" r:id="rId31"/>
    <p:sldId id="290" r:id="rId32"/>
    <p:sldId id="292" r:id="rId33"/>
    <p:sldId id="291" r:id="rId34"/>
    <p:sldId id="277" r:id="rId35"/>
    <p:sldId id="276" r:id="rId36"/>
    <p:sldId id="275" r:id="rId37"/>
    <p:sldId id="274" r:id="rId38"/>
    <p:sldId id="356" r:id="rId39"/>
    <p:sldId id="358" r:id="rId40"/>
    <p:sldId id="357" r:id="rId41"/>
    <p:sldId id="353" r:id="rId42"/>
    <p:sldId id="373" r:id="rId43"/>
    <p:sldId id="313" r:id="rId44"/>
    <p:sldId id="301" r:id="rId45"/>
    <p:sldId id="302" r:id="rId46"/>
    <p:sldId id="305" r:id="rId47"/>
    <p:sldId id="306" r:id="rId48"/>
    <p:sldId id="307" r:id="rId49"/>
    <p:sldId id="308" r:id="rId50"/>
    <p:sldId id="309" r:id="rId51"/>
    <p:sldId id="310" r:id="rId52"/>
    <p:sldId id="311" r:id="rId53"/>
    <p:sldId id="364" r:id="rId54"/>
    <p:sldId id="365" r:id="rId55"/>
    <p:sldId id="366" r:id="rId56"/>
    <p:sldId id="367" r:id="rId57"/>
    <p:sldId id="368" r:id="rId58"/>
    <p:sldId id="370" r:id="rId59"/>
    <p:sldId id="378" r:id="rId60"/>
    <p:sldId id="379" r:id="rId61"/>
    <p:sldId id="330" r:id="rId62"/>
    <p:sldId id="331" r:id="rId63"/>
    <p:sldId id="333" r:id="rId64"/>
    <p:sldId id="334" r:id="rId65"/>
    <p:sldId id="335" r:id="rId66"/>
  </p:sldIdLst>
  <p:sldSz cx="9144000" cy="6858000" type="screen4x3"/>
  <p:notesSz cx="6797675" cy="9928225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Oddíl bez názvu" id="{3F1000D6-C781-4C57-9AE8-1B3D07A19D09}">
          <p14:sldIdLst>
            <p14:sldId id="256"/>
            <p14:sldId id="257"/>
            <p14:sldId id="342"/>
            <p14:sldId id="343"/>
            <p14:sldId id="345"/>
            <p14:sldId id="376"/>
            <p14:sldId id="377"/>
            <p14:sldId id="346"/>
            <p14:sldId id="349"/>
            <p14:sldId id="350"/>
            <p14:sldId id="351"/>
            <p14:sldId id="352"/>
            <p14:sldId id="264"/>
            <p14:sldId id="263"/>
            <p14:sldId id="266"/>
            <p14:sldId id="271"/>
            <p14:sldId id="269"/>
            <p14:sldId id="280"/>
            <p14:sldId id="278"/>
            <p14:sldId id="359"/>
            <p14:sldId id="360"/>
            <p14:sldId id="361"/>
            <p14:sldId id="362"/>
            <p14:sldId id="363"/>
            <p14:sldId id="355"/>
            <p14:sldId id="288"/>
            <p14:sldId id="287"/>
            <p14:sldId id="289"/>
            <p14:sldId id="290"/>
            <p14:sldId id="292"/>
            <p14:sldId id="291"/>
            <p14:sldId id="277"/>
            <p14:sldId id="276"/>
            <p14:sldId id="275"/>
            <p14:sldId id="274"/>
            <p14:sldId id="356"/>
            <p14:sldId id="358"/>
            <p14:sldId id="357"/>
            <p14:sldId id="353"/>
            <p14:sldId id="373"/>
            <p14:sldId id="313"/>
            <p14:sldId id="301"/>
            <p14:sldId id="302"/>
            <p14:sldId id="305"/>
            <p14:sldId id="306"/>
            <p14:sldId id="307"/>
            <p14:sldId id="308"/>
            <p14:sldId id="309"/>
            <p14:sldId id="310"/>
            <p14:sldId id="311"/>
            <p14:sldId id="364"/>
            <p14:sldId id="365"/>
            <p14:sldId id="366"/>
            <p14:sldId id="367"/>
            <p14:sldId id="368"/>
            <p14:sldId id="370"/>
            <p14:sldId id="378"/>
            <p14:sldId id="379"/>
            <p14:sldId id="330"/>
            <p14:sldId id="331"/>
            <p14:sldId id="333"/>
            <p14:sldId id="334"/>
            <p14:sldId id="33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 userDrawn="1">
          <p15:clr>
            <a:srgbClr val="A4A3A4"/>
          </p15:clr>
        </p15:guide>
        <p15:guide id="2" pos="2141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899" autoAdjust="0"/>
    <p:restoredTop sz="92558" autoAdjust="0"/>
  </p:normalViewPr>
  <p:slideViewPr>
    <p:cSldViewPr>
      <p:cViewPr varScale="1">
        <p:scale>
          <a:sx n="106" d="100"/>
          <a:sy n="106" d="100"/>
        </p:scale>
        <p:origin x="1464" y="1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70" y="-120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slide" Target="slides/slide36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42" Type="http://schemas.openxmlformats.org/officeDocument/2006/relationships/slide" Target="slides/slide39.xml"/><Relationship Id="rId47" Type="http://schemas.openxmlformats.org/officeDocument/2006/relationships/slide" Target="slides/slide44.xml"/><Relationship Id="rId50" Type="http://schemas.openxmlformats.org/officeDocument/2006/relationships/slide" Target="slides/slide47.xml"/><Relationship Id="rId55" Type="http://schemas.openxmlformats.org/officeDocument/2006/relationships/slide" Target="slides/slide52.xml"/><Relationship Id="rId63" Type="http://schemas.openxmlformats.org/officeDocument/2006/relationships/slide" Target="slides/slide60.xml"/><Relationship Id="rId68" Type="http://schemas.openxmlformats.org/officeDocument/2006/relationships/handoutMaster" Target="handoutMasters/handoutMaster1.xml"/><Relationship Id="rId7" Type="http://schemas.openxmlformats.org/officeDocument/2006/relationships/slide" Target="slides/slide4.xml"/><Relationship Id="rId71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9" Type="http://schemas.openxmlformats.org/officeDocument/2006/relationships/slide" Target="slides/slide26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slide" Target="slides/slide34.xml"/><Relationship Id="rId40" Type="http://schemas.openxmlformats.org/officeDocument/2006/relationships/slide" Target="slides/slide37.xml"/><Relationship Id="rId45" Type="http://schemas.openxmlformats.org/officeDocument/2006/relationships/slide" Target="slides/slide42.xml"/><Relationship Id="rId53" Type="http://schemas.openxmlformats.org/officeDocument/2006/relationships/slide" Target="slides/slide50.xml"/><Relationship Id="rId58" Type="http://schemas.openxmlformats.org/officeDocument/2006/relationships/slide" Target="slides/slide55.xml"/><Relationship Id="rId66" Type="http://schemas.openxmlformats.org/officeDocument/2006/relationships/slide" Target="slides/slide63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slide" Target="slides/slide33.xml"/><Relationship Id="rId49" Type="http://schemas.openxmlformats.org/officeDocument/2006/relationships/slide" Target="slides/slide46.xml"/><Relationship Id="rId57" Type="http://schemas.openxmlformats.org/officeDocument/2006/relationships/slide" Target="slides/slide54.xml"/><Relationship Id="rId61" Type="http://schemas.openxmlformats.org/officeDocument/2006/relationships/slide" Target="slides/slide58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4" Type="http://schemas.openxmlformats.org/officeDocument/2006/relationships/slide" Target="slides/slide41.xml"/><Relationship Id="rId52" Type="http://schemas.openxmlformats.org/officeDocument/2006/relationships/slide" Target="slides/slide49.xml"/><Relationship Id="rId60" Type="http://schemas.openxmlformats.org/officeDocument/2006/relationships/slide" Target="slides/slide57.xml"/><Relationship Id="rId65" Type="http://schemas.openxmlformats.org/officeDocument/2006/relationships/slide" Target="slides/slide62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Relationship Id="rId43" Type="http://schemas.openxmlformats.org/officeDocument/2006/relationships/slide" Target="slides/slide40.xml"/><Relationship Id="rId48" Type="http://schemas.openxmlformats.org/officeDocument/2006/relationships/slide" Target="slides/slide45.xml"/><Relationship Id="rId56" Type="http://schemas.openxmlformats.org/officeDocument/2006/relationships/slide" Target="slides/slide53.xml"/><Relationship Id="rId64" Type="http://schemas.openxmlformats.org/officeDocument/2006/relationships/slide" Target="slides/slide61.xml"/><Relationship Id="rId69" Type="http://schemas.openxmlformats.org/officeDocument/2006/relationships/presProps" Target="presProps.xml"/><Relationship Id="rId8" Type="http://schemas.openxmlformats.org/officeDocument/2006/relationships/slide" Target="slides/slide5.xml"/><Relationship Id="rId51" Type="http://schemas.openxmlformats.org/officeDocument/2006/relationships/slide" Target="slides/slide48.xml"/><Relationship Id="rId72" Type="http://schemas.openxmlformats.org/officeDocument/2006/relationships/tableStyles" Target="tableStyles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slide" Target="slides/slide35.xml"/><Relationship Id="rId46" Type="http://schemas.openxmlformats.org/officeDocument/2006/relationships/slide" Target="slides/slide43.xml"/><Relationship Id="rId59" Type="http://schemas.openxmlformats.org/officeDocument/2006/relationships/slide" Target="slides/slide56.xml"/><Relationship Id="rId67" Type="http://schemas.openxmlformats.org/officeDocument/2006/relationships/notesMaster" Target="notesMasters/notesMaster1.xml"/><Relationship Id="rId20" Type="http://schemas.openxmlformats.org/officeDocument/2006/relationships/slide" Target="slides/slide17.xml"/><Relationship Id="rId41" Type="http://schemas.openxmlformats.org/officeDocument/2006/relationships/slide" Target="slides/slide38.xml"/><Relationship Id="rId54" Type="http://schemas.openxmlformats.org/officeDocument/2006/relationships/slide" Target="slides/slide51.xml"/><Relationship Id="rId62" Type="http://schemas.openxmlformats.org/officeDocument/2006/relationships/slide" Target="slides/slide59.xml"/><Relationship Id="rId70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1A76EA4-4C8E-4447-83A2-B90BB464C2CB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2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3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D0B08E-6565-44D9-AE0C-7C4A34D1BCA7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3324873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752CC3A-1402-43E4-8679-927870DAA1B5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18F5F3-F158-4156-B15A-A882C5DB67B1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99388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1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7882680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11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091900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20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2517951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21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21967670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5431877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9716729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38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95023251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B4186-279B-4CF5-838C-52971FEF4132}" type="slidenum">
              <a:rPr kumimoji="0" lang="ru-RU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42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5310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BFDC8D1-9719-4D2E-9F78-18DDEFFEA290}" type="slidenum">
              <a:rPr kumimoji="0" lang="ru-RU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44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92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2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7969247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4129E-B9F3-4FF4-9646-F90ABCB0EE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52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1418530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4129E-B9F3-4FF4-9646-F90ABCB0EE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53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2566608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3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5784633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7534129E-B9F3-4FF4-9646-F90ABCB0EEC9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55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8178414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/>
              <a:t>57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263857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 txBox="1">
            <a:spLocks noGrp="1" noChangeArrowheads="1"/>
          </p:cNvSpPr>
          <p:nvPr/>
        </p:nvSpPr>
        <p:spPr bwMode="auto">
          <a:xfrm>
            <a:off x="3778250" y="9429750"/>
            <a:ext cx="2889250" cy="49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b"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C1AB4186-279B-4CF5-838C-52971FEF4132}" type="slidenum">
              <a:rPr kumimoji="0" lang="ru-RU" altLang="cs-CZ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59</a:t>
            </a:fld>
            <a:endParaRPr kumimoji="0" lang="ru-RU" alt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348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482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cs-CZ" altLang="cs-CZ"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969720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4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72216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5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983057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1164558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718F5F3-F158-4156-B15A-A882C5DB67B1}" type="slidenum">
              <a:rPr kumimoji="0" lang="cs-CZ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cs-CZ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7016593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8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610508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9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10923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718F5F3-F158-4156-B15A-A882C5DB67B1}" type="slidenum">
              <a:rPr lang="cs-CZ" smtClean="0">
                <a:solidFill>
                  <a:prstClr val="black"/>
                </a:solidFill>
              </a:rPr>
              <a:pPr/>
              <a:t>10</a:t>
            </a:fld>
            <a:endParaRPr lang="cs-CZ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393148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55751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020512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927059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17563411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647687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6529364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981610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6974198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291552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0318568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572824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00655540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20217146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7792138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9871647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4213" y="692150"/>
            <a:ext cx="6337300" cy="893763"/>
          </a:xfrm>
        </p:spPr>
        <p:txBody>
          <a:bodyPr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nadpisů.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684213" y="1484313"/>
            <a:ext cx="6337300" cy="503237"/>
          </a:xfrm>
        </p:spPr>
        <p:txBody>
          <a:bodyPr/>
          <a:lstStyle>
            <a:lvl1pPr marL="0" indent="0">
              <a:buFontTx/>
              <a:buNone/>
              <a:defRPr sz="2600" b="1">
                <a:solidFill>
                  <a:schemeClr val="bg1"/>
                </a:solidFill>
              </a:defRPr>
            </a:lvl1pPr>
          </a:lstStyle>
          <a:p>
            <a:r>
              <a:rPr lang="ru-RU"/>
              <a:t>Klepnutím lze upravit styl předlohy podnadpisů.</a:t>
            </a:r>
          </a:p>
        </p:txBody>
      </p:sp>
    </p:spTree>
    <p:extLst>
      <p:ext uri="{BB962C8B-B14F-4D97-AF65-F5344CB8AC3E}">
        <p14:creationId xmlns:p14="http://schemas.microsoft.com/office/powerpoint/2010/main" val="117730261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112139442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105378679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006975" y="1196975"/>
            <a:ext cx="3813175" cy="547211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3983591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3443825885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</p:spTree>
    <p:extLst>
      <p:ext uri="{BB962C8B-B14F-4D97-AF65-F5344CB8AC3E}">
        <p14:creationId xmlns:p14="http://schemas.microsoft.com/office/powerpoint/2010/main" val="4173497710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817466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66361563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2491417153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cs-CZ" noProof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Klepnutím lze upravit styly předlohy textu.</a:t>
            </a:r>
          </a:p>
        </p:txBody>
      </p:sp>
    </p:spTree>
    <p:extLst>
      <p:ext uri="{BB962C8B-B14F-4D97-AF65-F5344CB8AC3E}">
        <p14:creationId xmlns:p14="http://schemas.microsoft.com/office/powerpoint/2010/main" val="44201529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186350923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877050" y="473075"/>
            <a:ext cx="1943100" cy="6196013"/>
          </a:xfrm>
        </p:spPr>
        <p:txBody>
          <a:bodyPr vert="eaVert"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1042988" y="473075"/>
            <a:ext cx="5681662" cy="6196013"/>
          </a:xfrm>
        </p:spPr>
        <p:txBody>
          <a:bodyPr vert="eaVert"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420989332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042988" y="473075"/>
            <a:ext cx="7777162" cy="508000"/>
          </a:xfrm>
        </p:spPr>
        <p:txBody>
          <a:bodyPr/>
          <a:lstStyle/>
          <a:p>
            <a:r>
              <a:rPr lang="cs-CZ"/>
              <a:t>Klepnutím lze upravit styl předlohy nadpisů.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042988" y="1196975"/>
            <a:ext cx="3811587" cy="547211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006975" y="1196975"/>
            <a:ext cx="3813175" cy="2659063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006975" y="4008438"/>
            <a:ext cx="3813175" cy="2660650"/>
          </a:xfrm>
        </p:spPr>
        <p:txBody>
          <a:bodyPr/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28094860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288705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687846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8304577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1479882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981078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70949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slideLayout" Target="../slideLayouts/slideLayout34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5" Type="http://schemas.openxmlformats.org/officeDocument/2006/relationships/image" Target="../media/image4.png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3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E56172-ABD8-4823-A77A-70B820AF7E89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B51EBE-11E5-4CE1-AF26-0C95D992483F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0013453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1" r:id="rId1"/>
    <p:sldLayoutId id="2147483782" r:id="rId2"/>
    <p:sldLayoutId id="2147483783" r:id="rId3"/>
    <p:sldLayoutId id="2147483784" r:id="rId4"/>
    <p:sldLayoutId id="2147483785" r:id="rId5"/>
    <p:sldLayoutId id="2147483786" r:id="rId6"/>
    <p:sldLayoutId id="2147483787" r:id="rId7"/>
    <p:sldLayoutId id="2147483788" r:id="rId8"/>
    <p:sldLayoutId id="2147483789" r:id="rId9"/>
    <p:sldLayoutId id="2147483790" r:id="rId10"/>
    <p:sldLayoutId id="214748379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8D930C-588A-4F43-B402-CFFA93129F26}" type="datetimeFigureOut">
              <a:rPr lang="cs-CZ" smtClean="0"/>
              <a:t>23.10.2018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8C1B486-2F91-4DAE-9278-7030E799F904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3739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3" r:id="rId1"/>
    <p:sldLayoutId id="2147483794" r:id="rId2"/>
    <p:sldLayoutId id="2147483795" r:id="rId3"/>
    <p:sldLayoutId id="2147483796" r:id="rId4"/>
    <p:sldLayoutId id="2147483797" r:id="rId5"/>
    <p:sldLayoutId id="2147483798" r:id="rId6"/>
    <p:sldLayoutId id="2147483799" r:id="rId7"/>
    <p:sldLayoutId id="2147483800" r:id="rId8"/>
    <p:sldLayoutId id="2147483801" r:id="rId9"/>
    <p:sldLayoutId id="2147483802" r:id="rId10"/>
    <p:sldLayoutId id="214748380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0">
          <a:blip r:embed="rId14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042988" y="473075"/>
            <a:ext cx="7777162" cy="50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 předlohy nadpisů.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042988" y="1196975"/>
            <a:ext cx="7777162" cy="5472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cs-CZ"/>
              <a:t>Klepnutím lze upravit styly předlohy textu.</a:t>
            </a:r>
          </a:p>
          <a:p>
            <a:pPr lvl="1"/>
            <a:r>
              <a:rPr lang="ru-RU" altLang="cs-CZ"/>
              <a:t>Druhá úroveň</a:t>
            </a:r>
          </a:p>
          <a:p>
            <a:pPr lvl="2"/>
            <a:r>
              <a:rPr lang="ru-RU" altLang="cs-CZ"/>
              <a:t>Třetí úroveň</a:t>
            </a:r>
          </a:p>
          <a:p>
            <a:pPr lvl="3"/>
            <a:r>
              <a:rPr lang="ru-RU" altLang="cs-CZ"/>
              <a:t>Čtvrtá úroveň</a:t>
            </a:r>
          </a:p>
          <a:p>
            <a:pPr lvl="4"/>
            <a:r>
              <a:rPr lang="ru-RU" altLang="cs-CZ"/>
              <a:t>Pátá úroveň</a:t>
            </a:r>
          </a:p>
        </p:txBody>
      </p:sp>
    </p:spTree>
    <p:extLst>
      <p:ext uri="{BB962C8B-B14F-4D97-AF65-F5344CB8AC3E}">
        <p14:creationId xmlns:p14="http://schemas.microsoft.com/office/powerpoint/2010/main" val="1617829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  <p:sldLayoutId id="2147483816" r:id="rId12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600" b="1">
          <a:solidFill>
            <a:schemeClr val="tx1"/>
          </a:solidFill>
          <a:latin typeface="Tahoma" pitchFamily="34" charset="0"/>
        </a:defRPr>
      </a:lvl9pPr>
    </p:titleStyle>
    <p:bodyStyle>
      <a:lvl1pPr marL="442913" indent="-442913" algn="l" rtl="0" eaLnBrk="0" fontAlgn="base" hangingPunct="0">
        <a:lnSpc>
          <a:spcPct val="120000"/>
        </a:lnSpc>
        <a:spcBef>
          <a:spcPct val="20000"/>
        </a:spcBef>
        <a:spcAft>
          <a:spcPct val="0"/>
        </a:spcAft>
        <a:buBlip>
          <a:blip r:embed="rId15"/>
        </a:buBlip>
        <a:tabLst>
          <a:tab pos="442913" algn="l"/>
        </a:tabLst>
        <a:defRPr sz="3000">
          <a:solidFill>
            <a:schemeClr val="tx1"/>
          </a:solidFill>
          <a:latin typeface="+mn-lt"/>
          <a:ea typeface="+mn-ea"/>
          <a:cs typeface="+mn-cs"/>
        </a:defRPr>
      </a:lvl1pPr>
      <a:lvl2pPr marL="1128713" indent="-4191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v"/>
        <a:tabLst>
          <a:tab pos="442913" algn="l"/>
        </a:tabLst>
        <a:defRPr sz="2400">
          <a:solidFill>
            <a:schemeClr val="tx1"/>
          </a:solidFill>
          <a:latin typeface="+mn-lt"/>
        </a:defRPr>
      </a:lvl2pPr>
      <a:lvl3pPr marL="1536700" indent="-228600" algn="l" rtl="0" eaLnBrk="0" fontAlgn="base" hangingPunct="0">
        <a:spcBef>
          <a:spcPct val="20000"/>
        </a:spcBef>
        <a:spcAft>
          <a:spcPct val="0"/>
        </a:spcAft>
        <a:buFont typeface="Wingdings" panose="05000000000000000000" pitchFamily="2" charset="2"/>
        <a:buChar char="§"/>
        <a:tabLst>
          <a:tab pos="442913" algn="l"/>
        </a:tabLst>
        <a:defRPr sz="2400">
          <a:solidFill>
            <a:schemeClr val="tx1"/>
          </a:solidFill>
          <a:latin typeface="+mn-lt"/>
        </a:defRPr>
      </a:lvl3pPr>
      <a:lvl4pPr marL="1944688" indent="-228600" algn="l" rtl="0" eaLnBrk="0" fontAlgn="base" hangingPunct="0">
        <a:spcBef>
          <a:spcPct val="20000"/>
        </a:spcBef>
        <a:spcAft>
          <a:spcPct val="0"/>
        </a:spcAft>
        <a:buChar char="–"/>
        <a:tabLst>
          <a:tab pos="442913" algn="l"/>
        </a:tabLst>
        <a:defRPr sz="2000">
          <a:solidFill>
            <a:schemeClr val="tx1"/>
          </a:solidFill>
          <a:latin typeface="+mn-lt"/>
        </a:defRPr>
      </a:lvl4pPr>
      <a:lvl5pPr marL="2352675" indent="-228600" algn="l" rtl="0" eaLnBrk="0" fontAlgn="base" hangingPunct="0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5pPr>
      <a:lvl6pPr marL="28098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6pPr>
      <a:lvl7pPr marL="32670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7pPr>
      <a:lvl8pPr marL="37242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8pPr>
      <a:lvl9pPr marL="4181475" indent="-228600" algn="l" rtl="0" fontAlgn="base">
        <a:spcBef>
          <a:spcPct val="20000"/>
        </a:spcBef>
        <a:spcAft>
          <a:spcPct val="0"/>
        </a:spcAft>
        <a:buChar char="»"/>
        <a:tabLst>
          <a:tab pos="442913" algn="l"/>
        </a:tabLst>
        <a:defRPr sz="2000">
          <a:solidFill>
            <a:schemeClr val="bg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hyperlink" Target="https://www.zive.cz/clanky/pet-nejlepsich-nastroju-pro-tvorbu-myslenkovych-map/sc-3-a-172981/default.aspx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myendnoteweb.com/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itace.com/" TargetMode="External"/><Relationship Id="rId4" Type="http://schemas.openxmlformats.org/officeDocument/2006/relationships/hyperlink" Target="https://www.zotero.org/" TargetMode="Externa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www.degruyter.com/" TargetMode="External"/><Relationship Id="rId5" Type="http://schemas.openxmlformats.org/officeDocument/2006/relationships/hyperlink" Target="http://cejsh.icm.edu.pl/cejsh/search/article.action?cid=b4602adc-496e-4c5f-8674-2f4d8c7fcf52" TargetMode="External"/><Relationship Id="rId4" Type="http://schemas.openxmlformats.org/officeDocument/2006/relationships/hyperlink" Target="https://doaj.org/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discovery.muni.cz/" TargetMode="External"/><Relationship Id="rId4" Type="http://schemas.openxmlformats.org/officeDocument/2006/relationships/hyperlink" Target="discovery.muni.cz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www.icpsr.umich.edu/files/instructors/How_to_Read_a_Journal_Article.pdf" TargetMode="Externa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hyperlink" Target="http://knihovna.fss.muni.cz/ezdroje.php?podsekce=&amp;ukol=1&amp;subukol=1&amp;id=2" TargetMode="External"/><Relationship Id="rId3" Type="http://schemas.openxmlformats.org/officeDocument/2006/relationships/hyperlink" Target="http://knihovna.fss.muni.cz/ezdroje.php?podsekce=&amp;ukol=1&amp;subukol=1&amp;id=44" TargetMode="External"/><Relationship Id="rId7" Type="http://schemas.openxmlformats.org/officeDocument/2006/relationships/hyperlink" Target="http://knihovna.fss.muni.cz/ezdroje.php?podsekce=&amp;ukol=1&amp;subukol=1&amp;id=24" TargetMode="Externa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knihovna.fss.muni.cz/ezdroje.php?podsekce=&amp;ukol=1&amp;subukol=1&amp;id=63" TargetMode="External"/><Relationship Id="rId5" Type="http://schemas.openxmlformats.org/officeDocument/2006/relationships/hyperlink" Target="http://knihovna.fss.muni.cz/ezdroje.php?podsekce=&amp;ukol=1&amp;subukol=1&amp;id=42" TargetMode="External"/><Relationship Id="rId4" Type="http://schemas.openxmlformats.org/officeDocument/2006/relationships/hyperlink" Target="http://myendnoteweb.com/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onlinelibrary.wiley.com/" TargetMode="External"/><Relationship Id="rId2" Type="http://schemas.openxmlformats.org/officeDocument/2006/relationships/hyperlink" Target="http://journals.sagepub.com/" TargetMode="External"/><Relationship Id="rId1" Type="http://schemas.openxmlformats.org/officeDocument/2006/relationships/slideLayout" Target="../slideLayouts/slideLayout24.xml"/><Relationship Id="rId4" Type="http://schemas.openxmlformats.org/officeDocument/2006/relationships/hyperlink" Target="http://search.ebscohost.com/Community.aspx?community=y&amp;authtype=ip&amp;ugt=723731863C4635373716358632753E8229E3743368F3613366C36793602326E33013&amp;stsug=AieXszwCyasBd1vR5i2QMHCoxWcIRUgCxSycBhkmwq2BJAxlOLNIhZv7kUZ_csRJhUZ_F0vszo6w9ewRgPvAZzHerTKF9n0zk2Nde0CHJsWl7amrR2Z2GDPP7U9eY51wcoTvm0R3y88suhT_Bi5DCnYHNi01VtxWnLJBXq_2d-Bvyb4XeQ&amp;IsAdminMobile=N&amp;encid=22D731163C5635273776355632353C77393374C378C371C376C377C370C376C33013&amp;selectServicesToken=AyfL7iGJAfK45FWItplqD_hXn9Z-hA2UFVkq6QxuVswTAbNj9r4pGH5mwplghYvnJ_R7Xa118tVYtmCwAZa7zQCWlds6_Kp5VZPALhco7yx3oRBKLOGBCg0KyuGJO6EciqpEVmV_-bkgBgqZIqAdW5mO7PYvfkfk2_94EEYk6bzoabIMsYYGRVAQKRrTyab2Mcbwz8XbuSHWogdpMdMPeYeRas45dW-a05RScwiA-DSjgiot7a-VG84TG2ZNEPXA0SXgbcys24ArRZKcACrWZMOrOfavbrbHM-la2apLT927lek5jZf3OOVWlnF4z3MSbnrqQwqp" TargetMode="Externa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annualreviews.org/" TargetMode="External"/><Relationship Id="rId2" Type="http://schemas.openxmlformats.org/officeDocument/2006/relationships/hyperlink" Target="https://www.tandfonline.com/" TargetMode="External"/><Relationship Id="rId1" Type="http://schemas.openxmlformats.org/officeDocument/2006/relationships/slideLayout" Target="../slideLayouts/slideLayout24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8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ukb.muni.cz/kuk/animace/eiz/discovery/" TargetMode="External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18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8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8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18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8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18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8.png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3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open.ac.uk/skillsforstudy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http://spencerjardine.blogspot.cz/2012/02/boolean-search-strategies-videos.html" TargetMode="External"/><Relationship Id="rId4" Type="http://schemas.openxmlformats.org/officeDocument/2006/relationships/hyperlink" Target="http://mojosimon.wordpress.com/" TargetMode="Externa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hyperlink" Target="mailto:mazancov@fss.muni.cz" TargetMode="External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13.xml"/><Relationship Id="rId5" Type="http://schemas.openxmlformats.org/officeDocument/2006/relationships/hyperlink" Target="mailto:infozdroje@fss.muni.cz" TargetMode="External"/><Relationship Id="rId4" Type="http://schemas.openxmlformats.org/officeDocument/2006/relationships/hyperlink" Target="mailto:nedomova@fss.muni.cz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3568" y="2906777"/>
            <a:ext cx="7772400" cy="747514"/>
          </a:xfrm>
        </p:spPr>
        <p:txBody>
          <a:bodyPr>
            <a:normAutofit fontScale="90000"/>
          </a:bodyPr>
          <a:lstStyle/>
          <a:p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Základy práce s informačními zdroji pro </a:t>
            </a:r>
            <a:r>
              <a:rPr lang="cs-CZ" altLang="cs-CZ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bc.</a:t>
            </a:r>
            <a:r>
              <a:rPr lang="cs-CZ" altLang="cs-CZ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studenty POL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2051720" y="4365104"/>
            <a:ext cx="5256584" cy="1080120"/>
          </a:xfrm>
        </p:spPr>
        <p:txBody>
          <a:bodyPr>
            <a:noAutofit/>
          </a:bodyPr>
          <a:lstStyle/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Mgr. Dana Mazancová,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Ing. Bc. Martina Nedomová, </a:t>
            </a:r>
            <a:r>
              <a:rPr lang="cs-CZ" altLang="cs-CZ" sz="2400" b="1" dirty="0" err="1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</a:t>
            </a:r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.</a:t>
            </a:r>
          </a:p>
          <a:p>
            <a:pPr>
              <a:spcBef>
                <a:spcPct val="50000"/>
              </a:spcBef>
            </a:pPr>
            <a:endParaRPr lang="uk-UA" altLang="cs-CZ" sz="2400" b="1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4067944" y="6119336"/>
            <a:ext cx="590465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2400" b="1" dirty="0">
                <a:solidFill>
                  <a:schemeClr val="bg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Brno, 8. a 9. a 22. 10. 2018</a:t>
            </a:r>
            <a:endParaRPr lang="cs-CZ" altLang="cs-CZ" sz="2400" dirty="0">
              <a:solidFill>
                <a:schemeClr val="bg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980695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14300" y="2276872"/>
            <a:ext cx="8915400" cy="4896544"/>
          </a:xfrm>
        </p:spPr>
        <p:txBody>
          <a:bodyPr>
            <a:normAutofit/>
          </a:bodyPr>
          <a:lstStyle/>
          <a:p>
            <a:pPr>
              <a:spcBef>
                <a:spcPct val="3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 Při práci s tématem lze využít tzv. </a:t>
            </a:r>
            <a:r>
              <a:rPr lang="cs-CZ" altLang="cs-CZ" sz="3000" b="1" dirty="0"/>
              <a:t>myšlenkových map </a:t>
            </a:r>
            <a:r>
              <a:rPr lang="cs-CZ" altLang="cs-CZ" sz="3000" dirty="0"/>
              <a:t> </a:t>
            </a:r>
          </a:p>
          <a:p>
            <a:pPr lvl="1">
              <a:lnSpc>
                <a:spcPct val="150000"/>
              </a:lnSpc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2600" dirty="0"/>
              <a:t> grafické znázornění tématu</a:t>
            </a:r>
          </a:p>
          <a:p>
            <a:pPr lvl="1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2600" dirty="0"/>
              <a:t> aplikace - </a:t>
            </a:r>
            <a:r>
              <a:rPr lang="cs-CZ" altLang="cs-CZ" sz="2600" dirty="0">
                <a:hlinkClick r:id="rId4"/>
              </a:rPr>
              <a:t>Pět nejlepších nástrojů pro tvorbu myšlenkových map</a:t>
            </a:r>
            <a:endParaRPr lang="cs-CZ" altLang="cs-CZ" sz="2600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11560" y="1231602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Myšlenkové mapy</a:t>
            </a:r>
            <a:endParaRPr lang="cs-CZ" sz="3200" dirty="0">
              <a:solidFill>
                <a:prstClr val="black"/>
              </a:solidFill>
            </a:endParaRPr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38936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cs-CZ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32656"/>
            <a:ext cx="8064895" cy="5879013"/>
          </a:xfrm>
          <a:prstGeom prst="rect">
            <a:avLst/>
          </a:prstGeom>
        </p:spPr>
      </p:pic>
      <p:sp>
        <p:nvSpPr>
          <p:cNvPr id="5" name="TextovéPole 4"/>
          <p:cNvSpPr txBox="1"/>
          <p:nvPr/>
        </p:nvSpPr>
        <p:spPr>
          <a:xfrm>
            <a:off x="395536" y="6369278"/>
            <a:ext cx="9793088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1500" i="1" dirty="0">
                <a:solidFill>
                  <a:prstClr val="black"/>
                </a:solidFill>
              </a:rPr>
              <a:t>Zdroj: https://s-media-cache-ak0.pinimg.com/736x/b1/8c/7d/b18c7dde7e01870bd4715b308241c155.jpg</a:t>
            </a:r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672590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395536" y="1225689"/>
            <a:ext cx="85689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defRPr/>
            </a:pPr>
            <a:r>
              <a:rPr lang="cs-CZ" altLang="cs-CZ" dirty="0">
                <a:solidFill>
                  <a:srgbClr val="FF0000"/>
                </a:solidFill>
              </a:rPr>
              <a:t>		</a:t>
            </a:r>
            <a:endParaRPr lang="cs-CZ" altLang="cs-CZ" dirty="0">
              <a:solidFill>
                <a:prstClr val="black"/>
              </a:solidFill>
            </a:endParaRPr>
          </a:p>
          <a:p>
            <a:pPr>
              <a:defRPr/>
            </a:pPr>
            <a:endParaRPr lang="cs-CZ" dirty="0">
              <a:solidFill>
                <a:prstClr val="black"/>
              </a:solidFill>
            </a:endParaRPr>
          </a:p>
        </p:txBody>
      </p:sp>
      <p:pic>
        <p:nvPicPr>
          <p:cNvPr id="6" name="Picture 14" descr="mind map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332656"/>
            <a:ext cx="7251700" cy="538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bdélník 6"/>
          <p:cNvSpPr/>
          <p:nvPr/>
        </p:nvSpPr>
        <p:spPr>
          <a:xfrm>
            <a:off x="3707904" y="6247998"/>
            <a:ext cx="66136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cs-CZ" altLang="cs-CZ" i="1" dirty="0">
                <a:solidFill>
                  <a:prstClr val="black"/>
                </a:solidFill>
              </a:rPr>
              <a:t>Zdroj: </a:t>
            </a:r>
            <a:r>
              <a:rPr lang="cs-CZ" altLang="cs-CZ" i="1" dirty="0">
                <a:solidFill>
                  <a:prstClr val="black"/>
                </a:solidFill>
                <a:latin typeface="Arial" panose="020B0604020202020204" pitchFamily="34" charset="0"/>
              </a:rPr>
              <a:t>http://www.sswm.info/content/mindmapping</a:t>
            </a:r>
            <a:endParaRPr lang="cs-CZ" altLang="cs-CZ" i="1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90099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67544" y="1412776"/>
            <a:ext cx="8229600" cy="5000625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597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2. Další specifikace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9" y="1988840"/>
            <a:ext cx="8229600" cy="4752528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/>
              <a:t> Před začátkem vlastního procesu vyhledávání je  </a:t>
            </a:r>
          </a:p>
          <a:p>
            <a:pPr marL="0" indent="0">
              <a:buNone/>
            </a:pPr>
            <a:r>
              <a:rPr lang="cs-CZ" altLang="cs-CZ" sz="3000" b="1" dirty="0"/>
              <a:t>     třeba si ujasnit: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časové rozmezí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typy dokumentů (např. </a:t>
            </a:r>
            <a:r>
              <a:rPr lang="cs-CZ" altLang="cs-CZ" sz="3000" dirty="0" err="1"/>
              <a:t>odb</a:t>
            </a:r>
            <a:r>
              <a:rPr lang="cs-CZ" altLang="cs-CZ" sz="3000" dirty="0"/>
              <a:t>. časopisy, kapitoly    z knih, příspěvky z konferencí, zpravodajství)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typ dat (text, audio, video)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jazyk dokumentů (většina světové produkce je   v AJ)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forma (odborná</a:t>
            </a:r>
            <a:r>
              <a:rPr lang="cs-CZ" altLang="cs-CZ" sz="3000" dirty="0"/>
              <a:t> x populárně naučná)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68601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929188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08118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3. Výběr zdrojů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204864"/>
            <a:ext cx="8229600" cy="413732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odborné databáze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Knihovní katalogy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Specializované vyhledávače </a:t>
            </a:r>
            <a:r>
              <a:rPr lang="cs-CZ" altLang="cs-CZ" dirty="0" err="1"/>
              <a:t>odb</a:t>
            </a:r>
            <a:r>
              <a:rPr lang="cs-CZ" altLang="cs-CZ" dirty="0"/>
              <a:t>. informací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 err="1"/>
              <a:t>Repozitáře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Knihovny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Další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654911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ovéPole 4"/>
          <p:cNvSpPr txBox="1"/>
          <p:nvPr/>
        </p:nvSpPr>
        <p:spPr>
          <a:xfrm>
            <a:off x="611560" y="1700808"/>
            <a:ext cx="7776864" cy="43088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sz="3200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sz="3200" b="1" dirty="0"/>
              <a:t> </a:t>
            </a:r>
            <a:r>
              <a:rPr lang="cs-CZ" altLang="cs-CZ" sz="3200" b="1" dirty="0" err="1"/>
              <a:t>Boolovský</a:t>
            </a:r>
            <a:r>
              <a:rPr lang="cs-CZ" altLang="cs-CZ" sz="3200" b="1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sz="3200" dirty="0"/>
              <a:t> Další operace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10665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4. </a:t>
            </a:r>
            <a:r>
              <a:rPr lang="cs-CZ" altLang="cs-CZ" sz="36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Boolovský</a:t>
            </a:r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model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90222" y="1844824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součin, průnik - operátor </a:t>
            </a:r>
            <a:r>
              <a:rPr lang="cs-CZ" altLang="cs-CZ" b="1" dirty="0"/>
              <a:t>AND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Logický součet, sjednocení - operátor </a:t>
            </a:r>
            <a:r>
              <a:rPr lang="cs-CZ" altLang="cs-CZ" b="1" dirty="0"/>
              <a:t>OR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Logická negace - operátor </a:t>
            </a:r>
            <a:r>
              <a:rPr lang="cs-CZ" altLang="cs-CZ" b="1" dirty="0"/>
              <a:t>NOT</a:t>
            </a:r>
            <a:endParaRPr lang="cs-CZ" altLang="cs-CZ" dirty="0"/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b="1" dirty="0"/>
              <a:t>Krácení termínů </a:t>
            </a:r>
            <a:r>
              <a:rPr lang="cs-CZ" altLang="cs-CZ" dirty="0"/>
              <a:t>(</a:t>
            </a:r>
            <a:r>
              <a:rPr lang="cs-CZ" altLang="cs-CZ" dirty="0" err="1"/>
              <a:t>truncation</a:t>
            </a:r>
            <a:r>
              <a:rPr lang="cs-CZ" altLang="cs-CZ" dirty="0"/>
              <a:t>)</a:t>
            </a:r>
          </a:p>
          <a:p>
            <a:pPr marL="457200" indent="-457200">
              <a:lnSpc>
                <a:spcPct val="150000"/>
              </a:lnSpc>
              <a:buFont typeface="Wingdings" panose="05000000000000000000" pitchFamily="2" charset="2"/>
              <a:buChar char="q"/>
            </a:pPr>
            <a:r>
              <a:rPr lang="cs-CZ" altLang="cs-CZ" dirty="0"/>
              <a:t>Vyhledávání prostřednictvím </a:t>
            </a:r>
            <a:r>
              <a:rPr lang="cs-CZ" altLang="cs-CZ" b="1" dirty="0"/>
              <a:t>fráze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948264" y="6093296"/>
            <a:ext cx="368275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i="1" dirty="0"/>
              <a:t>Zdroj: Steinerová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282774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929411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3000" b="1" dirty="0"/>
              <a:t>Strategie </a:t>
            </a:r>
            <a:r>
              <a:rPr lang="cs-CZ" altLang="cs-CZ" sz="3000" b="1" dirty="0" err="1"/>
              <a:t>Boolovského</a:t>
            </a:r>
            <a:r>
              <a:rPr lang="cs-CZ" altLang="cs-CZ" sz="3000" b="1" dirty="0"/>
              <a:t> modelu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nejrozšířenější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altLang="cs-CZ" sz="3000" dirty="0"/>
              <a:t>kombinace termínů pomocí logických operátorů AND, OR, NOT</a:t>
            </a:r>
          </a:p>
          <a:p>
            <a:pPr marL="0" indent="0">
              <a:buNone/>
            </a:pPr>
            <a:endParaRPr lang="cs-CZ" dirty="0"/>
          </a:p>
        </p:txBody>
      </p:sp>
      <p:pic>
        <p:nvPicPr>
          <p:cNvPr id="4" name="Picture 5" descr="or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684869"/>
            <a:ext cx="3329996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3356992"/>
            <a:ext cx="3467888" cy="150532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 descr="not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4670612"/>
            <a:ext cx="3366000" cy="15063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251520" y="6381328"/>
            <a:ext cx="871296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Zdroj: http://spencerjardine.blogspot.cz/2012/02/boolean-search-strategies-videos.html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3965888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1"/>
          <p:cNvSpPr>
            <a:spLocks noGrp="1"/>
          </p:cNvSpPr>
          <p:nvPr>
            <p:ph idx="1"/>
          </p:nvPr>
        </p:nvSpPr>
        <p:spPr>
          <a:xfrm>
            <a:off x="457200" y="1052736"/>
            <a:ext cx="8507288" cy="554461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altLang="cs-CZ" sz="3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Práce s EIZ</a:t>
            </a:r>
          </a:p>
          <a:p>
            <a:endParaRPr lang="cs-CZ" dirty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2900" dirty="0"/>
              <a:t> </a:t>
            </a:r>
            <a:r>
              <a:rPr lang="cs-CZ" altLang="cs-CZ" sz="3000" dirty="0"/>
              <a:t>základy vyhledávacích technik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 tvorba klíčových slov a rešeršního dotazu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 praktické vyhledávání v databázích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r>
              <a:rPr lang="cs-CZ" altLang="cs-CZ" sz="3000" dirty="0"/>
              <a:t> EBSCO </a:t>
            </a:r>
            <a:r>
              <a:rPr lang="cs-CZ" altLang="cs-CZ" sz="3000" dirty="0" err="1"/>
              <a:t>Discovery</a:t>
            </a:r>
            <a:r>
              <a:rPr lang="cs-CZ" altLang="cs-CZ" sz="3000" dirty="0"/>
              <a:t> </a:t>
            </a:r>
            <a:r>
              <a:rPr lang="cs-CZ" altLang="cs-CZ" sz="3000" dirty="0" err="1"/>
              <a:t>Service</a:t>
            </a:r>
            <a:r>
              <a:rPr lang="cs-CZ" altLang="cs-CZ" sz="3000" dirty="0"/>
              <a:t> a další nadstavbové nástroje</a:t>
            </a:r>
          </a:p>
          <a:p>
            <a:pPr marL="0" indent="0">
              <a:lnSpc>
                <a:spcPct val="150000"/>
              </a:lnSpc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547963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AND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5"/>
            <a:ext cx="8229600" cy="2664296"/>
          </a:xfrm>
        </p:spPr>
        <p:txBody>
          <a:bodyPr/>
          <a:lstStyle/>
          <a:p>
            <a:pPr marL="432000"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součin, průnik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jen těch dokumentů, ve kterých se </a:t>
            </a:r>
            <a:r>
              <a:rPr lang="cs-CZ" altLang="cs-CZ" sz="3000" b="1" dirty="0"/>
              <a:t>vyskytují obě klíčová slova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800100" lvl="1" indent="-4320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průnik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827584" y="4782344"/>
            <a:ext cx="3763332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ot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př. volební kampaně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AND efektivita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and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59557" y="4581128"/>
            <a:ext cx="3898900" cy="172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3995936" y="6238596"/>
            <a:ext cx="2567663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volební kampaně</a:t>
            </a:r>
          </a:p>
        </p:txBody>
      </p:sp>
      <p:sp>
        <p:nvSpPr>
          <p:cNvPr id="7" name="TextovéPole 6"/>
          <p:cNvSpPr txBox="1"/>
          <p:nvPr/>
        </p:nvSpPr>
        <p:spPr>
          <a:xfrm>
            <a:off x="6588533" y="6218204"/>
            <a:ext cx="173481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efektivita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9849796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OR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00809"/>
            <a:ext cx="8229600" cy="2736304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Logický součet, sjednocení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Vyhledání dokumentů, které obsahují </a:t>
            </a:r>
            <a:r>
              <a:rPr lang="cs-CZ" altLang="cs-CZ" sz="3000" b="1" dirty="0"/>
              <a:t>alespoň jeden ze zadaných výrazů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rozšiřuje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Můžeme jej znázornit jako </a:t>
            </a:r>
            <a:r>
              <a:rPr lang="cs-CZ" altLang="cs-CZ" sz="3000" b="1" dirty="0"/>
              <a:t>sjednocení množin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971600" y="4511937"/>
            <a:ext cx="2880320" cy="1261884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př. 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</a:t>
            </a:r>
            <a:r>
              <a:rPr kumimoji="0" lang="cs-CZ" altLang="cs-CZ" sz="28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Britain</a:t>
            </a: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OR GB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or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4536452"/>
            <a:ext cx="2879725" cy="14360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788024" y="5873160"/>
            <a:ext cx="203123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Great </a:t>
            </a:r>
            <a:r>
              <a:rPr kumimoji="0" lang="cs-CZ" altLang="cs-CZ" sz="24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Britain</a:t>
            </a:r>
            <a:endParaRPr kumimoji="0" 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6819254" y="6232623"/>
            <a:ext cx="2324746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GB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6326887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Operátor NOT</a:t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7"/>
            <a:ext cx="8229600" cy="2664296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Logická negace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Vyloučí</a:t>
            </a:r>
            <a:r>
              <a:rPr lang="cs-CZ" altLang="cs-CZ" sz="3000" dirty="0"/>
              <a:t> </a:t>
            </a:r>
            <a:r>
              <a:rPr lang="cs-CZ" altLang="cs-CZ" sz="3000" b="1" dirty="0"/>
              <a:t>ty</a:t>
            </a:r>
            <a:r>
              <a:rPr lang="cs-CZ" altLang="cs-CZ" sz="3000" dirty="0"/>
              <a:t> záznamy o dokumentech, </a:t>
            </a:r>
            <a:r>
              <a:rPr lang="cs-CZ" altLang="cs-CZ" sz="3000" b="1" dirty="0"/>
              <a:t>které</a:t>
            </a:r>
            <a:r>
              <a:rPr lang="cs-CZ" altLang="cs-CZ" sz="3000" dirty="0"/>
              <a:t> </a:t>
            </a:r>
            <a:r>
              <a:rPr lang="cs-CZ" altLang="cs-CZ" sz="3000" b="1" dirty="0"/>
              <a:t>obsahují označené klíčové slovo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b="1" dirty="0"/>
              <a:t>Záleží na pořadí klíčových slov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průzkumu se </a:t>
            </a:r>
            <a:r>
              <a:rPr lang="cs-CZ" altLang="cs-CZ" sz="3000" b="1" dirty="0"/>
              <a:t>zužuje</a:t>
            </a:r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683568" y="4725144"/>
            <a:ext cx="3744416" cy="1292662"/>
          </a:xfrm>
          <a:prstGeom prst="rect">
            <a:avLst/>
          </a:prstGeom>
          <a:noFill/>
          <a:ln>
            <a:solidFill>
              <a:srgbClr val="33CCCC"/>
            </a:solidFill>
            <a:prstDash val="sysDash"/>
          </a:ln>
          <a:effectLst>
            <a:glow rad="63500">
              <a:srgbClr val="33CCCC">
                <a:alpha val="40000"/>
              </a:srgbClr>
            </a:glow>
          </a:effectLst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př. američtí prezidenti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     NOT Obama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pic>
        <p:nvPicPr>
          <p:cNvPr id="5" name="Picture 6" descr="not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0923" y="4437113"/>
            <a:ext cx="3168352" cy="1368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4234943" y="6017806"/>
            <a:ext cx="2880320" cy="7540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američtí prezidenti</a:t>
            </a:r>
            <a:endParaRPr kumimoji="0" lang="cs-CZ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7" name="TextovéPole 6"/>
          <p:cNvSpPr txBox="1"/>
          <p:nvPr/>
        </p:nvSpPr>
        <p:spPr>
          <a:xfrm>
            <a:off x="7164288" y="6017806"/>
            <a:ext cx="2016224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5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Obama</a:t>
            </a:r>
            <a:endParaRPr kumimoji="0" lang="cs-CZ" sz="25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476601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Krácení termínů (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truncation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6699" y="1844824"/>
            <a:ext cx="8229600" cy="4680520"/>
          </a:xfrm>
        </p:spPr>
        <p:txBody>
          <a:bodyPr>
            <a:no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2700" b="1" dirty="0"/>
              <a:t>Hledaný termín je zkrácen na kořen slova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Systém dohledá všechny možné tvary podle tohoto  kořenu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Přípony nebo koncovky jsou nahrazeny zástupným znakem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Výsledek vyhledávání se rozšiřuje 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2700" dirty="0"/>
              <a:t> </a:t>
            </a:r>
            <a:r>
              <a:rPr lang="en-US" altLang="cs-CZ" sz="2700" dirty="0" err="1"/>
              <a:t>Pozn</a:t>
            </a:r>
            <a:r>
              <a:rPr lang="en-US" altLang="cs-CZ" sz="2700" dirty="0"/>
              <a:t>. </a:t>
            </a:r>
            <a:r>
              <a:rPr lang="cs-CZ" altLang="cs-CZ" sz="2700" dirty="0"/>
              <a:t>vyhledávací nástroje mohou využívat různé symboly</a:t>
            </a: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2700" b="1" i="1" dirty="0"/>
              <a:t>př. polit</a:t>
            </a:r>
            <a:r>
              <a:rPr lang="en-US" altLang="cs-CZ" sz="2700" b="1" i="1" dirty="0"/>
              <a:t>*</a:t>
            </a:r>
            <a:r>
              <a:rPr lang="cs-CZ" altLang="cs-CZ" sz="2700" b="1" i="1" dirty="0"/>
              <a:t> - vyhledá politika, politický, politik, politologie atd. </a:t>
            </a:r>
          </a:p>
          <a:p>
            <a:pPr marL="0" indent="0">
              <a:buNone/>
            </a:pPr>
            <a:endParaRPr lang="cs-CZ" sz="2700" dirty="0"/>
          </a:p>
        </p:txBody>
      </p:sp>
    </p:spTree>
    <p:extLst>
      <p:ext uri="{BB962C8B-B14F-4D97-AF65-F5344CB8AC3E}">
        <p14:creationId xmlns:p14="http://schemas.microsoft.com/office/powerpoint/2010/main" val="5633856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 prostřednictvím fráze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76872"/>
            <a:ext cx="8229600" cy="3777283"/>
          </a:xfrm>
        </p:spPr>
        <p:txBody>
          <a:bodyPr>
            <a:normAutofit fontScale="92500" lnSpcReduction="10000"/>
          </a:bodyPr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Bližší specifikace dotazu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Slovní spojení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Všechny slova se musí vyskytovat v přesném pořadí a uvedeném tvaru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Nejčastěji se využívají uvozovky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Výsledek vyhledávání se zužuje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sz="3000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3000" b="1" i="1" dirty="0"/>
              <a:t>př. "volební kampaně"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72496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92578" y="1052736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Příklady</a:t>
            </a:r>
            <a: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94437" y="1700808"/>
            <a:ext cx="8856984" cy="4248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cs-CZ" sz="3000" dirty="0" err="1"/>
              <a:t>Trump</a:t>
            </a:r>
            <a:r>
              <a:rPr lang="cs-CZ" sz="3000" dirty="0"/>
              <a:t> AND Clinton AND </a:t>
            </a:r>
            <a:r>
              <a:rPr lang="cs-CZ" sz="3000" dirty="0" err="1"/>
              <a:t>election</a:t>
            </a:r>
            <a:endParaRPr lang="cs-CZ" sz="3000" dirty="0"/>
          </a:p>
          <a:p>
            <a:pPr marL="0" indent="0">
              <a:buNone/>
            </a:pPr>
            <a:endParaRPr lang="cs-CZ" sz="4000" b="1" dirty="0"/>
          </a:p>
          <a:p>
            <a:pPr marL="0" indent="0">
              <a:buNone/>
            </a:pPr>
            <a:r>
              <a:rPr lang="cs-CZ" sz="3000" b="1" dirty="0"/>
              <a:t>Složitý dotaz s využitím booleovských operátorů</a:t>
            </a:r>
          </a:p>
          <a:p>
            <a:pPr marL="0" indent="0">
              <a:buNone/>
            </a:pPr>
            <a:endParaRPr lang="cs-CZ" sz="3000" b="1" dirty="0"/>
          </a:p>
          <a:p>
            <a:pPr marL="0" indent="0">
              <a:buNone/>
            </a:pPr>
            <a:r>
              <a:rPr lang="cs-CZ" sz="3000" dirty="0" err="1"/>
              <a:t>Trump</a:t>
            </a:r>
            <a:r>
              <a:rPr lang="cs-CZ" sz="3000" dirty="0"/>
              <a:t> OR Clinton AND "</a:t>
            </a:r>
            <a:r>
              <a:rPr lang="cs-CZ" sz="3000" dirty="0" err="1"/>
              <a:t>american</a:t>
            </a:r>
            <a:r>
              <a:rPr lang="cs-CZ" sz="3000" dirty="0"/>
              <a:t> </a:t>
            </a:r>
            <a:r>
              <a:rPr lang="cs-CZ" sz="3000" dirty="0" err="1"/>
              <a:t>presidential</a:t>
            </a:r>
            <a:r>
              <a:rPr lang="cs-CZ" sz="3000" dirty="0"/>
              <a:t> </a:t>
            </a:r>
            <a:r>
              <a:rPr lang="cs-CZ" sz="3000" dirty="0" err="1"/>
              <a:t>election</a:t>
            </a:r>
            <a:r>
              <a:rPr lang="cs-CZ" sz="3000" dirty="0"/>
              <a:t>" AND </a:t>
            </a:r>
            <a:r>
              <a:rPr lang="cs-CZ" sz="3000" dirty="0" err="1"/>
              <a:t>campaign</a:t>
            </a:r>
            <a:endParaRPr lang="cs-CZ" sz="3000" dirty="0"/>
          </a:p>
          <a:p>
            <a:pPr marL="0" indent="0">
              <a:buNone/>
            </a:pPr>
            <a:endParaRPr lang="cs-CZ" sz="4000" dirty="0"/>
          </a:p>
          <a:p>
            <a:pPr marL="0" indent="0">
              <a:buNone/>
            </a:pPr>
            <a:r>
              <a:rPr lang="cs-CZ" sz="3000" dirty="0"/>
              <a:t>(</a:t>
            </a:r>
            <a:r>
              <a:rPr lang="cs-CZ" sz="3000" dirty="0" err="1"/>
              <a:t>Trump</a:t>
            </a:r>
            <a:r>
              <a:rPr lang="cs-CZ" sz="3000" dirty="0"/>
              <a:t> OR Clinton) AND "</a:t>
            </a:r>
            <a:r>
              <a:rPr lang="cs-CZ" sz="3000" dirty="0" err="1"/>
              <a:t>american</a:t>
            </a:r>
            <a:r>
              <a:rPr lang="cs-CZ" sz="3000" dirty="0"/>
              <a:t> </a:t>
            </a:r>
            <a:r>
              <a:rPr lang="cs-CZ" sz="3000" dirty="0" err="1"/>
              <a:t>presidential</a:t>
            </a:r>
            <a:r>
              <a:rPr lang="cs-CZ" sz="3000" dirty="0"/>
              <a:t> </a:t>
            </a:r>
            <a:r>
              <a:rPr lang="cs-CZ" sz="3000" dirty="0" err="1"/>
              <a:t>election</a:t>
            </a:r>
            <a:r>
              <a:rPr lang="cs-CZ" sz="3000" dirty="0"/>
              <a:t>" AND </a:t>
            </a:r>
            <a:r>
              <a:rPr lang="cs-CZ" sz="3000" dirty="0" err="1"/>
              <a:t>campaign</a:t>
            </a:r>
            <a:endParaRPr lang="cs-CZ" sz="3000" dirty="0"/>
          </a:p>
          <a:p>
            <a:pPr marL="0" indent="0">
              <a:buNone/>
            </a:pP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822972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340768"/>
            <a:ext cx="8229600" cy="4824536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1409887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5. Technika vyhledávání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60848"/>
            <a:ext cx="8229600" cy="4281339"/>
          </a:xfrm>
        </p:spPr>
        <p:txBody>
          <a:bodyPr/>
          <a:lstStyle/>
          <a:p>
            <a:pPr indent="-4320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Prohlížení (</a:t>
            </a:r>
            <a:r>
              <a:rPr lang="cs-CZ" altLang="cs-CZ" sz="3000" b="1" dirty="0" err="1"/>
              <a:t>browsing</a:t>
            </a:r>
            <a:r>
              <a:rPr lang="cs-CZ" altLang="cs-CZ" sz="3000" b="1" dirty="0"/>
              <a:t>)</a:t>
            </a:r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Vyhledávání (</a:t>
            </a:r>
            <a:r>
              <a:rPr lang="cs-CZ" altLang="cs-CZ" sz="3000" b="1" dirty="0" err="1"/>
              <a:t>searching</a:t>
            </a:r>
            <a:r>
              <a:rPr lang="cs-CZ" altLang="cs-CZ" sz="3000" b="1" dirty="0"/>
              <a:t>)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jednoduché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/>
              <a:t>pokročilé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98058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484784"/>
            <a:ext cx="8229600" cy="4785395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076414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6. Vlastní vyhledávací proces</a:t>
            </a:r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88840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Málokdy získáte relevantní záznamy po prvním vyhledávání</a:t>
            </a:r>
          </a:p>
          <a:p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Vždy je třeba rešeršní dotaz ladit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Každý zdroj má vlastní pravidla vyhledávání a je třeba tomu uzpůsobit vyhledávací dotaz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6778112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extovéPole 1"/>
          <p:cNvSpPr txBox="1"/>
          <p:nvPr/>
        </p:nvSpPr>
        <p:spPr>
          <a:xfrm>
            <a:off x="1043608" y="2636912"/>
            <a:ext cx="676875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altLang="cs-CZ" sz="7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Vyhledávání</a:t>
            </a:r>
            <a:endParaRPr lang="cs-CZ" sz="72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cs-CZ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91161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</a:rPr>
              <a:t>Máte-li málo výsledků vyhledávání:</a:t>
            </a:r>
            <a:br>
              <a:rPr lang="cs-CZ" altLang="cs-CZ" sz="3200" b="1" dirty="0">
                <a:latin typeface="Tahoma" panose="020B0604030504040204" pitchFamily="34" charset="0"/>
              </a:rPr>
            </a:br>
            <a:endParaRPr lang="cs-CZ" sz="32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050746"/>
            <a:ext cx="8229600" cy="4281339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Rozšiřte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přidejte další klíčová slova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285750" indent="-28575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  Zrušte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typ dokumentu, dílčí databáze, jenom slova v názvu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4962240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Máte-li mnoho výsledků vyhledávání: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353347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Zužte dotaz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konkretizujte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lépe definujte klíčová slova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zaměřte se pouze na nějakou oblast apod.</a:t>
            </a:r>
            <a:endParaRPr lang="cs-CZ" altLang="cs-CZ" sz="3000" b="1" dirty="0"/>
          </a:p>
          <a:p>
            <a:endParaRPr lang="cs-CZ" altLang="cs-CZ" sz="3000" b="1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000" b="1" dirty="0"/>
              <a:t>Přidejte omezení </a:t>
            </a:r>
          </a:p>
          <a:p>
            <a:pPr marL="914400" lvl="1" indent="-457200">
              <a:buFont typeface="Wingdings" panose="05000000000000000000" pitchFamily="2" charset="2"/>
              <a:buChar char="v"/>
            </a:pPr>
            <a:r>
              <a:rPr lang="cs-CZ" altLang="cs-CZ" sz="3000" dirty="0"/>
              <a:t>např. jenom slova v názvu, konkrétní země, typ dokumentu apod.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41020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5001419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Téma a klíčová slova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</a:t>
            </a:r>
            <a:r>
              <a:rPr lang="cs-CZ" altLang="cs-CZ" dirty="0" err="1">
                <a:solidFill>
                  <a:schemeClr val="bg1">
                    <a:lumMod val="50000"/>
                  </a:schemeClr>
                </a:solidFill>
              </a:rPr>
              <a:t>Boolovský</a:t>
            </a: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>
                <a:solidFill>
                  <a:schemeClr val="bg1">
                    <a:lumMod val="50000"/>
                  </a:schemeClr>
                </a:solidFill>
              </a:rPr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4477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7. Hodnocení vyhledaných záznamů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relevance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důvěryhodnost zdroje</a:t>
            </a:r>
          </a:p>
          <a:p>
            <a:pPr marL="914400" lvl="1" indent="-457200">
              <a:spcBef>
                <a:spcPct val="4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jména autorů, instituce, kontakty na správce…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pravidelná aktualizace</a:t>
            </a:r>
          </a:p>
          <a:p>
            <a:pPr marL="457200" indent="-457200">
              <a:spcBef>
                <a:spcPct val="40000"/>
              </a:spcBef>
              <a:buFont typeface="Wingdings" panose="05000000000000000000" pitchFamily="2" charset="2"/>
              <a:buChar char="q"/>
            </a:pPr>
            <a:r>
              <a:rPr lang="cs-CZ" altLang="cs-CZ" sz="3000" dirty="0"/>
              <a:t>odbornost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2266627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9552" y="1484784"/>
            <a:ext cx="8229600" cy="4857403"/>
          </a:xfrm>
        </p:spPr>
        <p:txBody>
          <a:bodyPr/>
          <a:lstStyle/>
          <a:p>
            <a:pPr>
              <a:buFontTx/>
              <a:buAutoNum type="arabicPeriod"/>
            </a:pPr>
            <a:r>
              <a:rPr lang="cs-CZ" altLang="cs-CZ" dirty="0"/>
              <a:t>Téma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b="1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236492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altLang="cs-CZ" sz="3600" b="1" dirty="0">
                <a:latin typeface="Tahoma" panose="020B0604030504040204" pitchFamily="34" charset="0"/>
              </a:rPr>
              <a:t>8. Další operace</a:t>
            </a:r>
            <a:r>
              <a:rPr lang="cs-CZ" altLang="cs-CZ" b="1" dirty="0">
                <a:latin typeface="Tahoma" panose="020B0604030504040204" pitchFamily="34" charset="0"/>
              </a:rPr>
              <a:t/>
            </a:r>
            <a:br>
              <a:rPr lang="cs-CZ" altLang="cs-CZ" b="1" dirty="0">
                <a:latin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3777283"/>
          </a:xfrm>
        </p:spPr>
        <p:txBody>
          <a:bodyPr/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tisk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uložení</a:t>
            </a:r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export do citačního </a:t>
            </a:r>
            <a:r>
              <a:rPr lang="cs-CZ" altLang="cs-CZ" dirty="0" err="1"/>
              <a:t>manageru</a:t>
            </a:r>
            <a:r>
              <a:rPr lang="cs-CZ" altLang="cs-CZ" dirty="0"/>
              <a:t> (např. </a:t>
            </a:r>
            <a:r>
              <a:rPr lang="cs-CZ" altLang="cs-CZ" dirty="0" err="1">
                <a:hlinkClick r:id="rId3"/>
              </a:rPr>
              <a:t>EndNote</a:t>
            </a:r>
            <a:r>
              <a:rPr lang="cs-CZ" altLang="cs-CZ" dirty="0">
                <a:hlinkClick r:id="rId3"/>
              </a:rPr>
              <a:t> Web,</a:t>
            </a:r>
            <a:r>
              <a:rPr lang="cs-CZ" altLang="cs-CZ" dirty="0"/>
              <a:t> </a:t>
            </a:r>
            <a:r>
              <a:rPr lang="cs-CZ" altLang="cs-CZ" dirty="0" err="1">
                <a:hlinkClick r:id="rId4"/>
              </a:rPr>
              <a:t>Zotero</a:t>
            </a:r>
            <a:r>
              <a:rPr lang="cs-CZ" altLang="cs-CZ" dirty="0">
                <a:hlinkClick r:id="rId4"/>
              </a:rPr>
              <a:t>,</a:t>
            </a:r>
            <a:r>
              <a:rPr lang="cs-CZ" altLang="cs-CZ" dirty="0"/>
              <a:t> </a:t>
            </a:r>
            <a:r>
              <a:rPr lang="cs-CZ" altLang="cs-CZ" dirty="0">
                <a:hlinkClick r:id="rId5"/>
              </a:rPr>
              <a:t>Citace.com)</a:t>
            </a:r>
            <a:endParaRPr lang="cs-CZ" altLang="cs-CZ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dirty="0"/>
              <a:t>Ukázky cit. </a:t>
            </a:r>
            <a:r>
              <a:rPr lang="cs-CZ" altLang="cs-CZ" dirty="0" err="1"/>
              <a:t>managerů</a:t>
            </a: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473732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772816"/>
            <a:ext cx="8229600" cy="4896544"/>
          </a:xfrm>
        </p:spPr>
        <p:txBody>
          <a:bodyPr>
            <a:normAutofit lnSpcReduction="10000"/>
          </a:bodyPr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800" b="1" dirty="0"/>
              <a:t>Volně dostupné zdroje:</a:t>
            </a:r>
            <a:endParaRPr lang="cs-CZ" altLang="cs-CZ" sz="2800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>
                <a:hlinkClick r:id="rId4"/>
              </a:rPr>
              <a:t>Directory </a:t>
            </a:r>
            <a:r>
              <a:rPr lang="cs-CZ" b="1" dirty="0" err="1">
                <a:hlinkClick r:id="rId4"/>
              </a:rPr>
              <a:t>of</a:t>
            </a:r>
            <a:r>
              <a:rPr lang="cs-CZ" b="1" dirty="0">
                <a:hlinkClick r:id="rId4"/>
              </a:rPr>
              <a:t> Open Access </a:t>
            </a:r>
            <a:r>
              <a:rPr lang="cs-CZ" b="1" dirty="0" err="1">
                <a:hlinkClick r:id="rId4"/>
              </a:rPr>
              <a:t>Journals</a:t>
            </a:r>
            <a:r>
              <a:rPr lang="cs-CZ" b="1" dirty="0">
                <a:hlinkClick r:id="rId4"/>
              </a:rPr>
              <a:t> (DOAJ)</a:t>
            </a:r>
            <a:r>
              <a:rPr lang="cs-CZ" b="1" dirty="0"/>
              <a:t> - </a:t>
            </a:r>
            <a:r>
              <a:rPr lang="cs-CZ" dirty="0"/>
              <a:t>přes 10.000 časopisů s otevřeným přístupem</a:t>
            </a:r>
            <a:endParaRPr lang="cs-CZ" dirty="0">
              <a:hlinkClick r:id="rId5"/>
            </a:endParaRP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 err="1">
                <a:hlinkClick r:id="rId5"/>
              </a:rPr>
              <a:t>Central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European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Journal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of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Social</a:t>
            </a:r>
            <a:r>
              <a:rPr lang="cs-CZ" b="1" dirty="0">
                <a:hlinkClick r:id="rId5"/>
              </a:rPr>
              <a:t> </a:t>
            </a:r>
            <a:r>
              <a:rPr lang="cs-CZ" b="1" dirty="0" err="1">
                <a:hlinkClick r:id="rId5"/>
              </a:rPr>
              <a:t>Sciences</a:t>
            </a:r>
            <a:r>
              <a:rPr lang="cs-CZ" b="1" dirty="0">
                <a:hlinkClick r:id="rId5"/>
              </a:rPr>
              <a:t> and </a:t>
            </a:r>
            <a:r>
              <a:rPr lang="cs-CZ" b="1" dirty="0" err="1">
                <a:hlinkClick r:id="rId5"/>
              </a:rPr>
              <a:t>Humanities</a:t>
            </a:r>
            <a:r>
              <a:rPr lang="cs-CZ" b="1" dirty="0">
                <a:hlinkClick r:id="rId5"/>
              </a:rPr>
              <a:t> (CEJSH) </a:t>
            </a:r>
            <a:r>
              <a:rPr lang="cs-CZ" b="1" dirty="0"/>
              <a:t>- </a:t>
            </a:r>
            <a:r>
              <a:rPr lang="cs-CZ" dirty="0"/>
              <a:t>databáze bibliografických údajů a anglických abstraktů článků uveřejněných ve vědeckých časopisech z oblasti humanitních a společenských věd vycházejících v ČR, SR, v Maďarsku a Polsku. </a:t>
            </a:r>
          </a:p>
          <a:p>
            <a:pPr marL="800100" lvl="1" indent="-342900">
              <a:buFont typeface="Wingdings" panose="05000000000000000000" pitchFamily="2" charset="2"/>
              <a:buChar char="v"/>
            </a:pPr>
            <a:r>
              <a:rPr lang="cs-CZ" b="1" dirty="0">
                <a:hlinkClick r:id="rId6"/>
              </a:rPr>
              <a:t>De </a:t>
            </a:r>
            <a:r>
              <a:rPr lang="cs-CZ" b="1" dirty="0" err="1">
                <a:hlinkClick r:id="rId6"/>
              </a:rPr>
              <a:t>Gruyter</a:t>
            </a:r>
            <a:r>
              <a:rPr lang="cs-CZ" b="1" dirty="0">
                <a:hlinkClick r:id="rId6"/>
              </a:rPr>
              <a:t> Online </a:t>
            </a:r>
            <a:r>
              <a:rPr lang="cs-CZ" dirty="0"/>
              <a:t>- volně dostupný multioborový zdroj, stovky odborných časopisů</a:t>
            </a:r>
          </a:p>
          <a:p>
            <a:pPr marL="457200" lvl="1" indent="0">
              <a:buNone/>
            </a:pPr>
            <a:endParaRPr lang="cs-CZ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dirty="0"/>
          </a:p>
          <a:p>
            <a:pPr marL="800100" lvl="1" indent="-342900">
              <a:buFont typeface="Wingdings" panose="05000000000000000000" pitchFamily="2" charset="2"/>
              <a:buChar char="v"/>
            </a:pPr>
            <a:endParaRPr lang="cs-CZ" altLang="cs-CZ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147248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Kde hledat odborné časopisy? II.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064611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976493"/>
            <a:ext cx="8229600" cy="4896544"/>
          </a:xfrm>
        </p:spPr>
        <p:txBody>
          <a:bodyPr>
            <a:normAutofit/>
          </a:bodyPr>
          <a:lstStyle/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b="1" dirty="0"/>
              <a:t>EBSCO</a:t>
            </a:r>
            <a:r>
              <a:rPr lang="cs-CZ" altLang="cs-CZ" b="1" dirty="0">
                <a:latin typeface="Arial" panose="020B0604020202020204" pitchFamily="34" charset="0"/>
              </a:rPr>
              <a:t> 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JSTOR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ProQuest</a:t>
            </a:r>
            <a:endParaRPr lang="cs-CZ" altLang="cs-CZ" b="1" dirty="0"/>
          </a:p>
          <a:p>
            <a:pPr marL="457200" indent="-457200">
              <a:spcBef>
                <a:spcPts val="700"/>
              </a:spcBef>
              <a:buFont typeface="Wingdings" panose="05000000000000000000" pitchFamily="2" charset="2"/>
              <a:buChar char="q"/>
            </a:pPr>
            <a:r>
              <a:rPr lang="cs-CZ" altLang="cs-CZ" b="1" dirty="0"/>
              <a:t>Sage </a:t>
            </a:r>
            <a:r>
              <a:rPr lang="cs-CZ" altLang="cs-CZ" b="1" dirty="0" err="1"/>
              <a:t>Journals</a:t>
            </a:r>
            <a:r>
              <a:rPr lang="cs-CZ" altLang="cs-CZ" b="1" dirty="0"/>
              <a:t> Online</a:t>
            </a:r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ScienceDirect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SpringerLink</a:t>
            </a:r>
            <a:endParaRPr lang="cs-CZ" altLang="cs-CZ" b="1" dirty="0"/>
          </a:p>
          <a:p>
            <a:pPr marL="457200" indent="-457200">
              <a:spcBef>
                <a:spcPts val="1000"/>
              </a:spcBef>
              <a:buFont typeface="Wingdings" panose="05000000000000000000" pitchFamily="2" charset="2"/>
              <a:buChar char="q"/>
            </a:pPr>
            <a:r>
              <a:rPr lang="cs-CZ" altLang="cs-CZ" b="1" dirty="0" err="1"/>
              <a:t>Wiley</a:t>
            </a:r>
            <a:r>
              <a:rPr lang="cs-CZ" altLang="cs-CZ" b="1" dirty="0"/>
              <a:t> Online </a:t>
            </a:r>
            <a:r>
              <a:rPr lang="cs-CZ" altLang="cs-CZ" b="1" dirty="0" err="1"/>
              <a:t>Library</a:t>
            </a:r>
            <a:endParaRPr lang="cs-CZ" altLang="cs-CZ" b="1" dirty="0"/>
          </a:p>
          <a:p>
            <a:pPr marL="0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457200" y="1052736"/>
            <a:ext cx="8229600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Kde hledat odborné časopisy? I.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8" name="TextovéPole 7"/>
          <p:cNvSpPr txBox="1"/>
          <p:nvPr/>
        </p:nvSpPr>
        <p:spPr>
          <a:xfrm>
            <a:off x="5436096" y="2348880"/>
            <a:ext cx="3600400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Multioborové databáze jsou dobrým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startovním místem pro vyhledávání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Můžete je prohledávat hromadně prostřednictvím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 action="ppaction://hlinkfile"/>
              </a:rPr>
              <a:t>discovery</a:t>
            </a: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9" name="Obdélník 8"/>
          <p:cNvSpPr/>
          <p:nvPr/>
        </p:nvSpPr>
        <p:spPr>
          <a:xfrm>
            <a:off x="5436096" y="2348880"/>
            <a:ext cx="3394720" cy="3528392"/>
          </a:xfrm>
          <a:prstGeom prst="rect">
            <a:avLst/>
          </a:prstGeom>
          <a:solidFill>
            <a:srgbClr val="FFFF66"/>
          </a:solidFill>
          <a:ln>
            <a:noFill/>
          </a:ln>
          <a:effectLst>
            <a:glow rad="139700">
              <a:schemeClr val="accent6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580112" y="2386761"/>
            <a:ext cx="3312368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Multioborové databáze jsou dobrým               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startovním místem pro vyhledávání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Můžete je prohledávat hromadně prostřednictvím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discovery</a:t>
            </a:r>
            <a:endParaRPr kumimoji="0" lang="cs-CZ" altLang="cs-CZ" sz="2400" b="0" i="1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8637245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1331640" y="2780928"/>
            <a:ext cx="8229600" cy="4896544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500" b="1" dirty="0">
                <a:hlinkClick r:id="" action="ppaction://noaction"/>
              </a:rPr>
              <a:t>How  to  Read  (and  Understand) </a:t>
            </a:r>
          </a:p>
          <a:p>
            <a:pPr marL="0" indent="0">
              <a:buNone/>
            </a:pPr>
            <a:r>
              <a:rPr lang="en-US" sz="3500" b="1" dirty="0">
                <a:hlinkClick r:id="" action="ppaction://noaction"/>
              </a:rPr>
              <a:t>a  Social  Science  Journal  </a:t>
            </a:r>
            <a:r>
              <a:rPr lang="en-US" sz="3500" b="1" dirty="0" err="1">
                <a:hlinkClick r:id="rId4"/>
              </a:rPr>
              <a:t>Articl</a:t>
            </a:r>
            <a:r>
              <a:rPr lang="cs-CZ" sz="3500" b="1" dirty="0">
                <a:hlinkClick r:id="rId4"/>
              </a:rPr>
              <a:t>e</a:t>
            </a:r>
            <a:endParaRPr lang="en-US" sz="3500" b="1" dirty="0"/>
          </a:p>
          <a:p>
            <a:pPr marL="0" indent="0">
              <a:buNone/>
            </a:pPr>
            <a:endParaRPr lang="cs-CZ" sz="3500" dirty="0"/>
          </a:p>
        </p:txBody>
      </p:sp>
    </p:spTree>
    <p:extLst>
      <p:ext uri="{BB962C8B-B14F-4D97-AF65-F5344CB8AC3E}">
        <p14:creationId xmlns:p14="http://schemas.microsoft.com/office/powerpoint/2010/main" val="1869007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71763" y="1196752"/>
            <a:ext cx="8928992" cy="936104"/>
          </a:xfrm>
        </p:spPr>
        <p:txBody>
          <a:bodyPr>
            <a:noAutofit/>
          </a:bodyPr>
          <a:lstStyle/>
          <a:p>
            <a:pPr algn="l"/>
            <a:r>
              <a:rPr lang="cs-CZ" altLang="cs-CZ" sz="3000" b="1" dirty="0">
                <a:latin typeface="Tahoma" panose="020B0604030504040204" pitchFamily="34" charset="0"/>
              </a:rPr>
              <a:t>Cvičení</a:t>
            </a:r>
            <a:br>
              <a:rPr lang="cs-CZ" altLang="cs-CZ" sz="3000" b="1" dirty="0">
                <a:latin typeface="Tahoma" panose="020B0604030504040204" pitchFamily="34" charset="0"/>
              </a:rPr>
            </a:br>
            <a:r>
              <a:rPr lang="cs-CZ" altLang="cs-CZ" sz="3000" b="1" dirty="0">
                <a:latin typeface="Tahoma" panose="020B0604030504040204" pitchFamily="34" charset="0"/>
              </a:rPr>
              <a:t/>
            </a:r>
            <a:br>
              <a:rPr lang="cs-CZ" altLang="cs-CZ" sz="3000" b="1" dirty="0">
                <a:latin typeface="Tahoma" panose="020B0604030504040204" pitchFamily="34" charset="0"/>
              </a:rPr>
            </a:b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71763" y="1844824"/>
            <a:ext cx="8229600" cy="4752528"/>
          </a:xfrm>
        </p:spPr>
        <p:txBody>
          <a:bodyPr>
            <a:normAutofit fontScale="47500" lnSpcReduction="20000"/>
          </a:bodyPr>
          <a:lstStyle/>
          <a:p>
            <a:pPr marL="0" indent="0">
              <a:buNone/>
            </a:pPr>
            <a:r>
              <a:rPr lang="cs-CZ" altLang="cs-CZ" sz="5400" dirty="0">
                <a:latin typeface="Tahoma" panose="020B0604030504040204" pitchFamily="34" charset="0"/>
              </a:rPr>
              <a:t>Praktické vyhledávání v databázích:</a:t>
            </a:r>
            <a:endParaRPr lang="cs-CZ" altLang="cs-CZ" sz="5100" dirty="0">
              <a:hlinkClick r:id="rId3"/>
            </a:endParaRPr>
          </a:p>
          <a:p>
            <a:pPr marL="0" indent="0">
              <a:buNone/>
            </a:pPr>
            <a:endParaRPr lang="cs-CZ" altLang="cs-CZ" sz="5100" dirty="0">
              <a:hlinkClick r:id="rId3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5100" dirty="0"/>
              <a:t>  </a:t>
            </a:r>
            <a:r>
              <a:rPr lang="cs-CZ" altLang="cs-CZ" sz="5100" dirty="0">
                <a:hlinkClick r:id="rId3"/>
              </a:rPr>
              <a:t>Sage </a:t>
            </a:r>
            <a:r>
              <a:rPr lang="cs-CZ" altLang="cs-CZ" sz="5100" dirty="0" err="1">
                <a:hlinkClick r:id="rId3"/>
              </a:rPr>
              <a:t>Journals</a:t>
            </a:r>
            <a:r>
              <a:rPr lang="cs-CZ" altLang="cs-CZ" sz="5100" dirty="0"/>
              <a:t> a citační software </a:t>
            </a:r>
            <a:r>
              <a:rPr lang="cs-CZ" altLang="cs-CZ" sz="5100" dirty="0" err="1">
                <a:hlinkClick r:id="rId4"/>
              </a:rPr>
              <a:t>EndNote</a:t>
            </a:r>
            <a:r>
              <a:rPr lang="cs-CZ" altLang="cs-CZ" sz="5100" dirty="0">
                <a:hlinkClick r:id="rId4"/>
              </a:rPr>
              <a:t> Web</a:t>
            </a:r>
            <a:endParaRPr lang="cs-CZ" altLang="cs-CZ" sz="5100" dirty="0"/>
          </a:p>
          <a:p>
            <a:pPr marL="0" indent="0">
              <a:buNone/>
            </a:pPr>
            <a:endParaRPr lang="cs-CZ" altLang="cs-CZ" sz="51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5100" dirty="0" err="1">
                <a:hlinkClick r:id="rId5"/>
              </a:rPr>
              <a:t>Taylor</a:t>
            </a:r>
            <a:r>
              <a:rPr lang="en-US" altLang="cs-CZ" sz="5100" dirty="0">
                <a:hlinkClick r:id="rId5"/>
              </a:rPr>
              <a:t>&amp;Francis</a:t>
            </a:r>
            <a:endParaRPr lang="cs-CZ" altLang="cs-CZ" sz="5100" dirty="0"/>
          </a:p>
          <a:p>
            <a:pPr marL="0" indent="0">
              <a:buNone/>
            </a:pPr>
            <a:endParaRPr lang="cs-CZ" altLang="cs-CZ" sz="51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5100" dirty="0" err="1">
                <a:hlinkClick r:id="rId6"/>
              </a:rPr>
              <a:t>Annual</a:t>
            </a:r>
            <a:r>
              <a:rPr lang="cs-CZ" altLang="cs-CZ" sz="5100" dirty="0">
                <a:hlinkClick r:id="rId6"/>
              </a:rPr>
              <a:t> </a:t>
            </a:r>
            <a:r>
              <a:rPr lang="cs-CZ" altLang="cs-CZ" sz="5100" dirty="0" err="1">
                <a:hlinkClick r:id="rId6"/>
              </a:rPr>
              <a:t>Reviews</a:t>
            </a:r>
            <a:endParaRPr lang="cs-CZ" altLang="cs-CZ" sz="5100" dirty="0"/>
          </a:p>
          <a:p>
            <a:pPr marL="0" indent="0">
              <a:buNone/>
            </a:pPr>
            <a:endParaRPr lang="cs-CZ" altLang="cs-CZ" sz="51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5100" dirty="0" err="1">
                <a:hlinkClick r:id="rId7"/>
              </a:rPr>
              <a:t>Wiley</a:t>
            </a:r>
            <a:r>
              <a:rPr lang="cs-CZ" altLang="cs-CZ" sz="5100" dirty="0">
                <a:hlinkClick r:id="rId7"/>
              </a:rPr>
              <a:t> Online </a:t>
            </a:r>
            <a:r>
              <a:rPr lang="cs-CZ" altLang="cs-CZ" sz="5100" dirty="0" err="1">
                <a:hlinkClick r:id="rId7"/>
              </a:rPr>
              <a:t>Library</a:t>
            </a:r>
            <a:endParaRPr lang="cs-CZ" altLang="cs-CZ" sz="5100" dirty="0"/>
          </a:p>
          <a:p>
            <a:pPr marL="0" indent="0">
              <a:buNone/>
            </a:pPr>
            <a:endParaRPr lang="cs-CZ" altLang="cs-CZ" sz="4000" dirty="0"/>
          </a:p>
          <a:p>
            <a:pPr marL="0" indent="0">
              <a:buNone/>
            </a:pPr>
            <a:endParaRPr lang="cs-CZ" altLang="cs-CZ" sz="4000" dirty="0"/>
          </a:p>
          <a:p>
            <a:pPr marL="0" indent="0">
              <a:buNone/>
            </a:pPr>
            <a:endParaRPr lang="cs-CZ" altLang="cs-CZ" sz="4000" dirty="0"/>
          </a:p>
          <a:p>
            <a:pPr marL="457200" indent="-457200">
              <a:buFont typeface="Wingdings" panose="05000000000000000000" pitchFamily="2" charset="2"/>
              <a:buChar char="q"/>
            </a:pPr>
            <a:r>
              <a:rPr lang="cs-CZ" altLang="cs-CZ" sz="3600" dirty="0" err="1">
                <a:hlinkClick r:id="rId8"/>
              </a:rPr>
              <a:t>Anopress</a:t>
            </a:r>
            <a:r>
              <a:rPr lang="cs-CZ" altLang="cs-CZ" sz="3600" dirty="0"/>
              <a:t> - monitoring českých mediálních zdrojů</a:t>
            </a: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40775132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1484784"/>
            <a:ext cx="8229600" cy="4896544"/>
          </a:xfrm>
        </p:spPr>
        <p:txBody>
          <a:bodyPr>
            <a:normAutofit/>
          </a:bodyPr>
          <a:lstStyle/>
          <a:p>
            <a:pPr>
              <a:buFontTx/>
              <a:buAutoNum type="arabicPeriod"/>
            </a:pPr>
            <a:r>
              <a:rPr lang="cs-CZ" altLang="cs-CZ" b="1" dirty="0"/>
              <a:t> Výzkumná otázka (téma) a klíčová slova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specifikace</a:t>
            </a:r>
          </a:p>
          <a:p>
            <a:pPr>
              <a:buFontTx/>
              <a:buAutoNum type="arabicPeriod"/>
            </a:pPr>
            <a:r>
              <a:rPr lang="cs-CZ" altLang="cs-CZ" dirty="0"/>
              <a:t> Výběr zdrojů</a:t>
            </a:r>
          </a:p>
          <a:p>
            <a:pPr>
              <a:buFontTx/>
              <a:buAutoNum type="arabicPeriod"/>
            </a:pPr>
            <a:r>
              <a:rPr lang="cs-CZ" altLang="cs-CZ" dirty="0"/>
              <a:t> </a:t>
            </a:r>
            <a:r>
              <a:rPr lang="cs-CZ" altLang="cs-CZ" dirty="0" err="1"/>
              <a:t>Boolovský</a:t>
            </a:r>
            <a:r>
              <a:rPr lang="cs-CZ" altLang="cs-CZ" dirty="0"/>
              <a:t> model</a:t>
            </a:r>
          </a:p>
          <a:p>
            <a:pPr>
              <a:buFontTx/>
              <a:buAutoNum type="arabicPeriod"/>
            </a:pPr>
            <a:r>
              <a:rPr lang="cs-CZ" altLang="cs-CZ" dirty="0"/>
              <a:t> Technika vyhledávání</a:t>
            </a:r>
          </a:p>
          <a:p>
            <a:pPr>
              <a:buFontTx/>
              <a:buAutoNum type="arabicPeriod"/>
            </a:pPr>
            <a:r>
              <a:rPr lang="cs-CZ" altLang="cs-CZ" dirty="0"/>
              <a:t> Vlastní vyhledávací proces</a:t>
            </a:r>
          </a:p>
          <a:p>
            <a:pPr>
              <a:buFontTx/>
              <a:buAutoNum type="arabicPeriod"/>
            </a:pPr>
            <a:r>
              <a:rPr lang="cs-CZ" altLang="cs-CZ" dirty="0"/>
              <a:t> Hodnocení vyhledaných záznamů</a:t>
            </a:r>
          </a:p>
          <a:p>
            <a:pPr>
              <a:buFontTx/>
              <a:buAutoNum type="arabicPeriod"/>
            </a:pPr>
            <a:r>
              <a:rPr lang="cs-CZ" altLang="cs-CZ" dirty="0"/>
              <a:t> Další operace</a:t>
            </a:r>
          </a:p>
          <a:p>
            <a:pPr marL="0" indent="0">
              <a:buNone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617987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34962" y="2060848"/>
            <a:ext cx="8485509" cy="4536504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Sage </a:t>
            </a:r>
            <a:r>
              <a:rPr lang="cs-CZ" altLang="cs-CZ" sz="2800" b="1" dirty="0" err="1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Journals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 </a:t>
            </a:r>
            <a:r>
              <a:rPr lang="cs-CZ" altLang="cs-CZ" sz="2800" b="1" dirty="0">
                <a:latin typeface="Calibri" panose="020F0502020204030204" pitchFamily="34" charset="0"/>
                <a:cs typeface="Calibri" panose="020F0502020204030204" pitchFamily="34" charset="0"/>
              </a:rPr>
              <a:t>– 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kolekce 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Humanities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Social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Science (HSS) zahrnuje 555 titulů elektronických plnotextových časopisů od vydavatelství Sage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Publications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od roku 1999 do současnosti + Sage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Deep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Backfile</a:t>
            </a:r>
            <a:r>
              <a:rPr lang="cs-CZ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cs-CZ" sz="2400" dirty="0" err="1">
                <a:latin typeface="Calibri" panose="020F0502020204030204" pitchFamily="34" charset="0"/>
                <a:cs typeface="Calibri" panose="020F0502020204030204" pitchFamily="34" charset="0"/>
              </a:rPr>
              <a:t>Package</a:t>
            </a:r>
            <a:endParaRPr lang="cs-CZ" sz="24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800" b="1" dirty="0" err="1">
                <a:latin typeface="Calibri" panose="020F0502020204030204" pitchFamily="34" charset="0"/>
                <a:hlinkClick r:id="rId3"/>
              </a:rPr>
              <a:t>Wiley</a:t>
            </a:r>
            <a:r>
              <a:rPr lang="cs-CZ" altLang="cs-CZ" sz="2800" b="1" dirty="0">
                <a:latin typeface="Calibri" panose="020F0502020204030204" pitchFamily="34" charset="0"/>
                <a:hlinkClick r:id="rId3"/>
              </a:rPr>
              <a:t> Online </a:t>
            </a:r>
            <a:r>
              <a:rPr lang="cs-CZ" altLang="cs-CZ" sz="2800" b="1" dirty="0" err="1">
                <a:latin typeface="Calibri" panose="020F0502020204030204" pitchFamily="34" charset="0"/>
                <a:hlinkClick r:id="rId3"/>
              </a:rPr>
              <a:t>Library</a:t>
            </a:r>
            <a:r>
              <a:rPr lang="cs-CZ" altLang="cs-CZ" sz="2800" b="1" dirty="0">
                <a:latin typeface="Calibri" panose="020F0502020204030204" pitchFamily="34" charset="0"/>
              </a:rPr>
              <a:t> </a:t>
            </a:r>
            <a:r>
              <a:rPr lang="cs-CZ" altLang="cs-CZ" b="1" dirty="0">
                <a:latin typeface="Calibri" panose="020F0502020204030204" pitchFamily="34" charset="0"/>
              </a:rPr>
              <a:t>- </a:t>
            </a:r>
            <a:r>
              <a:rPr lang="cs-CZ" altLang="cs-CZ" sz="2400" dirty="0">
                <a:latin typeface="Calibri" panose="020F0502020204030204" pitchFamily="34" charset="0"/>
              </a:rPr>
              <a:t>plné texty z více než 1400 vědeckých a odborných časopisů prakticky ze všech oborů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sz="2800" b="1" dirty="0">
                <a:latin typeface="Calibri" panose="020F0502020204030204" pitchFamily="34" charset="0"/>
                <a:hlinkClick r:id="rId4"/>
              </a:rPr>
              <a:t>EBSCO</a:t>
            </a:r>
            <a:r>
              <a:rPr lang="cs-CZ" altLang="cs-CZ" sz="2800" b="1" dirty="0">
                <a:latin typeface="Calibri" panose="020F0502020204030204" pitchFamily="34" charset="0"/>
              </a:rPr>
              <a:t> - </a:t>
            </a:r>
            <a:r>
              <a:rPr lang="cs-CZ" altLang="cs-CZ" sz="2400" dirty="0">
                <a:latin typeface="Calibri" panose="020F0502020204030204" pitchFamily="34" charset="0"/>
              </a:rPr>
              <a:t>multioborová DB, obsahuje kolem 12 tis. čas. fultextových titulů</a:t>
            </a:r>
          </a:p>
          <a:p>
            <a:pPr eaLnBrk="1" hangingPunct="1">
              <a:buFontTx/>
              <a:buNone/>
            </a:pPr>
            <a:r>
              <a:rPr lang="cs-CZ" altLang="cs-CZ" sz="2400" b="1" i="1" dirty="0"/>
              <a:t>           </a:t>
            </a: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45059" name="Text Box 8"/>
          <p:cNvSpPr txBox="1">
            <a:spLocks noChangeArrowheads="1"/>
          </p:cNvSpPr>
          <p:nvPr/>
        </p:nvSpPr>
        <p:spPr bwMode="auto">
          <a:xfrm>
            <a:off x="503237" y="1219101"/>
            <a:ext cx="8640763" cy="554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8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Praktické ukázky vyhledávání v databázích</a:t>
            </a:r>
            <a:r>
              <a:rPr kumimoji="0" lang="cs-CZ" altLang="cs-CZ" sz="3000" b="1" i="0" u="none" strike="noStrike" kern="1200" cap="none" spc="0" normalizeH="0" baseline="0" noProof="0" dirty="0">
                <a:ln>
                  <a:noFill/>
                </a:ln>
                <a:solidFill>
                  <a:srgbClr val="111111"/>
                </a:solidFill>
                <a:effectLst/>
                <a:uLnTx/>
                <a:uFillTx/>
                <a:latin typeface="Tahoma" panose="020B0604030504040204" pitchFamily="34" charset="0"/>
                <a:ea typeface="+mn-ea"/>
                <a:cs typeface="+mn-cs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0135343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512" y="1340768"/>
            <a:ext cx="8676456" cy="864096"/>
          </a:xfrm>
        </p:spPr>
        <p:txBody>
          <a:bodyPr/>
          <a:lstStyle/>
          <a:p>
            <a:r>
              <a:rPr lang="cs-CZ" altLang="cs-CZ" sz="3000" kern="1200" dirty="0">
                <a:solidFill>
                  <a:srgbClr val="111111"/>
                </a:solidFill>
                <a:latin typeface="Tahoma" panose="020B0604030504040204" pitchFamily="34" charset="0"/>
              </a:rPr>
              <a:t>Praktické ukázky vyhledávání v databázích:</a:t>
            </a:r>
            <a:endParaRPr lang="cs-CZ" sz="3000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3528" y="2204864"/>
            <a:ext cx="8064896" cy="4176464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sz="2400" b="1" dirty="0" err="1">
                <a:latin typeface="Calibri" panose="020F0502020204030204" pitchFamily="34" charset="0"/>
                <a:hlinkClick r:id="rId2"/>
              </a:rPr>
              <a:t>Taylor</a:t>
            </a:r>
            <a:r>
              <a:rPr lang="cs-CZ" altLang="cs-CZ" sz="2400" b="1" dirty="0">
                <a:latin typeface="Calibri" panose="020F0502020204030204" pitchFamily="34" charset="0"/>
                <a:hlinkClick r:id="rId2"/>
              </a:rPr>
              <a:t> </a:t>
            </a:r>
            <a:r>
              <a:rPr lang="en-US" altLang="cs-CZ" sz="2400" b="1" dirty="0">
                <a:latin typeface="Calibri" panose="020F0502020204030204" pitchFamily="34" charset="0"/>
                <a:hlinkClick r:id="rId2"/>
              </a:rPr>
              <a:t>&amp;</a:t>
            </a:r>
            <a:r>
              <a:rPr lang="cs-CZ" altLang="cs-CZ" sz="2400" b="1" dirty="0">
                <a:latin typeface="Calibri" panose="020F0502020204030204" pitchFamily="34" charset="0"/>
                <a:hlinkClick r:id="rId2"/>
              </a:rPr>
              <a:t> Francis Online</a:t>
            </a:r>
            <a:r>
              <a:rPr lang="cs-CZ" altLang="cs-CZ" sz="2400" b="1" dirty="0">
                <a:latin typeface="Calibri" panose="020F0502020204030204" pitchFamily="34" charset="0"/>
              </a:rPr>
              <a:t> - </a:t>
            </a:r>
            <a:r>
              <a:rPr lang="cs-CZ" altLang="cs-CZ" sz="2400" dirty="0">
                <a:latin typeface="Calibri" panose="020F0502020204030204" pitchFamily="34" charset="0"/>
              </a:rPr>
              <a:t>kolekce </a:t>
            </a:r>
            <a:r>
              <a:rPr lang="cs-CZ" altLang="cs-CZ" sz="2400" dirty="0" err="1">
                <a:latin typeface="Calibri" panose="020F0502020204030204" pitchFamily="34" charset="0"/>
              </a:rPr>
              <a:t>Social</a:t>
            </a:r>
            <a:r>
              <a:rPr lang="cs-CZ" altLang="cs-CZ" sz="2400" dirty="0">
                <a:latin typeface="Calibri" panose="020F0502020204030204" pitchFamily="34" charset="0"/>
              </a:rPr>
              <a:t> Science &amp; </a:t>
            </a:r>
            <a:r>
              <a:rPr lang="cs-CZ" altLang="cs-CZ" sz="2400" dirty="0" err="1">
                <a:latin typeface="Calibri" panose="020F0502020204030204" pitchFamily="34" charset="0"/>
              </a:rPr>
              <a:t>Humanities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  <a:r>
              <a:rPr lang="cs-CZ" altLang="cs-CZ" sz="2400" dirty="0" err="1">
                <a:latin typeface="Calibri" panose="020F0502020204030204" pitchFamily="34" charset="0"/>
              </a:rPr>
              <a:t>Library</a:t>
            </a:r>
            <a:r>
              <a:rPr lang="cs-CZ" altLang="cs-CZ" sz="2400" dirty="0">
                <a:latin typeface="Calibri" panose="020F0502020204030204" pitchFamily="34" charset="0"/>
              </a:rPr>
              <a:t> (SSH </a:t>
            </a:r>
            <a:r>
              <a:rPr lang="cs-CZ" altLang="cs-CZ" sz="2400" dirty="0" err="1">
                <a:latin typeface="Calibri" panose="020F0502020204030204" pitchFamily="34" charset="0"/>
              </a:rPr>
              <a:t>Library</a:t>
            </a:r>
            <a:r>
              <a:rPr lang="cs-CZ" altLang="cs-CZ" sz="2400" dirty="0">
                <a:latin typeface="Calibri" panose="020F0502020204030204" pitchFamily="34" charset="0"/>
              </a:rPr>
              <a:t>) obsahuje více jak 1400 titulů v rámci 14 </a:t>
            </a:r>
            <a:r>
              <a:rPr lang="cs-CZ" altLang="cs-CZ" sz="2400" dirty="0" err="1">
                <a:latin typeface="Calibri" panose="020F0502020204030204" pitchFamily="34" charset="0"/>
              </a:rPr>
              <a:t>subkolekcí</a:t>
            </a:r>
            <a:r>
              <a:rPr lang="cs-CZ" altLang="cs-CZ" sz="2400" dirty="0">
                <a:latin typeface="Calibri" panose="020F0502020204030204" pitchFamily="34" charset="0"/>
              </a:rPr>
              <a:t> 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400" b="1" dirty="0" err="1" smtClean="0">
                <a:latin typeface="Calibri" panose="020F0502020204030204" pitchFamily="34" charset="0"/>
                <a:hlinkClick r:id="rId3"/>
              </a:rPr>
              <a:t>Annual</a:t>
            </a:r>
            <a:r>
              <a:rPr lang="cs-CZ" altLang="cs-CZ" sz="2400" b="1" dirty="0" smtClean="0">
                <a:latin typeface="Calibri" panose="020F0502020204030204" pitchFamily="34" charset="0"/>
                <a:hlinkClick r:id="rId3"/>
              </a:rPr>
              <a:t> </a:t>
            </a:r>
            <a:r>
              <a:rPr lang="cs-CZ" altLang="cs-CZ" sz="2400" b="1" dirty="0">
                <a:latin typeface="Calibri" panose="020F0502020204030204" pitchFamily="34" charset="0"/>
                <a:hlinkClick r:id="rId3"/>
              </a:rPr>
              <a:t>Reviews</a:t>
            </a:r>
            <a:r>
              <a:rPr lang="cs-CZ" altLang="cs-CZ" sz="2400" b="1" dirty="0">
                <a:latin typeface="Calibri" panose="020F0502020204030204" pitchFamily="34" charset="0"/>
              </a:rPr>
              <a:t> </a:t>
            </a:r>
            <a:r>
              <a:rPr lang="cs-CZ" altLang="cs-CZ" sz="2400" dirty="0">
                <a:latin typeface="Calibri" panose="020F0502020204030204" pitchFamily="34" charset="0"/>
              </a:rPr>
              <a:t>- kolekce 51 časopisů z produkce </a:t>
            </a:r>
            <a:r>
              <a:rPr lang="cs-CZ" altLang="cs-CZ" sz="2400" dirty="0" err="1">
                <a:latin typeface="Calibri" panose="020F0502020204030204" pitchFamily="34" charset="0"/>
              </a:rPr>
              <a:t>Annual</a:t>
            </a:r>
            <a:r>
              <a:rPr lang="cs-CZ" altLang="cs-CZ" sz="2400" dirty="0">
                <a:latin typeface="Calibri" panose="020F0502020204030204" pitchFamily="34" charset="0"/>
              </a:rPr>
              <a:t> Reviews (AR) z oblasti biomedicínských, přírodovědných a společenskovědních oborů (</a:t>
            </a:r>
            <a:r>
              <a:rPr lang="cs-CZ" altLang="cs-CZ" sz="2400" dirty="0" err="1">
                <a:latin typeface="Calibri" panose="020F0502020204030204" pitchFamily="34" charset="0"/>
              </a:rPr>
              <a:t>Environment</a:t>
            </a:r>
            <a:r>
              <a:rPr lang="cs-CZ" altLang="cs-CZ" sz="2400" dirty="0">
                <a:latin typeface="Calibri" panose="020F0502020204030204" pitchFamily="34" charset="0"/>
              </a:rPr>
              <a:t> and </a:t>
            </a:r>
            <a:r>
              <a:rPr lang="cs-CZ" altLang="cs-CZ" sz="2400" dirty="0" err="1">
                <a:latin typeface="Calibri" panose="020F0502020204030204" pitchFamily="34" charset="0"/>
              </a:rPr>
              <a:t>Resources</a:t>
            </a:r>
            <a:r>
              <a:rPr lang="cs-CZ" altLang="cs-CZ" sz="2400" dirty="0">
                <a:latin typeface="Calibri" panose="020F0502020204030204" pitchFamily="34" charset="0"/>
              </a:rPr>
              <a:t> -1976-2018, </a:t>
            </a:r>
            <a:r>
              <a:rPr lang="en-US" altLang="cs-CZ" sz="2400" dirty="0">
                <a:latin typeface="Calibri" panose="020F0502020204030204" pitchFamily="34" charset="0"/>
              </a:rPr>
              <a:t>Law and Social Sciences </a:t>
            </a:r>
            <a:r>
              <a:rPr lang="cs-CZ" altLang="cs-CZ" sz="2400" dirty="0">
                <a:latin typeface="Calibri" panose="020F0502020204030204" pitchFamily="34" charset="0"/>
              </a:rPr>
              <a:t> - </a:t>
            </a:r>
            <a:r>
              <a:rPr lang="en-US" altLang="cs-CZ" sz="2400" dirty="0">
                <a:latin typeface="Calibri" panose="020F0502020204030204" pitchFamily="34" charset="0"/>
              </a:rPr>
              <a:t>2005-2018)</a:t>
            </a:r>
            <a:endParaRPr lang="cs-CZ" altLang="cs-CZ" sz="2400" dirty="0">
              <a:latin typeface="Calibri" panose="020F0502020204030204" pitchFamily="34" charset="0"/>
            </a:endParaRP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08626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557338"/>
            <a:ext cx="8281988" cy="28813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cs-CZ" altLang="cs-CZ" sz="7200" b="1" dirty="0">
                <a:solidFill>
                  <a:schemeClr val="bg1"/>
                </a:solidFill>
              </a:rPr>
              <a:t>Shrnutí</a:t>
            </a:r>
            <a:endParaRPr lang="uk-UA" altLang="cs-CZ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1183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1520" y="476672"/>
            <a:ext cx="8892480" cy="6215062"/>
          </a:xfrm>
        </p:spPr>
        <p:txBody>
          <a:bodyPr>
            <a:normAutofit fontScale="92500"/>
          </a:bodyPr>
          <a:lstStyle/>
          <a:p>
            <a:pPr eaLnBrk="1" hangingPunct="1">
              <a:buFontTx/>
              <a:buNone/>
            </a:pPr>
            <a:endParaRPr lang="cs-CZ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Téma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Klíčová slova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Formulace vyhledávacího dotazu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Výběr vhodných zdrojů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Vlastní vyhledávání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Hodnocení vyhledaných záznamů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dirty="0"/>
              <a:t>Další operace</a:t>
            </a:r>
          </a:p>
          <a:p>
            <a:pPr marL="0" indent="0">
              <a:buNone/>
            </a:pPr>
            <a:endParaRPr lang="cs-CZ" altLang="cs-CZ" sz="2500" b="1" i="1" dirty="0"/>
          </a:p>
          <a:p>
            <a:pPr marL="0" indent="0">
              <a:buNone/>
            </a:pPr>
            <a:endParaRPr lang="cs-CZ" altLang="cs-CZ" sz="2500" b="1" i="1" dirty="0"/>
          </a:p>
          <a:p>
            <a:pPr marL="0" indent="0">
              <a:buNone/>
            </a:pPr>
            <a:endParaRPr lang="cs-CZ" altLang="cs-CZ" sz="2500" b="1" i="1" dirty="0"/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b="1" i="1" dirty="0"/>
              <a:t>Pište si poznámky! </a:t>
            </a:r>
            <a:r>
              <a:rPr lang="cs-CZ" altLang="cs-CZ" sz="2500" i="1" dirty="0"/>
              <a:t>Budete vědět, které zdroje jste již prohledali, jakou formu dotazu jste použili, jaká klíčová slova jste přidávali apod.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altLang="cs-CZ" sz="2500" b="1" i="1" dirty="0"/>
              <a:t>Usnadněte si práci a používejte citační </a:t>
            </a:r>
            <a:r>
              <a:rPr lang="cs-CZ" altLang="cs-CZ" sz="2500" b="1" i="1" dirty="0" err="1"/>
              <a:t>managery</a:t>
            </a:r>
            <a:endParaRPr lang="cs-CZ" altLang="cs-CZ" sz="2500" i="1" dirty="0"/>
          </a:p>
          <a:p>
            <a:pPr marL="0" indent="0">
              <a:buNone/>
            </a:pPr>
            <a:endParaRPr lang="cs-CZ" altLang="cs-CZ" sz="2400" i="1" dirty="0"/>
          </a:p>
          <a:p>
            <a:pPr marL="0" indent="0">
              <a:buNone/>
            </a:pPr>
            <a:endParaRPr lang="cs-CZ" altLang="cs-CZ" sz="2500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lvl="1"/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sp>
        <p:nvSpPr>
          <p:cNvPr id="4" name="Výbuch 1 3"/>
          <p:cNvSpPr/>
          <p:nvPr/>
        </p:nvSpPr>
        <p:spPr>
          <a:xfrm>
            <a:off x="510394" y="4149078"/>
            <a:ext cx="1714500" cy="1000125"/>
          </a:xfrm>
          <a:prstGeom prst="irregularSeal1">
            <a:avLst/>
          </a:prstGeom>
          <a:solidFill>
            <a:srgbClr val="FFFF00"/>
          </a:solidFill>
          <a:ln>
            <a:solidFill>
              <a:srgbClr val="92D050"/>
            </a:solidFill>
            <a:prstDash val="sysDot"/>
          </a:ln>
          <a:effectLst>
            <a:glow rad="101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1043608" y="4464475"/>
            <a:ext cx="648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TIPY</a:t>
            </a:r>
          </a:p>
        </p:txBody>
      </p:sp>
    </p:spTree>
    <p:extLst>
      <p:ext uri="{BB962C8B-B14F-4D97-AF65-F5344CB8AC3E}">
        <p14:creationId xmlns:p14="http://schemas.microsoft.com/office/powerpoint/2010/main" val="9993773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Obrázek 2" descr="ED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875" y="1196975"/>
            <a:ext cx="4038600" cy="410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5" name="TextovéPole 3"/>
          <p:cNvSpPr txBox="1">
            <a:spLocks noChangeArrowheads="1"/>
          </p:cNvSpPr>
          <p:nvPr/>
        </p:nvSpPr>
        <p:spPr bwMode="auto">
          <a:xfrm>
            <a:off x="2124075" y="5589588"/>
            <a:ext cx="5643563" cy="862012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5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+mn-cs"/>
              </a:rPr>
              <a:t>discovery.muni.cz</a:t>
            </a:r>
          </a:p>
        </p:txBody>
      </p:sp>
    </p:spTree>
    <p:extLst>
      <p:ext uri="{BB962C8B-B14F-4D97-AF65-F5344CB8AC3E}">
        <p14:creationId xmlns:p14="http://schemas.microsoft.com/office/powerpoint/2010/main" val="2706158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-900608" y="1196752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2060575"/>
            <a:ext cx="8640763" cy="5472113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 Na základě jednoho vyhledávacího  dotazu umožňuje prohledávat více zdrojů současně v rámci jednoho rozhraní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 Podpora vzdáleného přístupu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 Producent fa EBSCO</a:t>
            </a:r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5919032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Obrázek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79625"/>
            <a:ext cx="9144000" cy="269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19" name="Obrázek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51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201626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-900608" y="1340768"/>
            <a:ext cx="7777163" cy="508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95288" y="2420938"/>
            <a:ext cx="7777162" cy="5472112"/>
          </a:xfrm>
        </p:spPr>
        <p:txBody>
          <a:bodyPr/>
          <a:lstStyle/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 Umožňuje prohledávání:</a:t>
            </a:r>
          </a:p>
          <a:p>
            <a:pPr lvl="1">
              <a:spcBef>
                <a:spcPts val="1020"/>
              </a:spcBef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 Souborného katalogu knihoven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 Univerzitních databází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 Databází elektronických knih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 Závěrečných prací MU</a:t>
            </a:r>
          </a:p>
          <a:p>
            <a:pPr lvl="1">
              <a:buFont typeface="Wingdings" panose="05000000000000000000" pitchFamily="2" charset="2"/>
              <a:buChar char="v"/>
            </a:pPr>
            <a:r>
              <a:rPr lang="cs-CZ" altLang="cs-CZ" sz="3000" dirty="0">
                <a:latin typeface="Calibri" panose="020F0502020204030204" pitchFamily="34" charset="0"/>
              </a:rPr>
              <a:t> Volně dostupných zdrojů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eaLnBrk="1" hangingPunct="1">
              <a:buFontTx/>
              <a:buNone/>
            </a:pPr>
            <a:endParaRPr lang="cs-CZ" altLang="cs-CZ" sz="24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509701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02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2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2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2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02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412750" y="1268413"/>
            <a:ext cx="7777163" cy="795337"/>
          </a:xfrm>
        </p:spPr>
        <p:txBody>
          <a:bodyPr/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Více informací o EDS</a:t>
            </a:r>
            <a:endParaRPr lang="cs-CZ" altLang="cs-CZ" sz="30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33388" y="2276475"/>
            <a:ext cx="8101012" cy="4895850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>
                <a:latin typeface="Calibri" panose="020F0502020204030204" pitchFamily="34" charset="0"/>
              </a:rPr>
              <a:t>Můžete využít např. tento </a:t>
            </a:r>
            <a:r>
              <a:rPr lang="cs-CZ" altLang="cs-CZ">
                <a:latin typeface="Calibri" panose="020F0502020204030204" pitchFamily="34" charset="0"/>
                <a:hlinkClick r:id="rId3"/>
              </a:rPr>
              <a:t>interaktivní tutoriál</a:t>
            </a:r>
            <a:endParaRPr lang="cs-CZ" altLang="cs-CZ">
              <a:latin typeface="Calibri" panose="020F0502020204030204" pitchFamily="34" charset="0"/>
            </a:endParaRPr>
          </a:p>
          <a:p>
            <a:pPr eaLnBrk="1" hangingPunct="1">
              <a:buFontTx/>
              <a:buNone/>
            </a:pPr>
            <a:endParaRPr lang="cs-CZ" altLang="cs-CZ" sz="240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/>
          </a:p>
        </p:txBody>
      </p:sp>
    </p:spTree>
    <p:extLst>
      <p:ext uri="{BB962C8B-B14F-4D97-AF65-F5344CB8AC3E}">
        <p14:creationId xmlns:p14="http://schemas.microsoft.com/office/powerpoint/2010/main" val="6097095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638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Full Text </a:t>
            </a:r>
            <a:r>
              <a:rPr lang="cs-CZ" altLang="cs-CZ" sz="32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Finder</a:t>
            </a:r>
            <a:endParaRPr 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/>
          <a:lstStyle/>
          <a:p>
            <a:pPr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 </a:t>
            </a:r>
            <a:r>
              <a:rPr lang="cs-CZ" altLang="cs-CZ" sz="3000" dirty="0">
                <a:latin typeface="Calibri" panose="020F0502020204030204" pitchFamily="34" charset="0"/>
              </a:rPr>
              <a:t>Pokud v databázi není obsažen plný text 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    dokumentu, tak je prostřednictvím této  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    služby nabídnuto jeho dohledání v jiném </a:t>
            </a:r>
          </a:p>
          <a:p>
            <a:pPr marL="0" indent="0">
              <a:buNone/>
            </a:pPr>
            <a:r>
              <a:rPr lang="cs-CZ" altLang="cs-CZ" sz="3000" dirty="0">
                <a:latin typeface="Calibri" panose="020F0502020204030204" pitchFamily="34" charset="0"/>
              </a:rPr>
              <a:t>     zdroji (databázi, katalogu, vyhledávači)</a:t>
            </a:r>
          </a:p>
          <a:p>
            <a:pPr marL="0" indent="0">
              <a:buNone/>
            </a:pPr>
            <a:endParaRPr lang="cs-CZ" sz="3000" dirty="0"/>
          </a:p>
        </p:txBody>
      </p:sp>
    </p:spTree>
    <p:extLst>
      <p:ext uri="{BB962C8B-B14F-4D97-AF65-F5344CB8AC3E}">
        <p14:creationId xmlns:p14="http://schemas.microsoft.com/office/powerpoint/2010/main" val="20172325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218692" y="2492896"/>
            <a:ext cx="8807896" cy="4896544"/>
          </a:xfrm>
        </p:spPr>
        <p:txBody>
          <a:bodyPr>
            <a:normAutofit/>
          </a:bodyPr>
          <a:lstStyle/>
          <a:p>
            <a:pPr marL="0" indent="0">
              <a:spcBef>
                <a:spcPct val="30000"/>
              </a:spcBef>
              <a:buNone/>
            </a:pPr>
            <a:r>
              <a:rPr lang="cs-CZ" altLang="cs-CZ" sz="3000" dirty="0"/>
              <a:t>1) Zformulujte výzkumnou otázku (téma nebo problém) </a:t>
            </a:r>
          </a:p>
          <a:p>
            <a:pPr marL="857250" lvl="1" indent="-457200">
              <a:spcBef>
                <a:spcPct val="30000"/>
              </a:spcBef>
              <a:buFont typeface="Wingdings" panose="05000000000000000000" pitchFamily="2" charset="2"/>
              <a:buChar char="v"/>
            </a:pPr>
            <a:r>
              <a:rPr lang="cs-CZ" altLang="cs-CZ" sz="3000" dirty="0"/>
              <a:t>zjistěte si dost informací o daném tématu </a:t>
            </a:r>
          </a:p>
          <a:p>
            <a:pPr marL="457200" lvl="1" indent="0">
              <a:spcBef>
                <a:spcPct val="30000"/>
              </a:spcBef>
              <a:buNone/>
            </a:pPr>
            <a:r>
              <a:rPr lang="cs-CZ" altLang="cs-CZ" sz="3000" dirty="0"/>
              <a:t>     (e-knihy, rada kolegů atd.)</a:t>
            </a:r>
          </a:p>
          <a:p>
            <a:pPr marL="457200" lvl="1" indent="0"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228600" y="1061611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1. Výzkumná otázka</a:t>
            </a:r>
            <a:endParaRPr lang="cs-CZ" sz="3200" dirty="0">
              <a:solidFill>
                <a:prstClr val="black"/>
              </a:solidFill>
            </a:endParaRPr>
          </a:p>
        </p:txBody>
      </p:sp>
      <p:pic>
        <p:nvPicPr>
          <p:cNvPr id="5" name="Obrázek 10" descr="žárovk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9200" y="0"/>
            <a:ext cx="1574800" cy="207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3431230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1556792"/>
            <a:ext cx="9937104" cy="508000"/>
          </a:xfrm>
        </p:spPr>
        <p:txBody>
          <a:bodyPr>
            <a:noAutofit/>
          </a:bodyPr>
          <a:lstStyle/>
          <a:p>
            <a:pPr algn="l"/>
            <a: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Seznam dostupných časopisů a knih na MU </a:t>
            </a:r>
            <a:br>
              <a:rPr lang="cs-CZ" altLang="cs-CZ" sz="32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altLang="cs-CZ" sz="32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2636838"/>
            <a:ext cx="7777162" cy="5472112"/>
          </a:xfrm>
        </p:spPr>
        <p:txBody>
          <a:bodyPr/>
          <a:lstStyle/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 Umožňuje zjistit, zda má MU přístup k elektronické verzi zadaného časopisu nebo knihy</a:t>
            </a:r>
          </a:p>
          <a:p>
            <a:pPr eaLnBrk="1" hangingPunct="1"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 Je propojen s technologií A-to-Z Link </a:t>
            </a:r>
            <a:r>
              <a:rPr lang="cs-CZ" altLang="cs-CZ" dirty="0" err="1">
                <a:latin typeface="Calibri" panose="020F0502020204030204" pitchFamily="34" charset="0"/>
              </a:rPr>
              <a:t>Resolver</a:t>
            </a:r>
            <a:r>
              <a:rPr lang="cs-CZ" altLang="cs-CZ" dirty="0">
                <a:latin typeface="Calibri" panose="020F0502020204030204" pitchFamily="34" charset="0"/>
              </a:rPr>
              <a:t> (EBSCO Full Text </a:t>
            </a:r>
            <a:r>
              <a:rPr lang="cs-CZ" altLang="cs-CZ" dirty="0" err="1">
                <a:latin typeface="Calibri" panose="020F0502020204030204" pitchFamily="34" charset="0"/>
              </a:rPr>
              <a:t>Finder</a:t>
            </a:r>
            <a:r>
              <a:rPr lang="cs-CZ" altLang="cs-CZ" dirty="0">
                <a:latin typeface="Calibri" panose="020F0502020204030204" pitchFamily="34" charset="0"/>
              </a:rPr>
              <a:t>)</a:t>
            </a:r>
            <a:endParaRPr lang="en-US" altLang="cs-CZ" dirty="0">
              <a:latin typeface="Calibri" panose="020F0502020204030204" pitchFamily="34" charset="0"/>
            </a:endParaRPr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11776531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921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921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68300" y="260648"/>
            <a:ext cx="8572500" cy="508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33CC33"/>
                </a:solidFill>
              </a:rPr>
              <a:t>Seznam dostupných časopisů a knih na MU</a:t>
            </a:r>
          </a:p>
        </p:txBody>
      </p:sp>
      <p:sp>
        <p:nvSpPr>
          <p:cNvPr id="14339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4340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123950"/>
            <a:ext cx="7029450" cy="573405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187624" y="2568576"/>
            <a:ext cx="5764319" cy="792162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291189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572500" cy="508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33CC33"/>
                </a:solidFill>
              </a:rPr>
              <a:t>Seznam dostupných časopisů a knih na MU</a:t>
            </a:r>
          </a:p>
        </p:txBody>
      </p:sp>
      <p:sp>
        <p:nvSpPr>
          <p:cNvPr id="15363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566" y="508000"/>
            <a:ext cx="7988440" cy="6350000"/>
          </a:xfrm>
          <a:prstGeom prst="rect">
            <a:avLst/>
          </a:prstGeom>
        </p:spPr>
      </p:pic>
      <p:sp>
        <p:nvSpPr>
          <p:cNvPr id="3" name="Obdélník 2"/>
          <p:cNvSpPr/>
          <p:nvPr/>
        </p:nvSpPr>
        <p:spPr>
          <a:xfrm>
            <a:off x="683568" y="5949280"/>
            <a:ext cx="1493618" cy="648072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1691680" y="836712"/>
            <a:ext cx="3744416" cy="792088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48907686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572500" cy="508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33CC33"/>
                </a:solidFill>
              </a:rPr>
              <a:t>Seznam dostupných časopisů a knih na MU</a:t>
            </a:r>
          </a:p>
        </p:txBody>
      </p:sp>
      <p:sp>
        <p:nvSpPr>
          <p:cNvPr id="15363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888" y="508000"/>
            <a:ext cx="8740223" cy="635000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1619672" y="1032110"/>
            <a:ext cx="2808312" cy="956729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" name="Obdélník 9"/>
          <p:cNvSpPr/>
          <p:nvPr/>
        </p:nvSpPr>
        <p:spPr>
          <a:xfrm>
            <a:off x="395536" y="3775347"/>
            <a:ext cx="1656184" cy="648072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1" name="Obdélník 10"/>
          <p:cNvSpPr/>
          <p:nvPr/>
        </p:nvSpPr>
        <p:spPr>
          <a:xfrm>
            <a:off x="2555776" y="2172803"/>
            <a:ext cx="2088232" cy="648072"/>
          </a:xfrm>
          <a:prstGeom prst="rect">
            <a:avLst/>
          </a:prstGeom>
          <a:noFill/>
          <a:ln w="34925" cmpd="sng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74100091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8" name="Obrázek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5514975" cy="5086350"/>
          </a:xfrm>
          <a:prstGeom prst="rect">
            <a:avLst/>
          </a:prstGeom>
        </p:spPr>
      </p:pic>
      <p:pic>
        <p:nvPicPr>
          <p:cNvPr id="15" name="Obrázek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3148" y="1376039"/>
            <a:ext cx="4428764" cy="5463030"/>
          </a:xfrm>
          <a:prstGeom prst="rect">
            <a:avLst/>
          </a:prstGeom>
        </p:spPr>
      </p:pic>
      <p:sp>
        <p:nvSpPr>
          <p:cNvPr id="17" name="Rectangle 2"/>
          <p:cNvSpPr txBox="1">
            <a:spLocks noChangeArrowheads="1"/>
          </p:cNvSpPr>
          <p:nvPr/>
        </p:nvSpPr>
        <p:spPr>
          <a:xfrm>
            <a:off x="4673148" y="544736"/>
            <a:ext cx="4343028" cy="5080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cs-CZ" altLang="cs-CZ" sz="3200" b="1" dirty="0">
                <a:solidFill>
                  <a:srgbClr val="33CC33"/>
                </a:solidFill>
              </a:rPr>
              <a:t>Seznam dostupných časopisů a knih na MU</a:t>
            </a:r>
          </a:p>
          <a:p>
            <a:endParaRPr lang="cs-CZ" altLang="cs-CZ" sz="3200" b="1" dirty="0">
              <a:solidFill>
                <a:srgbClr val="33CC33"/>
              </a:solidFill>
            </a:endParaRPr>
          </a:p>
        </p:txBody>
      </p:sp>
      <p:sp>
        <p:nvSpPr>
          <p:cNvPr id="18" name="Obdélník 17"/>
          <p:cNvSpPr/>
          <p:nvPr/>
        </p:nvSpPr>
        <p:spPr>
          <a:xfrm>
            <a:off x="1" y="692696"/>
            <a:ext cx="3131840" cy="428104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9" name="Obdélník 18"/>
          <p:cNvSpPr/>
          <p:nvPr/>
        </p:nvSpPr>
        <p:spPr>
          <a:xfrm>
            <a:off x="251520" y="2636912"/>
            <a:ext cx="2952328" cy="288032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0" name="TextovéPole 9"/>
          <p:cNvSpPr txBox="1"/>
          <p:nvPr/>
        </p:nvSpPr>
        <p:spPr>
          <a:xfrm>
            <a:off x="5724128" y="1909730"/>
            <a:ext cx="7488832" cy="6309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b="1" dirty="0" err="1">
                <a:solidFill>
                  <a:srgbClr val="FF0000"/>
                </a:solidFill>
              </a:rPr>
              <a:t>Prolinkování</a:t>
            </a:r>
            <a:r>
              <a:rPr lang="cs-CZ" sz="1700" b="1" dirty="0">
                <a:solidFill>
                  <a:srgbClr val="FF0000"/>
                </a:solidFill>
              </a:rPr>
              <a:t> do </a:t>
            </a:r>
            <a:r>
              <a:rPr lang="cs-CZ" sz="1700" b="1" dirty="0" err="1">
                <a:solidFill>
                  <a:srgbClr val="FF0000"/>
                </a:solidFill>
              </a:rPr>
              <a:t>db</a:t>
            </a:r>
            <a:r>
              <a:rPr lang="cs-CZ" sz="1700" b="1" dirty="0">
                <a:solidFill>
                  <a:srgbClr val="FF0000"/>
                </a:solidFill>
              </a:rPr>
              <a:t>  </a:t>
            </a:r>
            <a:r>
              <a:rPr lang="cs-CZ" sz="1700" b="1" dirty="0" err="1">
                <a:solidFill>
                  <a:srgbClr val="FF0000"/>
                </a:solidFill>
              </a:rPr>
              <a:t>Taylor</a:t>
            </a:r>
            <a:r>
              <a:rPr lang="en-US" sz="1700" b="1" dirty="0">
                <a:solidFill>
                  <a:srgbClr val="FF0000"/>
                </a:solidFill>
              </a:rPr>
              <a:t>&amp;</a:t>
            </a:r>
            <a:r>
              <a:rPr lang="cs-CZ" sz="1700" b="1" dirty="0">
                <a:solidFill>
                  <a:srgbClr val="FF0000"/>
                </a:solidFill>
              </a:rPr>
              <a:t>Francis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56596114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395536" y="0"/>
            <a:ext cx="8572500" cy="508000"/>
          </a:xfrm>
        </p:spPr>
        <p:txBody>
          <a:bodyPr>
            <a:noAutofit/>
          </a:bodyPr>
          <a:lstStyle/>
          <a:p>
            <a:r>
              <a:rPr lang="cs-CZ" altLang="cs-CZ" sz="3200" b="1" dirty="0">
                <a:solidFill>
                  <a:srgbClr val="33CC33"/>
                </a:solidFill>
              </a:rPr>
              <a:t>Seznam dostupných časopisů a knih na MU</a:t>
            </a:r>
          </a:p>
        </p:txBody>
      </p:sp>
      <p:sp>
        <p:nvSpPr>
          <p:cNvPr id="15363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5364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508" y="508000"/>
            <a:ext cx="7762555" cy="6350000"/>
          </a:xfrm>
          <a:prstGeom prst="rect">
            <a:avLst/>
          </a:prstGeom>
        </p:spPr>
      </p:pic>
      <p:sp>
        <p:nvSpPr>
          <p:cNvPr id="10" name="Obdélník 9"/>
          <p:cNvSpPr/>
          <p:nvPr/>
        </p:nvSpPr>
        <p:spPr>
          <a:xfrm>
            <a:off x="971600" y="3717032"/>
            <a:ext cx="864096" cy="599470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1" name="Obdélník 10"/>
          <p:cNvSpPr/>
          <p:nvPr/>
        </p:nvSpPr>
        <p:spPr>
          <a:xfrm>
            <a:off x="3131840" y="2132856"/>
            <a:ext cx="2016224" cy="607854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12" name="Obdélník 11"/>
          <p:cNvSpPr/>
          <p:nvPr/>
        </p:nvSpPr>
        <p:spPr>
          <a:xfrm>
            <a:off x="3188178" y="4365566"/>
            <a:ext cx="3256029" cy="391378"/>
          </a:xfrm>
          <a:prstGeom prst="rect">
            <a:avLst/>
          </a:prstGeom>
          <a:noFill/>
          <a:ln w="44450">
            <a:solidFill>
              <a:srgbClr val="CC33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0881203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1115616" y="-144164"/>
            <a:ext cx="7200800" cy="936823"/>
          </a:xfrm>
        </p:spPr>
        <p:txBody>
          <a:bodyPr>
            <a:noAutofit/>
          </a:bodyPr>
          <a:lstStyle/>
          <a:p>
            <a:r>
              <a:rPr lang="cs-CZ" altLang="cs-CZ" sz="2800" b="1" dirty="0">
                <a:solidFill>
                  <a:srgbClr val="33CC33"/>
                </a:solidFill>
              </a:rPr>
              <a:t>Seznam dostupných časopisů a knih na MU</a:t>
            </a:r>
          </a:p>
        </p:txBody>
      </p:sp>
      <p:sp>
        <p:nvSpPr>
          <p:cNvPr id="17411" name="TextovéPole 16"/>
          <p:cNvSpPr txBox="1">
            <a:spLocks noChangeArrowheads="1"/>
          </p:cNvSpPr>
          <p:nvPr/>
        </p:nvSpPr>
        <p:spPr bwMode="auto">
          <a:xfrm>
            <a:off x="6286500" y="4572000"/>
            <a:ext cx="24288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sp>
        <p:nvSpPr>
          <p:cNvPr id="17412" name="TextovéPole 2"/>
          <p:cNvSpPr txBox="1">
            <a:spLocks noChangeArrowheads="1"/>
          </p:cNvSpPr>
          <p:nvPr/>
        </p:nvSpPr>
        <p:spPr bwMode="auto">
          <a:xfrm>
            <a:off x="6516688" y="3500438"/>
            <a:ext cx="2627312" cy="2952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80728"/>
            <a:ext cx="9144000" cy="5877272"/>
          </a:xfrm>
          <a:prstGeom prst="rect">
            <a:avLst/>
          </a:prstGeom>
        </p:spPr>
      </p:pic>
      <p:sp>
        <p:nvSpPr>
          <p:cNvPr id="12" name="TextovéPole 11"/>
          <p:cNvSpPr txBox="1"/>
          <p:nvPr/>
        </p:nvSpPr>
        <p:spPr>
          <a:xfrm>
            <a:off x="4356212" y="2862888"/>
            <a:ext cx="204538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2400" b="1" i="0" u="none" strike="noStrike" kern="1200" cap="none" spc="0" normalizeH="0" baseline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Prolinkování</a:t>
            </a:r>
            <a:r>
              <a:rPr kumimoji="0" lang="cs-CZ" sz="24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do databáze</a:t>
            </a:r>
            <a:r>
              <a:rPr kumimoji="0" lang="cs-CZ" sz="2400" b="1" i="0" u="none" strike="noStrike" kern="1200" cap="none" spc="0" normalizeH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Sage </a:t>
            </a:r>
            <a:r>
              <a:rPr kumimoji="0" lang="cs-CZ" sz="2400" b="1" i="0" u="none" strike="noStrike" kern="1200" cap="none" spc="0" normalizeH="0" noProof="0" dirty="0" err="1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Knowledge</a:t>
            </a:r>
            <a:endParaRPr kumimoji="0" lang="cs-CZ" sz="2400" b="1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9101365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40763" cy="5328592"/>
          </a:xfrm>
        </p:spPr>
        <p:txBody>
          <a:bodyPr>
            <a:normAutofit fontScale="92500"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Citování dle Politologického časopisu</a:t>
            </a:r>
          </a:p>
          <a:p>
            <a:pPr eaLnBrk="1" hangingPunct="1">
              <a:buFontTx/>
              <a:buNone/>
            </a:pPr>
            <a:endParaRPr lang="cs-CZ" altLang="cs-CZ" b="1" dirty="0" smtClean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cs-CZ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dirty="0" smtClean="0"/>
              <a:t>                                </a:t>
            </a:r>
            <a:endParaRPr lang="cs-CZ" altLang="cs-CZ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endParaRPr lang="cs-CZ" altLang="cs-CZ" dirty="0" smtClean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600" dirty="0" smtClean="0"/>
              <a:t>Zdroj: http</a:t>
            </a:r>
            <a:r>
              <a:rPr lang="cs-CZ" altLang="cs-CZ" sz="1600" dirty="0"/>
              <a:t>://www.politologickycasopis.cz/cz/o-politologickem-casopisu/zpusoby-citace/</a:t>
            </a:r>
          </a:p>
          <a:p>
            <a:pPr lvl="1"/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6576" y="1916832"/>
            <a:ext cx="3479347" cy="2810500"/>
          </a:xfrm>
          <a:prstGeom prst="rect">
            <a:avLst/>
          </a:prstGeom>
        </p:spPr>
      </p:pic>
      <p:pic>
        <p:nvPicPr>
          <p:cNvPr id="5" name="Obrázek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83968" y="1895203"/>
            <a:ext cx="3570955" cy="2761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4572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40763" cy="6215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cs-CZ" alt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Citační </a:t>
            </a:r>
            <a:r>
              <a:rPr lang="cs-CZ" altLang="cs-CZ" b="1" dirty="0" err="1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manager</a:t>
            </a:r>
            <a:r>
              <a:rPr lang="cs-CZ" altLang="cs-CZ" b="1" dirty="0" smtClean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Citacepro.com</a:t>
            </a:r>
            <a:endParaRPr lang="cs-CZ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cs-CZ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indent="0" eaLnBrk="1" hangingPunct="1">
              <a:lnSpc>
                <a:spcPct val="100000"/>
              </a:lnSpc>
              <a:buNone/>
            </a:pPr>
            <a:endParaRPr lang="cs-CZ" altLang="cs-CZ" b="1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i="1" dirty="0" smtClean="0"/>
              <a:t> </a:t>
            </a:r>
            <a:endParaRPr lang="cs-CZ" altLang="cs-CZ" i="1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sz="1500" b="1" i="1" dirty="0" smtClean="0"/>
              <a:t>                                                                              </a:t>
            </a:r>
            <a:endParaRPr lang="cs-CZ" altLang="cs-CZ" sz="1500" b="1" i="1" dirty="0"/>
          </a:p>
          <a:p>
            <a:pPr lvl="1">
              <a:buFont typeface="Wingdings" panose="05000000000000000000" pitchFamily="2" charset="2"/>
              <a:buNone/>
            </a:pPr>
            <a:r>
              <a:rPr lang="cs-CZ" altLang="cs-CZ" b="1" i="1" dirty="0" smtClean="0"/>
              <a:t>                                          </a:t>
            </a:r>
            <a:endParaRPr lang="cs-CZ" altLang="cs-CZ" b="1" i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marL="457200" lvl="1" indent="0">
              <a:buNone/>
            </a:pPr>
            <a:endParaRPr lang="cs-CZ" altLang="cs-CZ" sz="1400" dirty="0" smtClean="0"/>
          </a:p>
          <a:p>
            <a:pPr marL="457200" lvl="1" indent="0">
              <a:buNone/>
            </a:pPr>
            <a:r>
              <a:rPr lang="cs-CZ" altLang="cs-CZ" sz="1400" dirty="0" smtClean="0"/>
              <a:t>přihlášení přes UČO a sekundární heslo                     podrobný návod, jak pracovat s citačním </a:t>
            </a:r>
            <a:r>
              <a:rPr lang="cs-CZ" altLang="cs-CZ" sz="1400" dirty="0" err="1" smtClean="0"/>
              <a:t>managerem</a:t>
            </a:r>
            <a:endParaRPr lang="cs-CZ" altLang="cs-CZ" sz="1400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6573" y="1988840"/>
            <a:ext cx="3823379" cy="2592287"/>
          </a:xfrm>
          <a:prstGeom prst="rect">
            <a:avLst/>
          </a:prstGeom>
        </p:spPr>
      </p:pic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499992" y="1987837"/>
            <a:ext cx="3846909" cy="2593289"/>
          </a:xfrm>
          <a:prstGeom prst="rect">
            <a:avLst/>
          </a:prstGeom>
        </p:spPr>
      </p:pic>
      <p:sp>
        <p:nvSpPr>
          <p:cNvPr id="5" name="Ovál 4"/>
          <p:cNvSpPr/>
          <p:nvPr/>
        </p:nvSpPr>
        <p:spPr>
          <a:xfrm>
            <a:off x="2843808" y="4293096"/>
            <a:ext cx="1038794" cy="288030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7" name="Přímá spojnice se šipkou 6"/>
          <p:cNvCxnSpPr/>
          <p:nvPr/>
        </p:nvCxnSpPr>
        <p:spPr>
          <a:xfrm flipV="1">
            <a:off x="2699792" y="4581126"/>
            <a:ext cx="432048" cy="432050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Ovál 8"/>
          <p:cNvSpPr/>
          <p:nvPr/>
        </p:nvSpPr>
        <p:spPr>
          <a:xfrm>
            <a:off x="7452320" y="2564904"/>
            <a:ext cx="648072" cy="216024"/>
          </a:xfrm>
          <a:prstGeom prst="ellipse">
            <a:avLst/>
          </a:prstGeom>
          <a:noFill/>
          <a:ln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cxnSp>
        <p:nvCxnSpPr>
          <p:cNvPr id="11" name="Přímá spojnice se šipkou 10"/>
          <p:cNvCxnSpPr/>
          <p:nvPr/>
        </p:nvCxnSpPr>
        <p:spPr>
          <a:xfrm flipH="1" flipV="1">
            <a:off x="8028384" y="2780928"/>
            <a:ext cx="72008" cy="2232248"/>
          </a:xfrm>
          <a:prstGeom prst="straightConnector1">
            <a:avLst/>
          </a:prstGeom>
          <a:ln w="15875"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609606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250825" y="1557338"/>
            <a:ext cx="8281988" cy="2881312"/>
          </a:xfrm>
        </p:spPr>
        <p:txBody>
          <a:bodyPr/>
          <a:lstStyle/>
          <a:p>
            <a:pPr algn="ctr" eaLnBrk="1" hangingPunct="1">
              <a:lnSpc>
                <a:spcPct val="120000"/>
              </a:lnSpc>
              <a:defRPr/>
            </a:pPr>
            <a:r>
              <a:rPr lang="cs-CZ" altLang="cs-CZ" sz="7200" b="1" dirty="0">
                <a:solidFill>
                  <a:schemeClr val="bg1"/>
                </a:solidFill>
              </a:rPr>
              <a:t>Shrnutí</a:t>
            </a:r>
            <a:endParaRPr lang="uk-UA" altLang="cs-CZ" sz="72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99031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377" y="1405994"/>
            <a:ext cx="8807896" cy="6624736"/>
          </a:xfrm>
        </p:spPr>
        <p:txBody>
          <a:bodyPr>
            <a:normAutofit fontScale="40000" lnSpcReduction="20000"/>
          </a:bodyPr>
          <a:lstStyle/>
          <a:p>
            <a:pPr marL="0" indent="0">
              <a:buNone/>
            </a:pPr>
            <a:r>
              <a:rPr lang="cs-CZ" sz="5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Příliš obecná: </a:t>
            </a:r>
          </a:p>
          <a:p>
            <a:pPr marL="0" indent="0">
              <a:buNone/>
            </a:pPr>
            <a:r>
              <a:rPr lang="cs-CZ" sz="6200" dirty="0"/>
              <a:t>Jaký je vztah mezi státní regulací a energetickou účinností?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Specifická: </a:t>
            </a:r>
          </a:p>
          <a:p>
            <a:pPr marL="0" indent="0">
              <a:buNone/>
            </a:pPr>
            <a:r>
              <a:rPr lang="cs-CZ" sz="6200" dirty="0"/>
              <a:t>Jak program Zelená úsporám přispívá k energetické účinnosti v městě Brně?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Triviální: </a:t>
            </a:r>
          </a:p>
          <a:p>
            <a:pPr marL="0" indent="0">
              <a:buNone/>
            </a:pPr>
            <a:r>
              <a:rPr lang="cs-CZ" sz="6200" dirty="0"/>
              <a:t>Je Ruská federace vlivným energetickým exportérem?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buNone/>
            </a:pPr>
            <a:r>
              <a:rPr lang="cs-CZ" sz="6200" b="1" dirty="0"/>
              <a:t>Netriviální: </a:t>
            </a:r>
          </a:p>
          <a:p>
            <a:pPr marL="0" indent="0">
              <a:buNone/>
            </a:pPr>
            <a:r>
              <a:rPr lang="cs-CZ" sz="6200" dirty="0"/>
              <a:t>Jak  Ruská federace využívá energii v zahraniční politice ve vztahu k pobaltským státům?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spcBef>
                <a:spcPct val="30000"/>
              </a:spcBef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9377" y="98837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výzkumné otázky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6" name="TextovéPole 5"/>
          <p:cNvSpPr txBox="1"/>
          <p:nvPr/>
        </p:nvSpPr>
        <p:spPr>
          <a:xfrm>
            <a:off x="3275856" y="6453336"/>
            <a:ext cx="75821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 https://is.muni.cz/do/fss/57816/65190270/MVEB_thesis_guidelines.pdf</a:t>
            </a:r>
          </a:p>
        </p:txBody>
      </p:sp>
    </p:spTree>
    <p:extLst>
      <p:ext uri="{BB962C8B-B14F-4D97-AF65-F5344CB8AC3E}">
        <p14:creationId xmlns:p14="http://schemas.microsoft.com/office/powerpoint/2010/main" val="35216339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528" y="1196752"/>
            <a:ext cx="8640763" cy="5328592"/>
          </a:xfrm>
        </p:spPr>
        <p:txBody>
          <a:bodyPr>
            <a:normAutofit lnSpcReduction="10000"/>
          </a:bodyPr>
          <a:lstStyle/>
          <a:p>
            <a:pPr eaLnBrk="1" hangingPunct="1">
              <a:buFontTx/>
              <a:buNone/>
            </a:pP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EBSCO </a:t>
            </a:r>
            <a:r>
              <a:rPr lang="cs-CZ" alt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Discovery</a:t>
            </a:r>
            <a:r>
              <a:rPr lang="cs-CZ" alt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cs-CZ" altLang="cs-CZ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</a:t>
            </a:r>
            <a:endParaRPr lang="cs-CZ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buFontTx/>
              <a:buNone/>
            </a:pPr>
            <a:endParaRPr lang="cs-CZ" altLang="cs-CZ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dirty="0">
                <a:latin typeface="Calibri" panose="020F0502020204030204" pitchFamily="34" charset="0"/>
              </a:rPr>
              <a:t> Umožňuje vyhledávat ve více zdrojích současně</a:t>
            </a:r>
          </a:p>
          <a:p>
            <a:pPr marL="457200" lvl="1" indent="0">
              <a:buNone/>
            </a:pPr>
            <a:endParaRPr lang="cs-CZ" altLang="cs-CZ" sz="3000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b="1" dirty="0">
                <a:latin typeface="Calibri" panose="020F0502020204030204" pitchFamily="34" charset="0"/>
              </a:rPr>
              <a:t> Seznam dostupných časopisů a knih (A-Z) </a:t>
            </a:r>
            <a:r>
              <a:rPr lang="cs-CZ" altLang="cs-CZ" dirty="0">
                <a:latin typeface="Calibri" panose="020F0502020204030204" pitchFamily="34" charset="0"/>
              </a:rPr>
              <a:t>- ověření, zda MU má přístup k zadanému titulu časopisu nebo knihy</a:t>
            </a: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endParaRPr lang="cs-CZ" altLang="cs-CZ" dirty="0">
              <a:latin typeface="Calibri" panose="020F0502020204030204" pitchFamily="34" charset="0"/>
            </a:endParaRPr>
          </a:p>
          <a:p>
            <a:pPr eaLnBrk="1" hangingPunct="1">
              <a:lnSpc>
                <a:spcPct val="100000"/>
              </a:lnSpc>
              <a:buFont typeface="Wingdings" panose="05000000000000000000" pitchFamily="2" charset="2"/>
              <a:buChar char="q"/>
            </a:pPr>
            <a:r>
              <a:rPr lang="cs-CZ" altLang="cs-CZ" b="1" dirty="0">
                <a:latin typeface="Calibri" panose="020F0502020204030204" pitchFamily="34" charset="0"/>
              </a:rPr>
              <a:t> EBSCO Full </a:t>
            </a:r>
            <a:r>
              <a:rPr lang="cs-CZ" altLang="cs-CZ" b="1" dirty="0" err="1">
                <a:latin typeface="Calibri" panose="020F0502020204030204" pitchFamily="34" charset="0"/>
              </a:rPr>
              <a:t>TextFinder</a:t>
            </a:r>
            <a:r>
              <a:rPr lang="cs-CZ" altLang="cs-CZ" b="1" dirty="0">
                <a:latin typeface="Calibri" panose="020F0502020204030204" pitchFamily="34" charset="0"/>
              </a:rPr>
              <a:t> </a:t>
            </a:r>
            <a:r>
              <a:rPr lang="cs-CZ" altLang="cs-CZ" dirty="0">
                <a:latin typeface="Calibri" panose="020F0502020204030204" pitchFamily="34" charset="0"/>
              </a:rPr>
              <a:t>- umožňuje </a:t>
            </a:r>
            <a:r>
              <a:rPr lang="cs-CZ" altLang="cs-CZ" dirty="0" err="1">
                <a:latin typeface="Calibri" panose="020F0502020204030204" pitchFamily="34" charset="0"/>
              </a:rPr>
              <a:t>prolinkování</a:t>
            </a:r>
            <a:r>
              <a:rPr lang="cs-CZ" altLang="cs-CZ" dirty="0">
                <a:latin typeface="Calibri" panose="020F0502020204030204" pitchFamily="34" charset="0"/>
              </a:rPr>
              <a:t>  k plnému textu</a:t>
            </a:r>
          </a:p>
          <a:p>
            <a:pPr lvl="1">
              <a:buFont typeface="Wingdings" panose="05000000000000000000" pitchFamily="2" charset="2"/>
              <a:buNone/>
            </a:pPr>
            <a:endParaRPr lang="cs-CZ" altLang="cs-CZ" b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i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1500" b="1" i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b="1" i="1" dirty="0"/>
          </a:p>
          <a:p>
            <a:pPr lvl="1">
              <a:buFont typeface="Wingdings" panose="05000000000000000000" pitchFamily="2" charset="2"/>
              <a:buNone/>
            </a:pPr>
            <a:endParaRPr lang="cs-CZ" altLang="cs-CZ" sz="2800" dirty="0"/>
          </a:p>
          <a:p>
            <a:pPr lvl="1"/>
            <a:endParaRPr lang="cs-CZ" altLang="cs-CZ" sz="2800" dirty="0"/>
          </a:p>
          <a:p>
            <a:pPr lvl="1" eaLnBrk="1" hangingPunct="1">
              <a:buFont typeface="Wingdings" panose="05000000000000000000" pitchFamily="2" charset="2"/>
              <a:buNone/>
            </a:pPr>
            <a:endParaRPr lang="cs-CZ" altLang="cs-CZ" sz="2800" dirty="0"/>
          </a:p>
        </p:txBody>
      </p:sp>
    </p:spTree>
    <p:extLst>
      <p:ext uri="{BB962C8B-B14F-4D97-AF65-F5344CB8AC3E}">
        <p14:creationId xmlns:p14="http://schemas.microsoft.com/office/powerpoint/2010/main" val="29189159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32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32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395536" y="2204864"/>
            <a:ext cx="8568952" cy="43396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STEINEROVÁ, Jela; GREŠKOVÁ, Mirka; ILAVSKÁ, Jana.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Informačné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stratégie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v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elektronickom</a:t>
            </a:r>
            <a:r>
              <a:rPr kumimoji="0" lang="cs-CZ" altLang="cs-CZ" sz="2400" b="0" i="1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altLang="cs-CZ" sz="2400" b="0" i="1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prostredí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 1. vyd. Bratislava: Univerzita Komenského v Bratislavě, 2010, 190 s. ISBN 9788022328487.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lvl="0">
              <a:defRPr/>
            </a:pPr>
            <a:r>
              <a:rPr lang="cs-CZ" altLang="cs-CZ" sz="2400" dirty="0">
                <a:solidFill>
                  <a:prstClr val="black"/>
                </a:solidFill>
                <a:latin typeface="Calibri"/>
              </a:rPr>
              <a:t>Návod eReading.cz [online]. [cit. 3-10-2018]. Dostupný z: http://knihovna.fss.muni.cz/ezdroje.php?podsekce=&amp;ukol=2&amp;subukol=1&amp;id=53.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Informace z portálu ezdroje.muni.cz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Literatura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3478562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ovéPole 2"/>
          <p:cNvSpPr txBox="1"/>
          <p:nvPr/>
        </p:nvSpPr>
        <p:spPr>
          <a:xfrm>
            <a:off x="467544" y="2636912"/>
            <a:ext cx="856895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http://www.open.ac.uk/skillsforstudy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noaction"/>
              </a:rPr>
              <a:t>http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4"/>
              </a:rPr>
              <a:t>://mojosimon.wordpress.com/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  <a:hlinkClick r:id="" action="ppaction://noaction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" action="ppaction://noaction"/>
              </a:rPr>
              <a:t>http</a:t>
            </a:r>
            <a:r>
              <a:rPr kumimoji="0" lang="cs-CZ" altLang="cs-CZ" sz="24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://spencerjardine.blogspot.cz/2012/02/boolean-search-strategies-videos.html</a:t>
            </a:r>
            <a:endParaRPr kumimoji="0" lang="cs-CZ" altLang="cs-CZ" sz="24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457200" marR="0" lvl="1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2" name="TextovéPole 1"/>
          <p:cNvSpPr txBox="1"/>
          <p:nvPr/>
        </p:nvSpPr>
        <p:spPr>
          <a:xfrm>
            <a:off x="395536" y="1340768"/>
            <a:ext cx="7704856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Obrázky byly</a:t>
            </a:r>
            <a:r>
              <a:rPr kumimoji="0" lang="cs-CZ" altLang="cs-CZ" sz="3200" b="1" i="0" u="none" strike="noStrike" kern="1200" cap="none" spc="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použity z následujících webů:</a:t>
            </a:r>
            <a:endParaRPr kumimoji="0" 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3988836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ovéPole 1"/>
          <p:cNvSpPr txBox="1"/>
          <p:nvPr/>
        </p:nvSpPr>
        <p:spPr>
          <a:xfrm>
            <a:off x="1331640" y="1484784"/>
            <a:ext cx="7704856" cy="98488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Děkujeme </a:t>
            </a:r>
            <a:r>
              <a:rPr lang="cs-CZ" altLang="cs-CZ" sz="4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</a:t>
            </a:r>
            <a:r>
              <a:rPr kumimoji="0" lang="cs-CZ" altLang="cs-CZ" sz="40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ám</a:t>
            </a:r>
            <a:r>
              <a:rPr kumimoji="0" lang="cs-CZ" altLang="cs-CZ" sz="4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kumimoji="0" lang="cs-CZ" altLang="cs-CZ" sz="40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za pozornost</a:t>
            </a:r>
            <a:endParaRPr kumimoji="0" lang="en-US" altLang="cs-CZ" sz="40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4" name="TextovéPole 3"/>
          <p:cNvSpPr txBox="1"/>
          <p:nvPr/>
        </p:nvSpPr>
        <p:spPr>
          <a:xfrm>
            <a:off x="1043608" y="1772816"/>
            <a:ext cx="6840760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altLang="cs-CZ" sz="35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Mgr. Dana Mazancová, </a:t>
            </a:r>
            <a:r>
              <a:rPr kumimoji="0" lang="cs-CZ" altLang="cs-CZ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DiS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3"/>
              </a:rPr>
              <a:t>mazancov@fss.muni.cz</a:t>
            </a:r>
            <a:endParaRPr kumimoji="0" lang="cs-CZ" altLang="cs-CZ" sz="3200" b="1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3500" b="1" dirty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Ing. Martina Nedomová, </a:t>
            </a:r>
            <a:r>
              <a:rPr kumimoji="0" lang="cs-CZ" alt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DiS</a:t>
            </a:r>
            <a:r>
              <a:rPr kumimoji="0" lang="cs-CZ" altLang="cs-CZ" sz="32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</a:rPr>
              <a:t>.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cs-CZ" altLang="cs-CZ" sz="3200" b="1" dirty="0" smtClean="0">
                <a:solidFill>
                  <a:prstClr val="black"/>
                </a:solidFill>
                <a:latin typeface="Calibri"/>
                <a:hlinkClick r:id="rId4"/>
              </a:rPr>
              <a:t>nedomova@fss.muni.cz</a:t>
            </a:r>
            <a:endParaRPr lang="cs-CZ" altLang="cs-CZ" sz="3200" b="1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cs-CZ" altLang="cs-CZ" sz="3200" b="1" dirty="0" smtClean="0">
              <a:solidFill>
                <a:prstClr val="black"/>
              </a:solidFill>
              <a:latin typeface="Calibri"/>
            </a:endParaRP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200" b="1" i="0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infozdroje</a:t>
            </a:r>
            <a:r>
              <a:rPr kumimoji="0" lang="en-US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@</a:t>
            </a:r>
            <a:r>
              <a:rPr kumimoji="0" lang="cs-CZ" altLang="cs-CZ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  <a:hlinkClick r:id="rId5"/>
              </a:rPr>
              <a:t>fss.muni.cz</a:t>
            </a:r>
            <a:endParaRPr kumimoji="0" lang="cs-CZ" altLang="cs-CZ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4960892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41993" y="836712"/>
            <a:ext cx="8807896" cy="582586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200" dirty="0"/>
              <a:t> </a:t>
            </a:r>
          </a:p>
          <a:p>
            <a:pPr marL="0" indent="0">
              <a:buNone/>
            </a:pPr>
            <a:r>
              <a:rPr lang="cs-CZ" sz="2500" b="1" dirty="0" smtClean="0"/>
              <a:t>Nerealizovatelná:</a:t>
            </a:r>
            <a:endParaRPr lang="cs-CZ" sz="2500" b="1" dirty="0"/>
          </a:p>
          <a:p>
            <a:pPr marL="0" indent="0">
              <a:buNone/>
            </a:pPr>
            <a:r>
              <a:rPr lang="cs-CZ" sz="2500" dirty="0"/>
              <a:t>Jaké osobní pohnutky vedly  ministra  Kubu  k prosazování prolomení limitů pro těžbu uhlí v severních </a:t>
            </a:r>
            <a:r>
              <a:rPr lang="cs-CZ" sz="2500" dirty="0" smtClean="0"/>
              <a:t>Čechách</a:t>
            </a:r>
            <a:r>
              <a:rPr lang="cs-CZ" sz="2500" dirty="0"/>
              <a:t>?</a:t>
            </a:r>
          </a:p>
          <a:p>
            <a:pPr marL="0" indent="0">
              <a:buNone/>
            </a:pPr>
            <a:r>
              <a:rPr lang="cs-CZ" sz="2500" dirty="0"/>
              <a:t> </a:t>
            </a:r>
          </a:p>
          <a:p>
            <a:pPr marL="0" indent="0">
              <a:buNone/>
            </a:pPr>
            <a:r>
              <a:rPr lang="cs-CZ" sz="2500" b="1" dirty="0" smtClean="0"/>
              <a:t>Realizovatelná:</a:t>
            </a:r>
            <a:endParaRPr lang="cs-CZ" sz="2500" b="1" dirty="0"/>
          </a:p>
          <a:p>
            <a:pPr marL="0" indent="0">
              <a:buNone/>
            </a:pPr>
            <a:r>
              <a:rPr lang="cs-CZ" sz="2500" dirty="0" smtClean="0"/>
              <a:t>Jaká  </a:t>
            </a:r>
            <a:r>
              <a:rPr lang="cs-CZ" sz="2500" dirty="0"/>
              <a:t>jsou  hlavní  témata spojená  s energetikou ve  veřejném diskurzu vlády České republiky?</a:t>
            </a:r>
          </a:p>
          <a:p>
            <a:pPr marL="0" indent="0">
              <a:spcBef>
                <a:spcPct val="30000"/>
              </a:spcBef>
              <a:buNone/>
            </a:pPr>
            <a:endParaRPr lang="cs-CZ" sz="25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341993" y="980728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altLang="cs-CZ" sz="30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výzkumné otázky II.</a:t>
            </a:r>
            <a:endParaRPr kumimoji="0" lang="cs-CZ" sz="3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  <p:sp>
        <p:nvSpPr>
          <p:cNvPr id="5" name="TextovéPole 4"/>
          <p:cNvSpPr txBox="1"/>
          <p:nvPr/>
        </p:nvSpPr>
        <p:spPr>
          <a:xfrm>
            <a:off x="3851920" y="6339412"/>
            <a:ext cx="763284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Zdroj:</a:t>
            </a:r>
            <a:r>
              <a:rPr kumimoji="0" lang="cs-CZ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 </a:t>
            </a:r>
            <a:r>
              <a:rPr kumimoji="0" lang="cs-CZ" sz="1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t>https://is.muni.cz/do/fss/57816/65190270/MVEB_thesis_guidelines.pdf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cs-CZ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004673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69377" y="1405994"/>
            <a:ext cx="8807896" cy="662473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cs-CZ" sz="5200" dirty="0"/>
              <a:t> 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/>
              <a:t>Specifická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/>
              <a:t>Netriviální</a:t>
            </a:r>
          </a:p>
          <a:p>
            <a:pPr>
              <a:buFont typeface="Wingdings" panose="05000000000000000000" pitchFamily="2" charset="2"/>
              <a:buChar char="q"/>
            </a:pPr>
            <a:r>
              <a:rPr lang="cs-CZ" sz="2800" dirty="0"/>
              <a:t>Realistická</a:t>
            </a:r>
          </a:p>
          <a:p>
            <a:pPr marL="0" indent="0">
              <a:buNone/>
            </a:pPr>
            <a:r>
              <a:rPr lang="cs-CZ" sz="6200" dirty="0"/>
              <a:t> </a:t>
            </a:r>
          </a:p>
          <a:p>
            <a:pPr marL="0" indent="0">
              <a:spcBef>
                <a:spcPct val="30000"/>
              </a:spcBef>
              <a:buNone/>
            </a:pPr>
            <a:endParaRPr lang="cs-CZ" dirty="0"/>
          </a:p>
        </p:txBody>
      </p:sp>
      <p:sp>
        <p:nvSpPr>
          <p:cNvPr id="4" name="TextovéPole 3"/>
          <p:cNvSpPr txBox="1"/>
          <p:nvPr/>
        </p:nvSpPr>
        <p:spPr>
          <a:xfrm>
            <a:off x="369377" y="988370"/>
            <a:ext cx="82296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0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Volba výzkumné otázky</a:t>
            </a:r>
            <a:endParaRPr lang="cs-CZ" sz="30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96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1124744"/>
            <a:ext cx="8229600" cy="936104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cs-CZ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28637" y="1412776"/>
            <a:ext cx="8784976" cy="6192688"/>
          </a:xfrm>
        </p:spPr>
        <p:txBody>
          <a:bodyPr>
            <a:normAutofit fontScale="55000" lnSpcReduction="20000"/>
          </a:bodyPr>
          <a:lstStyle/>
          <a:p>
            <a:pPr marL="0" indent="0">
              <a:lnSpc>
                <a:spcPct val="200000"/>
              </a:lnSpc>
              <a:spcBef>
                <a:spcPct val="30000"/>
              </a:spcBef>
              <a:buNone/>
            </a:pPr>
            <a:r>
              <a:rPr lang="cs-CZ" altLang="cs-CZ" sz="4400" dirty="0"/>
              <a:t>3)</a:t>
            </a:r>
            <a:r>
              <a:rPr lang="cs-CZ" altLang="cs-CZ" sz="2800" dirty="0">
                <a:solidFill>
                  <a:schemeClr val="tx2"/>
                </a:solidFill>
              </a:rPr>
              <a:t> </a:t>
            </a:r>
            <a:r>
              <a:rPr lang="cs-CZ" altLang="cs-CZ" sz="4400" dirty="0"/>
              <a:t>Vyjádřete výzkumnou otázku (téma) ve formě</a:t>
            </a:r>
            <a:endParaRPr lang="cs-CZ" altLang="cs-CZ" sz="4400" i="1" dirty="0"/>
          </a:p>
          <a:p>
            <a:pPr lvl="1">
              <a:lnSpc>
                <a:spcPct val="80000"/>
              </a:lnSpc>
              <a:buFont typeface="Wingdings" panose="05000000000000000000" pitchFamily="2" charset="2"/>
              <a:buChar char="v"/>
            </a:pPr>
            <a:r>
              <a:rPr lang="cs-CZ" altLang="cs-CZ" sz="4400" b="1" dirty="0"/>
              <a:t> klíčových slov (hesel)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cs-CZ" altLang="cs-CZ" sz="4400" dirty="0"/>
              <a:t>- používejte zejména </a:t>
            </a:r>
            <a:r>
              <a:rPr lang="cs-CZ" altLang="cs-CZ" sz="4400" b="1" i="1" dirty="0"/>
              <a:t>podstatná jména</a:t>
            </a:r>
            <a:r>
              <a:rPr lang="cs-CZ" altLang="cs-CZ" sz="4400" i="1" dirty="0"/>
              <a:t>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cs-CZ" altLang="cs-CZ" sz="4400" dirty="0"/>
              <a:t>   příd. jména, </a:t>
            </a:r>
            <a:r>
              <a:rPr lang="cs-CZ" altLang="cs-CZ" sz="4400" dirty="0" err="1"/>
              <a:t>zájména</a:t>
            </a:r>
            <a:r>
              <a:rPr lang="cs-CZ" altLang="cs-CZ" sz="4400" dirty="0"/>
              <a:t> a slovesa pouze pokud jsou opravdu  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cs-CZ" altLang="cs-CZ" sz="4400" dirty="0"/>
              <a:t>   nezbytné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cs-CZ" altLang="cs-CZ" sz="4400" dirty="0"/>
              <a:t>- vyhýbejte se tzv. stop </a:t>
            </a:r>
            <a:r>
              <a:rPr lang="cs-CZ" altLang="cs-CZ" sz="4400" dirty="0" err="1"/>
              <a:t>words</a:t>
            </a:r>
            <a:r>
              <a:rPr lang="cs-CZ" altLang="cs-CZ" sz="4400" dirty="0"/>
              <a:t> (předložky,  </a:t>
            </a:r>
          </a:p>
          <a:p>
            <a:pPr marL="914400" lvl="2" indent="0">
              <a:lnSpc>
                <a:spcPct val="110000"/>
              </a:lnSpc>
              <a:buNone/>
            </a:pPr>
            <a:r>
              <a:rPr lang="cs-CZ" altLang="cs-CZ" sz="4400" dirty="0"/>
              <a:t>  spojky, členy v cizích jazycích)</a:t>
            </a:r>
            <a:endParaRPr lang="cs-CZ" altLang="cs-CZ" sz="4400" b="1" dirty="0"/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4400" b="1" i="1" dirty="0"/>
              <a:t>          př. parlamentní volby; Poslanecká sněmovna; Česká 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4400" b="1" i="1" dirty="0"/>
              <a:t>          republika (Česko, ČR); politické strany; programy;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4400" b="1" i="1" dirty="0"/>
              <a:t>          kampaně; výsledky voleb; 2017      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3800" b="1" i="1" dirty="0"/>
              <a:t>          </a:t>
            </a:r>
            <a:endParaRPr lang="cs-CZ" altLang="cs-CZ" sz="3800" b="1" dirty="0"/>
          </a:p>
          <a:p>
            <a:pPr lvl="1">
              <a:lnSpc>
                <a:spcPct val="110000"/>
              </a:lnSpc>
              <a:buFont typeface="Wingdings" panose="05000000000000000000" pitchFamily="2" charset="2"/>
              <a:buChar char="v"/>
            </a:pPr>
            <a:r>
              <a:rPr lang="cs-CZ" altLang="cs-CZ" sz="4000" dirty="0"/>
              <a:t>Pozn. v katalozích knihoven můžete nalézt i tzv. </a:t>
            </a:r>
            <a:r>
              <a:rPr lang="cs-CZ" altLang="cs-CZ" sz="4000" b="1" dirty="0"/>
              <a:t>předmětová hesla </a:t>
            </a:r>
          </a:p>
          <a:p>
            <a:pPr marL="457200" lvl="1" indent="0">
              <a:lnSpc>
                <a:spcPct val="110000"/>
              </a:lnSpc>
              <a:buNone/>
            </a:pPr>
            <a:r>
              <a:rPr lang="cs-CZ" altLang="cs-CZ" sz="4000" b="1" dirty="0"/>
              <a:t>     </a:t>
            </a:r>
            <a:r>
              <a:rPr lang="cs-CZ" altLang="cs-CZ" sz="4000" b="1" i="1" dirty="0"/>
              <a:t>př. parlamentní volby -- Česko – 20.-21. století</a:t>
            </a:r>
          </a:p>
          <a:p>
            <a:pPr marL="0" indent="0">
              <a:buNone/>
            </a:pPr>
            <a:endParaRPr lang="cs-CZ" sz="3800" dirty="0"/>
          </a:p>
        </p:txBody>
      </p:sp>
      <p:sp>
        <p:nvSpPr>
          <p:cNvPr id="4" name="TextovéPole 3"/>
          <p:cNvSpPr txBox="1"/>
          <p:nvPr/>
        </p:nvSpPr>
        <p:spPr>
          <a:xfrm>
            <a:off x="251520" y="945986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altLang="cs-CZ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Téma a klíčová slova II.</a:t>
            </a:r>
            <a:endParaRPr lang="cs-CZ" sz="32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17947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5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plate">
  <a:themeElements>
    <a:clrScheme name="template 13">
      <a:dk1>
        <a:srgbClr val="111111"/>
      </a:dk1>
      <a:lt1>
        <a:srgbClr val="FFFFFF"/>
      </a:lt1>
      <a:dk2>
        <a:srgbClr val="000000"/>
      </a:dk2>
      <a:lt2>
        <a:srgbClr val="990000"/>
      </a:lt2>
      <a:accent1>
        <a:srgbClr val="FF5050"/>
      </a:accent1>
      <a:accent2>
        <a:srgbClr val="CC0000"/>
      </a:accent2>
      <a:accent3>
        <a:srgbClr val="FFFFFF"/>
      </a:accent3>
      <a:accent4>
        <a:srgbClr val="0D0D0D"/>
      </a:accent4>
      <a:accent5>
        <a:srgbClr val="FFB3B3"/>
      </a:accent5>
      <a:accent6>
        <a:srgbClr val="B90000"/>
      </a:accent6>
      <a:hlink>
        <a:srgbClr val="006600"/>
      </a:hlink>
      <a:folHlink>
        <a:srgbClr val="969696"/>
      </a:folHlink>
    </a:clrScheme>
    <a:fontScheme name="template">
      <a:majorFont>
        <a:latin typeface="Tahoma"/>
        <a:ea typeface=""/>
        <a:cs typeface=""/>
      </a:majorFont>
      <a:minorFont>
        <a:latin typeface="Verdana"/>
        <a:ea typeface=""/>
        <a:cs typeface="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mplate 1">
        <a:dk1>
          <a:srgbClr val="111111"/>
        </a:dk1>
        <a:lt1>
          <a:srgbClr val="FFFFFF"/>
        </a:lt1>
        <a:dk2>
          <a:srgbClr val="000000"/>
        </a:dk2>
        <a:lt2>
          <a:srgbClr val="800000"/>
        </a:lt2>
        <a:accent1>
          <a:srgbClr val="CC0000"/>
        </a:accent1>
        <a:accent2>
          <a:srgbClr val="FFFF99"/>
        </a:accent2>
        <a:accent3>
          <a:srgbClr val="FFFFFF"/>
        </a:accent3>
        <a:accent4>
          <a:srgbClr val="0D0D0D"/>
        </a:accent4>
        <a:accent5>
          <a:srgbClr val="E2AAAA"/>
        </a:accent5>
        <a:accent6>
          <a:srgbClr val="E7E78A"/>
        </a:accent6>
        <a:hlink>
          <a:srgbClr val="B2B2B2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3">
        <a:dk1>
          <a:srgbClr val="4D4D4D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4">
        <a:dk1>
          <a:srgbClr val="111111"/>
        </a:dk1>
        <a:lt1>
          <a:srgbClr val="FFFFFF"/>
        </a:lt1>
        <a:dk2>
          <a:srgbClr val="000000"/>
        </a:dk2>
        <a:lt2>
          <a:srgbClr val="600000"/>
        </a:lt2>
        <a:accent1>
          <a:srgbClr val="B4000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D6AAAA"/>
        </a:accent5>
        <a:accent6>
          <a:srgbClr val="B90000"/>
        </a:accent6>
        <a:hlink>
          <a:srgbClr val="8219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5">
        <a:dk1>
          <a:srgbClr val="4D4D4D"/>
        </a:dk1>
        <a:lt1>
          <a:srgbClr val="FFFFFF"/>
        </a:lt1>
        <a:dk2>
          <a:srgbClr val="000000"/>
        </a:dk2>
        <a:lt2>
          <a:srgbClr val="80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404040"/>
        </a:accent4>
        <a:accent5>
          <a:srgbClr val="FFB3B3"/>
        </a:accent5>
        <a:accent6>
          <a:srgbClr val="B90000"/>
        </a:accent6>
        <a:hlink>
          <a:srgbClr val="FF00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6">
        <a:dk1>
          <a:srgbClr val="4D4D4D"/>
        </a:dk1>
        <a:lt1>
          <a:srgbClr val="FFFFFF"/>
        </a:lt1>
        <a:dk2>
          <a:srgbClr val="000000"/>
        </a:dk2>
        <a:lt2>
          <a:srgbClr val="6C0501"/>
        </a:lt2>
        <a:accent1>
          <a:srgbClr val="7F0B02"/>
        </a:accent1>
        <a:accent2>
          <a:srgbClr val="B3250F"/>
        </a:accent2>
        <a:accent3>
          <a:srgbClr val="FFFFFF"/>
        </a:accent3>
        <a:accent4>
          <a:srgbClr val="404040"/>
        </a:accent4>
        <a:accent5>
          <a:srgbClr val="C0AAAA"/>
        </a:accent5>
        <a:accent6>
          <a:srgbClr val="A2200C"/>
        </a:accent6>
        <a:hlink>
          <a:srgbClr val="D9381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7">
        <a:dk1>
          <a:srgbClr val="4D4D4D"/>
        </a:dk1>
        <a:lt1>
          <a:srgbClr val="FFFFFF"/>
        </a:lt1>
        <a:dk2>
          <a:srgbClr val="000000"/>
        </a:dk2>
        <a:lt2>
          <a:srgbClr val="850B02"/>
        </a:lt2>
        <a:accent1>
          <a:srgbClr val="E1401E"/>
        </a:accent1>
        <a:accent2>
          <a:srgbClr val="A0A0A0"/>
        </a:accent2>
        <a:accent3>
          <a:srgbClr val="FFFFFF"/>
        </a:accent3>
        <a:accent4>
          <a:srgbClr val="404040"/>
        </a:accent4>
        <a:accent5>
          <a:srgbClr val="EEAFAB"/>
        </a:accent5>
        <a:accent6>
          <a:srgbClr val="919191"/>
        </a:accent6>
        <a:hlink>
          <a:srgbClr val="D61F00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8">
        <a:dk1>
          <a:srgbClr val="4D4D4D"/>
        </a:dk1>
        <a:lt1>
          <a:srgbClr val="FFFFFF"/>
        </a:lt1>
        <a:dk2>
          <a:srgbClr val="000000"/>
        </a:dk2>
        <a:lt2>
          <a:srgbClr val="7C0901"/>
        </a:lt2>
        <a:accent1>
          <a:srgbClr val="DD3A1A"/>
        </a:accent1>
        <a:accent2>
          <a:srgbClr val="3C3C3C"/>
        </a:accent2>
        <a:accent3>
          <a:srgbClr val="FFFFFF"/>
        </a:accent3>
        <a:accent4>
          <a:srgbClr val="404040"/>
        </a:accent4>
        <a:accent5>
          <a:srgbClr val="EBAEAB"/>
        </a:accent5>
        <a:accent6>
          <a:srgbClr val="353535"/>
        </a:accent6>
        <a:hlink>
          <a:srgbClr val="A2230E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9">
        <a:dk1>
          <a:srgbClr val="4D4D4D"/>
        </a:dk1>
        <a:lt1>
          <a:srgbClr val="FFFFFF"/>
        </a:lt1>
        <a:dk2>
          <a:srgbClr val="000000"/>
        </a:dk2>
        <a:lt2>
          <a:srgbClr val="640702"/>
        </a:lt2>
        <a:accent1>
          <a:srgbClr val="931409"/>
        </a:accent1>
        <a:accent2>
          <a:srgbClr val="CF2A12"/>
        </a:accent2>
        <a:accent3>
          <a:srgbClr val="FFFFFF"/>
        </a:accent3>
        <a:accent4>
          <a:srgbClr val="404040"/>
        </a:accent4>
        <a:accent5>
          <a:srgbClr val="C8AAAA"/>
        </a:accent5>
        <a:accent6>
          <a:srgbClr val="BB250F"/>
        </a:accent6>
        <a:hlink>
          <a:srgbClr val="010101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0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CC9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1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FFDCB9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2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8E2C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mplate 13">
        <a:dk1>
          <a:srgbClr val="111111"/>
        </a:dk1>
        <a:lt1>
          <a:srgbClr val="FFFFFF"/>
        </a:lt1>
        <a:dk2>
          <a:srgbClr val="000000"/>
        </a:dk2>
        <a:lt2>
          <a:srgbClr val="990000"/>
        </a:lt2>
        <a:accent1>
          <a:srgbClr val="FF5050"/>
        </a:accent1>
        <a:accent2>
          <a:srgbClr val="CC0000"/>
        </a:accent2>
        <a:accent3>
          <a:srgbClr val="FFFFFF"/>
        </a:accent3>
        <a:accent4>
          <a:srgbClr val="0D0D0D"/>
        </a:accent4>
        <a:accent5>
          <a:srgbClr val="FFB3B3"/>
        </a:accent5>
        <a:accent6>
          <a:srgbClr val="B90000"/>
        </a:accent6>
        <a:hlink>
          <a:srgbClr val="006600"/>
        </a:hlink>
        <a:folHlink>
          <a:srgbClr val="969696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Motiv systému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Motiv5</Template>
  <TotalTime>21</TotalTime>
  <Words>1739</Words>
  <Application>Microsoft Office PowerPoint</Application>
  <PresentationFormat>Předvádění na obrazovce (4:3)</PresentationFormat>
  <Paragraphs>441</Paragraphs>
  <Slides>63</Slides>
  <Notes>22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3</vt:i4>
      </vt:variant>
      <vt:variant>
        <vt:lpstr>Nadpisy snímků</vt:lpstr>
      </vt:variant>
      <vt:variant>
        <vt:i4>63</vt:i4>
      </vt:variant>
    </vt:vector>
  </HeadingPairs>
  <TitlesOfParts>
    <vt:vector size="71" baseType="lpstr">
      <vt:lpstr>Arial</vt:lpstr>
      <vt:lpstr>Calibri</vt:lpstr>
      <vt:lpstr>Tahoma</vt:lpstr>
      <vt:lpstr>Verdana</vt:lpstr>
      <vt:lpstr>Wingdings</vt:lpstr>
      <vt:lpstr>Motiv5</vt:lpstr>
      <vt:lpstr>Motiv systému Office</vt:lpstr>
      <vt:lpstr>template</vt:lpstr>
      <vt:lpstr>Základy práce s informačními zdroji pro bc. studenty POL</vt:lpstr>
      <vt:lpstr>Prezentace aplikace PowerPoint</vt:lpstr>
      <vt:lpstr>Prezentace aplikace PowerPoint</vt:lpstr>
      <vt:lpstr> </vt:lpstr>
      <vt:lpstr> </vt:lpstr>
      <vt:lpstr> </vt:lpstr>
      <vt:lpstr> </vt:lpstr>
      <vt:lpstr> </vt:lpstr>
      <vt:lpstr> </vt:lpstr>
      <vt:lpstr> </vt:lpstr>
      <vt:lpstr> </vt:lpstr>
      <vt:lpstr>Prezentace aplikace PowerPoint</vt:lpstr>
      <vt:lpstr>Prezentace aplikace PowerPoint</vt:lpstr>
      <vt:lpstr>2. Další specifikace </vt:lpstr>
      <vt:lpstr>Prezentace aplikace PowerPoint</vt:lpstr>
      <vt:lpstr> 3. Výběr zdrojů </vt:lpstr>
      <vt:lpstr>Prezentace aplikace PowerPoint</vt:lpstr>
      <vt:lpstr>4. Boolovský model </vt:lpstr>
      <vt:lpstr>Prezentace aplikace PowerPoint</vt:lpstr>
      <vt:lpstr>Operátor AND </vt:lpstr>
      <vt:lpstr>Operátor OR </vt:lpstr>
      <vt:lpstr>Operátor NOT </vt:lpstr>
      <vt:lpstr>Krácení termínů (truncation) </vt:lpstr>
      <vt:lpstr>Vyhledávání prostřednictvím fráze </vt:lpstr>
      <vt:lpstr>Příklady </vt:lpstr>
      <vt:lpstr>Prezentace aplikace PowerPoint</vt:lpstr>
      <vt:lpstr>5. Technika vyhledávání </vt:lpstr>
      <vt:lpstr>Prezentace aplikace PowerPoint</vt:lpstr>
      <vt:lpstr>6. Vlastní vyhledávací proces </vt:lpstr>
      <vt:lpstr>Máte-li málo výsledků vyhledávání: </vt:lpstr>
      <vt:lpstr>Máte-li mnoho výsledků vyhledávání: </vt:lpstr>
      <vt:lpstr>Prezentace aplikace PowerPoint</vt:lpstr>
      <vt:lpstr>7. Hodnocení vyhledaných záznamů </vt:lpstr>
      <vt:lpstr>Prezentace aplikace PowerPoint</vt:lpstr>
      <vt:lpstr>8. Další operace </vt:lpstr>
      <vt:lpstr> </vt:lpstr>
      <vt:lpstr> </vt:lpstr>
      <vt:lpstr> </vt:lpstr>
      <vt:lpstr>Cvičení  </vt:lpstr>
      <vt:lpstr>Prezentace aplikace PowerPoint</vt:lpstr>
      <vt:lpstr>Praktické ukázky vyhledávání v databázích:</vt:lpstr>
      <vt:lpstr>Shrnutí</vt:lpstr>
      <vt:lpstr>Prezentace aplikace PowerPoint</vt:lpstr>
      <vt:lpstr>Prezentace aplikace PowerPoint</vt:lpstr>
      <vt:lpstr>EBSCO Discovery Service</vt:lpstr>
      <vt:lpstr>Prezentace aplikace PowerPoint</vt:lpstr>
      <vt:lpstr>EBSCO Discovery Service</vt:lpstr>
      <vt:lpstr>Více informací o EDS</vt:lpstr>
      <vt:lpstr>EBSCO Full Text Finder</vt:lpstr>
      <vt:lpstr>Seznam dostupných časopisů a knih na MU  </vt:lpstr>
      <vt:lpstr>Seznam dostupných časopisů a knih na MU</vt:lpstr>
      <vt:lpstr>Seznam dostupných časopisů a knih na MU</vt:lpstr>
      <vt:lpstr>Seznam dostupných časopisů a knih na MU</vt:lpstr>
      <vt:lpstr>Prezentace aplikace PowerPoint</vt:lpstr>
      <vt:lpstr>Seznam dostupných časopisů a knih na MU</vt:lpstr>
      <vt:lpstr>Seznam dostupných časopisů a knih na MU</vt:lpstr>
      <vt:lpstr>Prezentace aplikace PowerPoint</vt:lpstr>
      <vt:lpstr>Prezentace aplikace PowerPoint</vt:lpstr>
      <vt:lpstr>Shrnutí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CIKT FSS MU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Aneta Pilátová</dc:creator>
  <cp:lastModifiedBy>Martina Nedomová</cp:lastModifiedBy>
  <cp:revision>82</cp:revision>
  <cp:lastPrinted>2018-10-08T05:21:58Z</cp:lastPrinted>
  <dcterms:created xsi:type="dcterms:W3CDTF">2017-08-02T08:11:17Z</dcterms:created>
  <dcterms:modified xsi:type="dcterms:W3CDTF">2018-10-23T06:51:04Z</dcterms:modified>
</cp:coreProperties>
</file>