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3" r:id="rId9"/>
    <p:sldId id="265" r:id="rId10"/>
    <p:sldId id="267" r:id="rId11"/>
    <p:sldId id="262" r:id="rId12"/>
    <p:sldId id="271" r:id="rId13"/>
    <p:sldId id="264" r:id="rId14"/>
    <p:sldId id="272" r:id="rId15"/>
    <p:sldId id="266" r:id="rId16"/>
    <p:sldId id="268" r:id="rId17"/>
    <p:sldId id="26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39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544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07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54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49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22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84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74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14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10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04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0942F-F03F-4FEF-BD73-228766727E33}" type="datetimeFigureOut">
              <a:rPr lang="cs-CZ" smtClean="0"/>
              <a:t>26.9.2018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39134-13C4-4D89-865E-93E80B2E2C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27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lse.ac.uk/" TargetMode="External"/><Relationship Id="rId2" Type="http://schemas.openxmlformats.org/officeDocument/2006/relationships/hyperlink" Target="https://www.washingtonpost.com/news/monkey-cage/?utm_term=.7c4b6d94f1a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2baI8ULI_Y" TargetMode="External"/><Relationship Id="rId4" Type="http://schemas.openxmlformats.org/officeDocument/2006/relationships/hyperlink" Target="https://whogoverns.eu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alnewport.com/blog/" TargetMode="External"/><Relationship Id="rId2" Type="http://schemas.openxmlformats.org/officeDocument/2006/relationships/hyperlink" Target="https://tomato-timer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Univerzita. Studium politologie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POL104 Úvod do politologie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60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Logde</a:t>
            </a:r>
            <a:r>
              <a:rPr lang="cs-CZ" dirty="0" smtClean="0"/>
              <a:t>, D.: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Campus</a:t>
            </a:r>
            <a:r>
              <a:rPr lang="cs-CZ" i="1" dirty="0" smtClean="0"/>
              <a:t> </a:t>
            </a:r>
            <a:r>
              <a:rPr lang="cs-CZ" i="1" dirty="0" err="1" smtClean="0"/>
              <a:t>Trilogy</a:t>
            </a:r>
            <a:r>
              <a:rPr lang="cs-CZ" dirty="0" smtClean="0"/>
              <a:t>. </a:t>
            </a:r>
            <a:r>
              <a:rPr lang="cs-CZ" i="1" dirty="0" smtClean="0"/>
              <a:t>(</a:t>
            </a:r>
            <a:r>
              <a:rPr lang="cs-CZ" i="1" dirty="0" err="1" smtClean="0"/>
              <a:t>Changing</a:t>
            </a:r>
            <a:r>
              <a:rPr lang="cs-CZ" i="1" dirty="0" smtClean="0"/>
              <a:t> </a:t>
            </a:r>
            <a:r>
              <a:rPr lang="cs-CZ" i="1" dirty="0" err="1" smtClean="0"/>
              <a:t>Places</a:t>
            </a:r>
            <a:r>
              <a:rPr lang="cs-CZ" i="1" dirty="0" smtClean="0"/>
              <a:t>. </a:t>
            </a:r>
            <a:r>
              <a:rPr lang="cs-CZ" i="1" dirty="0" err="1" smtClean="0"/>
              <a:t>Small</a:t>
            </a:r>
            <a:r>
              <a:rPr lang="cs-CZ" i="1" dirty="0" smtClean="0"/>
              <a:t> </a:t>
            </a:r>
            <a:r>
              <a:rPr lang="cs-CZ" i="1" dirty="0" err="1" smtClean="0"/>
              <a:t>World</a:t>
            </a:r>
            <a:r>
              <a:rPr lang="cs-CZ" i="1" dirty="0" smtClean="0"/>
              <a:t>. Nice </a:t>
            </a:r>
            <a:r>
              <a:rPr lang="cs-CZ" i="1" dirty="0" err="1" smtClean="0"/>
              <a:t>Work</a:t>
            </a:r>
            <a:r>
              <a:rPr lang="cs-CZ" i="1" dirty="0" smtClean="0"/>
              <a:t>.) </a:t>
            </a:r>
            <a:r>
              <a:rPr lang="cs-CZ" dirty="0" smtClean="0"/>
              <a:t>London: </a:t>
            </a:r>
            <a:r>
              <a:rPr lang="cs-CZ" dirty="0" err="1" smtClean="0"/>
              <a:t>Penguin</a:t>
            </a:r>
            <a:r>
              <a:rPr lang="cs-CZ" dirty="0" smtClean="0"/>
              <a:t> </a:t>
            </a:r>
            <a:r>
              <a:rPr lang="cs-CZ" dirty="0" err="1" smtClean="0"/>
              <a:t>Books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Newton, K. et al.: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Wit</a:t>
            </a:r>
            <a:r>
              <a:rPr lang="cs-CZ" i="1" dirty="0" smtClean="0"/>
              <a:t> and Humor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Political</a:t>
            </a:r>
            <a:r>
              <a:rPr lang="cs-CZ" i="1" dirty="0" smtClean="0"/>
              <a:t> Science</a:t>
            </a:r>
            <a:r>
              <a:rPr lang="cs-CZ" dirty="0" smtClean="0"/>
              <a:t>. </a:t>
            </a:r>
            <a:r>
              <a:rPr lang="cs-CZ" dirty="0" err="1" smtClean="0"/>
              <a:t>Colchester</a:t>
            </a:r>
            <a:r>
              <a:rPr lang="cs-CZ" dirty="0" smtClean="0"/>
              <a:t>: ECPR </a:t>
            </a:r>
            <a:r>
              <a:rPr lang="cs-CZ" dirty="0" err="1" smtClean="0"/>
              <a:t>Press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Pratchett</a:t>
            </a:r>
            <a:r>
              <a:rPr lang="cs-CZ" dirty="0"/>
              <a:t>, T.: </a:t>
            </a:r>
            <a:r>
              <a:rPr lang="cs-CZ" i="1" dirty="0"/>
              <a:t>Nevídaní akademikové. </a:t>
            </a:r>
            <a:r>
              <a:rPr lang="cs-CZ" dirty="0"/>
              <a:t>Praha: </a:t>
            </a:r>
            <a:r>
              <a:rPr lang="cs-CZ" dirty="0" err="1"/>
              <a:t>Talpress</a:t>
            </a:r>
            <a:r>
              <a:rPr lang="cs-CZ" dirty="0"/>
              <a:t>, 2010.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Wright</a:t>
            </a:r>
            <a:r>
              <a:rPr lang="cs-CZ" dirty="0" smtClean="0"/>
              <a:t>, G.: </a:t>
            </a:r>
            <a:r>
              <a:rPr lang="cs-CZ" i="1" dirty="0" smtClean="0"/>
              <a:t>Academia </a:t>
            </a:r>
            <a:r>
              <a:rPr lang="cs-CZ" i="1" dirty="0" err="1" smtClean="0"/>
              <a:t>Obscura</a:t>
            </a:r>
            <a:r>
              <a:rPr lang="cs-CZ" dirty="0" smtClean="0"/>
              <a:t>. London: </a:t>
            </a:r>
            <a:r>
              <a:rPr lang="cs-CZ" dirty="0" err="1" smtClean="0"/>
              <a:t>Unbound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četba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819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politologie (na FSS)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fakulty v roce 1998 (katedra 1990)</a:t>
            </a:r>
          </a:p>
          <a:p>
            <a:r>
              <a:rPr lang="cs-CZ" dirty="0" smtClean="0"/>
              <a:t>Idea minimalizace času tráveného v učebnách </a:t>
            </a:r>
            <a:r>
              <a:rPr lang="cs-CZ" dirty="0" err="1" smtClean="0"/>
              <a:t>vs</a:t>
            </a:r>
            <a:r>
              <a:rPr lang="cs-CZ" dirty="0" smtClean="0"/>
              <a:t> čas při samostudiu a přípravě úkolů + velká variabilita PV předmětů (rozhovory v časopise Atrium)</a:t>
            </a:r>
          </a:p>
          <a:p>
            <a:r>
              <a:rPr lang="cs-CZ" dirty="0" smtClean="0"/>
              <a:t>Na rozdíl od přírodních věd neposkytuje jednoznačné odpovědi (</a:t>
            </a:r>
            <a:r>
              <a:rPr lang="cs-CZ" dirty="0" err="1" smtClean="0"/>
              <a:t>multiparadigmatická</a:t>
            </a:r>
            <a:r>
              <a:rPr lang="cs-CZ" dirty="0" smtClean="0"/>
              <a:t> povaha sociálních věd)</a:t>
            </a:r>
          </a:p>
          <a:p>
            <a:r>
              <a:rPr lang="cs-CZ" dirty="0" smtClean="0"/>
              <a:t>Častá absence skript/učebnic</a:t>
            </a:r>
          </a:p>
          <a:p>
            <a:r>
              <a:rPr lang="cs-CZ" dirty="0" smtClean="0"/>
              <a:t>Větší význam (kritického) zpracování většího množství informací</a:t>
            </a:r>
          </a:p>
          <a:p>
            <a:r>
              <a:rPr lang="cs-CZ" dirty="0" smtClean="0"/>
              <a:t>Důležitost metod (viz další přednášky)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2634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Studium politologie (na FSS)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Rozvinutí </a:t>
            </a:r>
            <a:r>
              <a:rPr lang="cs-CZ" i="1" dirty="0" smtClean="0"/>
              <a:t>kritického myšlení</a:t>
            </a:r>
          </a:p>
          <a:p>
            <a:r>
              <a:rPr lang="cs-CZ" dirty="0" smtClean="0"/>
              <a:t>Schopnost posuzovat kvalitu použitých argumentů (a jejich identifikace):</a:t>
            </a:r>
          </a:p>
          <a:p>
            <a:r>
              <a:rPr lang="cs-CZ" dirty="0" smtClean="0"/>
              <a:t>Existuje alternativní vysvětlení? – chudí volí krajně pravicové strany</a:t>
            </a:r>
          </a:p>
          <a:p>
            <a:r>
              <a:rPr lang="cs-CZ" dirty="0" smtClean="0"/>
              <a:t>Není kauzální vztah opačný? –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framing</a:t>
            </a:r>
            <a:r>
              <a:rPr lang="cs-CZ" dirty="0" smtClean="0"/>
              <a:t> and </a:t>
            </a:r>
            <a:r>
              <a:rPr lang="cs-CZ" dirty="0" err="1" smtClean="0"/>
              <a:t>cueing</a:t>
            </a:r>
            <a:endParaRPr lang="cs-CZ" dirty="0" smtClean="0"/>
          </a:p>
          <a:p>
            <a:r>
              <a:rPr lang="cs-CZ" dirty="0" smtClean="0"/>
              <a:t>Kvalita použitých zdrojů</a:t>
            </a:r>
          </a:p>
          <a:p>
            <a:r>
              <a:rPr lang="cs-CZ" dirty="0" smtClean="0"/>
              <a:t>Mechanismus vysvětlení – nejen co, ale také proč a jak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3875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txBody>
          <a:bodyPr/>
          <a:lstStyle/>
          <a:p>
            <a:r>
              <a:rPr lang="cs-CZ" dirty="0" smtClean="0"/>
              <a:t>Co studovat?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Velká možnost výběru</a:t>
            </a:r>
          </a:p>
          <a:p>
            <a:r>
              <a:rPr lang="cs-CZ" dirty="0" smtClean="0"/>
              <a:t>Otevřenost novým myšlenkám</a:t>
            </a:r>
          </a:p>
          <a:p>
            <a:r>
              <a:rPr lang="cs-CZ" dirty="0" smtClean="0"/>
              <a:t>Předměty s co největším počtem vyučujících</a:t>
            </a:r>
          </a:p>
          <a:p>
            <a:r>
              <a:rPr lang="cs-CZ" dirty="0" smtClean="0"/>
              <a:t>Tematická variabilita předmětů (na začátku)</a:t>
            </a:r>
          </a:p>
          <a:p>
            <a:r>
              <a:rPr lang="cs-CZ" dirty="0" smtClean="0"/>
              <a:t>Předměty mimo obor studia (volitelné předměty)</a:t>
            </a:r>
          </a:p>
          <a:p>
            <a:r>
              <a:rPr lang="cs-CZ" dirty="0" smtClean="0"/>
              <a:t>Přednášky hostujících profesorů</a:t>
            </a:r>
          </a:p>
          <a:p>
            <a:r>
              <a:rPr lang="cs-CZ" dirty="0" smtClean="0"/>
              <a:t>Zaměření se na metody, nejen na obsah, hodně psaní </a:t>
            </a:r>
          </a:p>
          <a:p>
            <a:r>
              <a:rPr lang="cs-CZ" dirty="0" smtClean="0"/>
              <a:t>Cizí jazyk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708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studovat a co číst (a poslouchat)?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481" y="1357850"/>
            <a:ext cx="3671106" cy="5500150"/>
          </a:xfrm>
        </p:spPr>
      </p:pic>
    </p:spTree>
    <p:extLst>
      <p:ext uri="{BB962C8B-B14F-4D97-AF65-F5344CB8AC3E}">
        <p14:creationId xmlns:p14="http://schemas.microsoft.com/office/powerpoint/2010/main" val="2961371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studovat a co číst (a poslouchat)?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Literatura k </a:t>
            </a:r>
            <a:r>
              <a:rPr lang="cs-CZ" dirty="0" smtClean="0"/>
              <a:t>předmětům (číst opakovaně a průběžně)</a:t>
            </a:r>
            <a:endParaRPr lang="cs-CZ" dirty="0" smtClean="0"/>
          </a:p>
          <a:p>
            <a:r>
              <a:rPr lang="cs-CZ" dirty="0" smtClean="0"/>
              <a:t>Blogy politice a společnosti (např. </a:t>
            </a:r>
            <a:r>
              <a:rPr lang="cs-CZ" dirty="0" err="1" smtClean="0">
                <a:hlinkClick r:id="rId2"/>
              </a:rPr>
              <a:t>Monkey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Cage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LSE blog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Whogoverns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Populárně-naučné – např. </a:t>
            </a:r>
            <a:r>
              <a:rPr lang="cs-CZ" dirty="0" err="1" smtClean="0"/>
              <a:t>Malcolm</a:t>
            </a:r>
            <a:r>
              <a:rPr lang="cs-CZ" dirty="0" smtClean="0"/>
              <a:t> </a:t>
            </a:r>
            <a:r>
              <a:rPr lang="cs-CZ" dirty="0" err="1" smtClean="0"/>
              <a:t>Gladwell</a:t>
            </a:r>
            <a:r>
              <a:rPr lang="cs-CZ" dirty="0" smtClean="0"/>
              <a:t>, Hans </a:t>
            </a:r>
            <a:r>
              <a:rPr lang="cs-CZ" dirty="0" err="1" smtClean="0"/>
              <a:t>Rosling</a:t>
            </a:r>
            <a:r>
              <a:rPr lang="cs-CZ" dirty="0" smtClean="0"/>
              <a:t>: </a:t>
            </a:r>
            <a:r>
              <a:rPr lang="cs-CZ" i="1" dirty="0" err="1" smtClean="0"/>
              <a:t>Factfulness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Politicko-společenské časopisy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Economist</a:t>
            </a:r>
            <a:r>
              <a:rPr lang="cs-CZ" dirty="0" smtClean="0"/>
              <a:t>, New </a:t>
            </a:r>
            <a:r>
              <a:rPr lang="cs-CZ" dirty="0" err="1" smtClean="0"/>
              <a:t>Yorker</a:t>
            </a:r>
            <a:r>
              <a:rPr lang="cs-CZ" dirty="0" smtClean="0"/>
              <a:t>, </a:t>
            </a:r>
            <a:r>
              <a:rPr lang="cs-CZ" dirty="0" err="1" smtClean="0"/>
              <a:t>Time</a:t>
            </a:r>
            <a:r>
              <a:rPr lang="cs-CZ" dirty="0" smtClean="0"/>
              <a:t>, Respekt, Kontexty…</a:t>
            </a:r>
          </a:p>
          <a:p>
            <a:r>
              <a:rPr lang="cs-CZ" dirty="0" err="1" smtClean="0"/>
              <a:t>Podcasty</a:t>
            </a:r>
            <a:r>
              <a:rPr lang="cs-CZ" dirty="0" smtClean="0"/>
              <a:t> – NPR,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Revisionist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…</a:t>
            </a:r>
          </a:p>
          <a:p>
            <a:r>
              <a:rPr lang="cs-CZ" dirty="0" smtClean="0"/>
              <a:t>Politická satira – v zahraničí např. </a:t>
            </a:r>
            <a:r>
              <a:rPr lang="cs-CZ" dirty="0" smtClean="0">
                <a:hlinkClick r:id="rId5"/>
              </a:rPr>
              <a:t>Stephen </a:t>
            </a:r>
            <a:r>
              <a:rPr lang="cs-CZ" dirty="0" err="1" smtClean="0">
                <a:hlinkClick r:id="rId5"/>
              </a:rPr>
              <a:t>Colbert</a:t>
            </a:r>
            <a:r>
              <a:rPr lang="cs-CZ" dirty="0" smtClean="0"/>
              <a:t>, John Oliver, </a:t>
            </a:r>
            <a:r>
              <a:rPr lang="cs-CZ" dirty="0" err="1" smtClean="0"/>
              <a:t>Trevor</a:t>
            </a:r>
            <a:r>
              <a:rPr lang="cs-CZ" dirty="0" smtClean="0"/>
              <a:t> </a:t>
            </a:r>
            <a:r>
              <a:rPr lang="cs-CZ" dirty="0" err="1" smtClean="0"/>
              <a:t>Noah</a:t>
            </a:r>
            <a:endParaRPr lang="cs-CZ" dirty="0" smtClean="0"/>
          </a:p>
          <a:p>
            <a:r>
              <a:rPr lang="cs-CZ" dirty="0" smtClean="0"/>
              <a:t>Filmy (nejen) o politice</a:t>
            </a:r>
          </a:p>
          <a:p>
            <a:r>
              <a:rPr lang="cs-CZ" dirty="0" smtClean="0"/>
              <a:t>Téměř </a:t>
            </a:r>
            <a:r>
              <a:rPr lang="cs-CZ" dirty="0" smtClean="0"/>
              <a:t>cokoli (co vám dává smysl)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260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studovat efektivně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Pevná a detailní organizace času (každý den čas na učení, W. </a:t>
            </a:r>
            <a:r>
              <a:rPr lang="cs-CZ" dirty="0" err="1" smtClean="0"/>
              <a:t>Belcher</a:t>
            </a:r>
            <a:r>
              <a:rPr lang="cs-CZ" dirty="0" smtClean="0"/>
              <a:t>: </a:t>
            </a:r>
            <a:r>
              <a:rPr lang="cs-CZ" i="1" dirty="0" err="1" smtClean="0"/>
              <a:t>Writing</a:t>
            </a:r>
            <a:r>
              <a:rPr lang="cs-CZ" i="1" dirty="0" smtClean="0"/>
              <a:t> </a:t>
            </a:r>
            <a:r>
              <a:rPr lang="cs-CZ" i="1" dirty="0" err="1"/>
              <a:t>Y</a:t>
            </a:r>
            <a:r>
              <a:rPr lang="cs-CZ" i="1" dirty="0" err="1" smtClean="0"/>
              <a:t>our</a:t>
            </a:r>
            <a:r>
              <a:rPr lang="cs-CZ" i="1" dirty="0" smtClean="0"/>
              <a:t> </a:t>
            </a:r>
            <a:r>
              <a:rPr lang="cs-CZ" i="1" dirty="0" err="1"/>
              <a:t>J</a:t>
            </a:r>
            <a:r>
              <a:rPr lang="cs-CZ" i="1" dirty="0" err="1" smtClean="0"/>
              <a:t>ournal</a:t>
            </a:r>
            <a:r>
              <a:rPr lang="cs-CZ" i="1" dirty="0" smtClean="0"/>
              <a:t> </a:t>
            </a:r>
            <a:r>
              <a:rPr lang="cs-CZ" i="1" dirty="0" err="1" smtClean="0"/>
              <a:t>Article</a:t>
            </a:r>
            <a:r>
              <a:rPr lang="cs-CZ" i="1" dirty="0" smtClean="0"/>
              <a:t> in 12 </a:t>
            </a:r>
            <a:r>
              <a:rPr lang="cs-CZ" i="1" dirty="0" err="1" smtClean="0"/>
              <a:t>Weeks</a:t>
            </a:r>
            <a:r>
              <a:rPr lang="cs-CZ" dirty="0" smtClean="0"/>
              <a:t>)          </a:t>
            </a:r>
            <a:r>
              <a:rPr lang="cs-CZ" dirty="0" smtClean="0">
                <a:solidFill>
                  <a:srgbClr val="FF0000"/>
                </a:solidFill>
              </a:rPr>
              <a:t>Tip: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Tomato-Timer</a:t>
            </a:r>
            <a:endParaRPr lang="cs-CZ" dirty="0" smtClean="0"/>
          </a:p>
          <a:p>
            <a:r>
              <a:rPr lang="cs-CZ" dirty="0" smtClean="0"/>
              <a:t>Knihovna</a:t>
            </a:r>
          </a:p>
          <a:p>
            <a:r>
              <a:rPr lang="cs-CZ" dirty="0" smtClean="0"/>
              <a:t>Digitální knihovna na počítači (např. </a:t>
            </a:r>
            <a:r>
              <a:rPr lang="cs-CZ" dirty="0" err="1" smtClean="0"/>
              <a:t>Mendeley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Power</a:t>
            </a:r>
            <a:r>
              <a:rPr lang="cs-CZ" dirty="0" smtClean="0"/>
              <a:t> point, poznámky </a:t>
            </a:r>
            <a:r>
              <a:rPr lang="cs-CZ" dirty="0" err="1" smtClean="0"/>
              <a:t>vs</a:t>
            </a:r>
            <a:r>
              <a:rPr lang="cs-CZ" dirty="0" smtClean="0"/>
              <a:t> četba literatury a vlastní poznámky</a:t>
            </a:r>
          </a:p>
          <a:p>
            <a:r>
              <a:rPr lang="cs-CZ" dirty="0" smtClean="0"/>
              <a:t>Studium ve skupině</a:t>
            </a:r>
          </a:p>
          <a:p>
            <a:r>
              <a:rPr lang="cs-CZ" dirty="0" smtClean="0"/>
              <a:t>Staň se kavárenským povalečem (VPN)</a:t>
            </a:r>
          </a:p>
          <a:p>
            <a:r>
              <a:rPr lang="cs-CZ" dirty="0" smtClean="0"/>
              <a:t>Veřejné </a:t>
            </a:r>
            <a:r>
              <a:rPr lang="cs-CZ" dirty="0" smtClean="0"/>
              <a:t>přednášky                            </a:t>
            </a:r>
            <a:r>
              <a:rPr lang="cs-CZ" dirty="0" smtClean="0">
                <a:solidFill>
                  <a:srgbClr val="FF0000"/>
                </a:solidFill>
              </a:rPr>
              <a:t>Tip: </a:t>
            </a:r>
            <a:r>
              <a:rPr lang="cs-CZ" dirty="0" smtClean="0">
                <a:hlinkClick r:id="rId3"/>
              </a:rPr>
              <a:t>Study </a:t>
            </a:r>
            <a:r>
              <a:rPr lang="cs-CZ" dirty="0" err="1" smtClean="0">
                <a:hlinkClick r:id="rId3"/>
              </a:rPr>
              <a:t>Hacks</a:t>
            </a:r>
            <a:r>
              <a:rPr lang="cs-CZ" dirty="0" smtClean="0">
                <a:hlinkClick r:id="rId3"/>
              </a:rPr>
              <a:t> Blog (</a:t>
            </a:r>
            <a:r>
              <a:rPr lang="cs-CZ" dirty="0" err="1" smtClean="0">
                <a:hlinkClick r:id="rId3"/>
              </a:rPr>
              <a:t>Cal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Newport</a:t>
            </a:r>
            <a:r>
              <a:rPr lang="cs-CZ" dirty="0" smtClean="0">
                <a:hlinkClick r:id="rId3"/>
              </a:rPr>
              <a:t>)</a:t>
            </a:r>
            <a:endParaRPr lang="cs-CZ" dirty="0" smtClean="0"/>
          </a:p>
          <a:p>
            <a:r>
              <a:rPr lang="cs-CZ" dirty="0" smtClean="0"/>
              <a:t>Sociáln</a:t>
            </a:r>
            <a:r>
              <a:rPr lang="cs-CZ" dirty="0" smtClean="0"/>
              <a:t>í sítě (FB, </a:t>
            </a:r>
            <a:r>
              <a:rPr lang="cs-CZ" dirty="0" err="1" smtClean="0"/>
              <a:t>Twitter</a:t>
            </a:r>
            <a:r>
              <a:rPr lang="cs-CZ" dirty="0" smtClean="0"/>
              <a:t>, </a:t>
            </a:r>
            <a:r>
              <a:rPr lang="cs-CZ" dirty="0" err="1" smtClean="0"/>
              <a:t>Instagram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08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8829" y="2742565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96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Co je univerzita, její prostředí a specifika</a:t>
            </a:r>
          </a:p>
          <a:p>
            <a:endParaRPr lang="cs-CZ" dirty="0"/>
          </a:p>
          <a:p>
            <a:r>
              <a:rPr lang="cs-CZ" dirty="0" smtClean="0"/>
              <a:t>Jaké je studium politologie</a:t>
            </a:r>
          </a:p>
          <a:p>
            <a:endParaRPr lang="cs-CZ" dirty="0"/>
          </a:p>
          <a:p>
            <a:r>
              <a:rPr lang="cs-CZ" dirty="0" smtClean="0"/>
              <a:t>Jak získat ze studia co nejvíce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849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31669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Co je to univerzita?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014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Univerzita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Škola zajišťující nejvyšší vzdělání</a:t>
            </a:r>
          </a:p>
          <a:p>
            <a:r>
              <a:rPr lang="cs-CZ" dirty="0" smtClean="0"/>
              <a:t>Dlouhá tradice sahající až do středověku a antiky</a:t>
            </a:r>
          </a:p>
          <a:p>
            <a:r>
              <a:rPr lang="cs-CZ" dirty="0" smtClean="0"/>
              <a:t>Nejstarší univerzita – Boloňa (1088)</a:t>
            </a:r>
          </a:p>
          <a:p>
            <a:r>
              <a:rPr lang="cs-CZ" dirty="0" smtClean="0"/>
              <a:t>Společenství se specifickým postavením a právy s více či méně nezávislým postavením na světské i církevní autoritě</a:t>
            </a:r>
          </a:p>
          <a:p>
            <a:r>
              <a:rPr lang="cs-CZ" dirty="0" smtClean="0"/>
              <a:t>Význam univerzit ve společnosti</a:t>
            </a:r>
          </a:p>
          <a:p>
            <a:r>
              <a:rPr lang="cs-CZ" dirty="0" smtClean="0"/>
              <a:t>Důležitost univerzitního vzdělání pro výši příjmu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58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Akademické svobody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Kontext vzniku akademických svobod</a:t>
            </a:r>
          </a:p>
          <a:p>
            <a:r>
              <a:rPr lang="cs-CZ" dirty="0" smtClean="0"/>
              <a:t>Formálně zakotveny v </a:t>
            </a:r>
            <a:r>
              <a:rPr lang="cs-CZ" i="1" dirty="0" smtClean="0"/>
              <a:t>Magna Charta </a:t>
            </a:r>
            <a:r>
              <a:rPr lang="cs-CZ" i="1" dirty="0" err="1" smtClean="0"/>
              <a:t>Universitatum</a:t>
            </a:r>
            <a:r>
              <a:rPr lang="cs-CZ" i="1" dirty="0" smtClean="0"/>
              <a:t> </a:t>
            </a:r>
            <a:r>
              <a:rPr lang="cs-CZ" dirty="0" smtClean="0"/>
              <a:t>(Boloňa, 1988):</a:t>
            </a:r>
          </a:p>
          <a:p>
            <a:r>
              <a:rPr lang="cs-CZ" dirty="0" smtClean="0"/>
              <a:t>Univerzity jako samosprávné instituce</a:t>
            </a:r>
          </a:p>
          <a:p>
            <a:r>
              <a:rPr lang="cs-CZ" dirty="0" smtClean="0"/>
              <a:t>Svoboda výzkumu a vzdělávání: „bádání a výuka morálně a intelektuálně nezávislé na jakékoli politické a ekonomické moci“</a:t>
            </a:r>
          </a:p>
          <a:p>
            <a:r>
              <a:rPr lang="cs-CZ" dirty="0" smtClean="0"/>
              <a:t>Deklarace sledování společenských požadavků a vědeckého pokroku</a:t>
            </a:r>
          </a:p>
          <a:p>
            <a:r>
              <a:rPr lang="cs-CZ" dirty="0" smtClean="0"/>
              <a:t>Základním principem univerzitního života je svoboda bádání, výuky a výchovy</a:t>
            </a:r>
          </a:p>
          <a:p>
            <a:r>
              <a:rPr lang="cs-CZ" dirty="0" smtClean="0"/>
              <a:t>(právo používat akademické insignie a konat akademické obřady)</a:t>
            </a:r>
          </a:p>
        </p:txBody>
      </p:sp>
    </p:spTree>
    <p:extLst>
      <p:ext uri="{BB962C8B-B14F-4D97-AF65-F5344CB8AC3E}">
        <p14:creationId xmlns:p14="http://schemas.microsoft.com/office/powerpoint/2010/main" val="296301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Univerzity jako samosprávné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Právo univerzity spravovat vnitřní záležitosti nezávisle na politické nebo ekonomické moci</a:t>
            </a:r>
          </a:p>
          <a:p>
            <a:r>
              <a:rPr lang="cs-CZ" dirty="0" smtClean="0"/>
              <a:t>Soustava samosprávných orgánů</a:t>
            </a:r>
          </a:p>
          <a:p>
            <a:r>
              <a:rPr lang="cs-CZ" dirty="0" smtClean="0"/>
              <a:t>Univerzitní orgány (MU):</a:t>
            </a:r>
          </a:p>
          <a:p>
            <a:r>
              <a:rPr lang="cs-CZ" dirty="0" smtClean="0"/>
              <a:t>Rektor</a:t>
            </a:r>
          </a:p>
          <a:p>
            <a:r>
              <a:rPr lang="cs-CZ" dirty="0" smtClean="0"/>
              <a:t>Prorektoři</a:t>
            </a:r>
          </a:p>
          <a:p>
            <a:r>
              <a:rPr lang="cs-CZ" dirty="0" smtClean="0"/>
              <a:t>Kvestor</a:t>
            </a:r>
          </a:p>
          <a:p>
            <a:r>
              <a:rPr lang="cs-CZ" dirty="0" smtClean="0"/>
              <a:t>Akademický senát</a:t>
            </a:r>
          </a:p>
          <a:p>
            <a:r>
              <a:rPr lang="cs-CZ" dirty="0" smtClean="0"/>
              <a:t>Děkani a proděkani</a:t>
            </a:r>
          </a:p>
          <a:p>
            <a:r>
              <a:rPr lang="cs-CZ" dirty="0" smtClean="0"/>
              <a:t>Vědecká rada</a:t>
            </a:r>
          </a:p>
          <a:p>
            <a:r>
              <a:rPr lang="cs-CZ" dirty="0" smtClean="0"/>
              <a:t>Zákon o vysokých školách</a:t>
            </a:r>
          </a:p>
        </p:txBody>
      </p:sp>
    </p:spTree>
    <p:extLst>
      <p:ext uri="{BB962C8B-B14F-4D97-AF65-F5344CB8AC3E}">
        <p14:creationId xmlns:p14="http://schemas.microsoft.com/office/powerpoint/2010/main" val="693106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Jaké jsou tituly a jak oslovovat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293" y="1355362"/>
            <a:ext cx="4367221" cy="5524797"/>
          </a:xfrm>
        </p:spPr>
      </p:pic>
    </p:spTree>
    <p:extLst>
      <p:ext uri="{BB962C8B-B14F-4D97-AF65-F5344CB8AC3E}">
        <p14:creationId xmlns:p14="http://schemas.microsoft.com/office/powerpoint/2010/main" val="336447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tituly a jak oslovovat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Bakalářské studium – </a:t>
            </a:r>
            <a:r>
              <a:rPr lang="cs-CZ" dirty="0" err="1" smtClean="0"/>
              <a:t>bc.</a:t>
            </a:r>
            <a:endParaRPr lang="cs-CZ" dirty="0" smtClean="0"/>
          </a:p>
          <a:p>
            <a:r>
              <a:rPr lang="cs-CZ" dirty="0" smtClean="0"/>
              <a:t>Magisterské – Mgr. (Ing.)</a:t>
            </a:r>
          </a:p>
          <a:p>
            <a:r>
              <a:rPr lang="cs-CZ" dirty="0" smtClean="0"/>
              <a:t>Doktorské, postgraduální studium – Ph.D.</a:t>
            </a:r>
          </a:p>
          <a:p>
            <a:r>
              <a:rPr lang="cs-CZ" dirty="0" smtClean="0"/>
              <a:t>Rigorózní zkouška – tzv. malý doktorát (PhDr., PaeDr., specifické MVDr. nebo MUDr.)</a:t>
            </a:r>
          </a:p>
          <a:p>
            <a:r>
              <a:rPr lang="cs-CZ" dirty="0" smtClean="0"/>
              <a:t>Habilitační řízení – doc.</a:t>
            </a:r>
          </a:p>
          <a:p>
            <a:r>
              <a:rPr lang="cs-CZ" dirty="0" smtClean="0"/>
              <a:t>Jmenovací řízení – prof.</a:t>
            </a:r>
          </a:p>
          <a:p>
            <a:endParaRPr lang="cs-CZ" dirty="0"/>
          </a:p>
          <a:p>
            <a:r>
              <a:rPr lang="cs-CZ" dirty="0" smtClean="0"/>
              <a:t>Rozdíl v českém/středoevropském a západoevropském/americkém kontextu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Tip: </a:t>
            </a:r>
            <a:r>
              <a:rPr lang="cs-CZ" dirty="0" smtClean="0"/>
              <a:t>raději zkontrolovat nejvyšší dosažené vzdělání (Mgr. Josef Jetel, Ph.D.)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458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vás učí a co dělá univerzitní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Výuka</a:t>
            </a:r>
            <a:r>
              <a:rPr lang="cs-CZ" dirty="0" smtClean="0"/>
              <a:t> – příprava přednášek, přednášky, aktualizace sylabů (sledování nové literatury), hodnocení, emaily, konzultační hodiny</a:t>
            </a:r>
          </a:p>
          <a:p>
            <a:pPr marL="0" indent="0">
              <a:buNone/>
            </a:pPr>
            <a:r>
              <a:rPr lang="cs-CZ" b="1" dirty="0" smtClean="0"/>
              <a:t>Školení</a:t>
            </a:r>
            <a:r>
              <a:rPr lang="cs-CZ" dirty="0" smtClean="0"/>
              <a:t> – čtení, komentování a konzultace bakalářských, magisterských nebo dizertačních prací</a:t>
            </a:r>
          </a:p>
          <a:p>
            <a:pPr marL="0" indent="0">
              <a:buNone/>
            </a:pPr>
            <a:r>
              <a:rPr lang="cs-CZ" b="1" dirty="0" smtClean="0"/>
              <a:t>Výzkum</a:t>
            </a:r>
            <a:r>
              <a:rPr lang="cs-CZ" dirty="0" smtClean="0"/>
              <a:t> – sběr dat, analýza dat, psaní textů, čtení nových textů, účast na přednáškách, příprava konferenčních </a:t>
            </a:r>
            <a:r>
              <a:rPr lang="cs-CZ" dirty="0" err="1" smtClean="0"/>
              <a:t>paperů</a:t>
            </a:r>
            <a:r>
              <a:rPr lang="cs-CZ" dirty="0" smtClean="0"/>
              <a:t> a prezentace na konferencích, příprava a vedené grantových projektů, cestování</a:t>
            </a:r>
          </a:p>
          <a:p>
            <a:pPr marL="0" indent="0">
              <a:buNone/>
            </a:pPr>
            <a:r>
              <a:rPr lang="cs-CZ" b="1" dirty="0" smtClean="0"/>
              <a:t>Administrativa a služba oboru </a:t>
            </a:r>
            <a:r>
              <a:rPr lang="cs-CZ" dirty="0" smtClean="0"/>
              <a:t>– funkce na pracovišti a v komunitě, psaní posudků na články nebo knihy, členství v přijímacích nebo státnicových komisích, hodnocení projektů, socializace s hostujícími profesory, psaní a hodnocení zpráv, expertní činnost, mediální výstupy</a:t>
            </a:r>
          </a:p>
        </p:txBody>
      </p:sp>
    </p:spTree>
    <p:extLst>
      <p:ext uri="{BB962C8B-B14F-4D97-AF65-F5344CB8AC3E}">
        <p14:creationId xmlns:p14="http://schemas.microsoft.com/office/powerpoint/2010/main" val="16138441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816</Words>
  <Application>Microsoft Office PowerPoint</Application>
  <PresentationFormat>Širokoúhlá obrazovka</PresentationFormat>
  <Paragraphs>104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Univerzita. Studium politologie</vt:lpstr>
      <vt:lpstr>Cíle přednášky</vt:lpstr>
      <vt:lpstr>Co je to univerzita?</vt:lpstr>
      <vt:lpstr>Univerzita</vt:lpstr>
      <vt:lpstr>Akademické svobody</vt:lpstr>
      <vt:lpstr>Univerzity jako samosprávné instituce</vt:lpstr>
      <vt:lpstr>Jaké jsou tituly a jak oslovovat</vt:lpstr>
      <vt:lpstr>Jaké jsou tituly a jak oslovovat</vt:lpstr>
      <vt:lpstr>Kdo vás učí a co dělá univerzitní učitel</vt:lpstr>
      <vt:lpstr>Doporučená četba</vt:lpstr>
      <vt:lpstr>Studium politologie (na FSS)</vt:lpstr>
      <vt:lpstr>Studium politologie (na FSS)</vt:lpstr>
      <vt:lpstr>Co studovat?</vt:lpstr>
      <vt:lpstr>Jak studovat a co číst (a poslouchat)?</vt:lpstr>
      <vt:lpstr>Jak studovat a co číst (a poslouchat)?</vt:lpstr>
      <vt:lpstr>Jak studovat efektivně</vt:lpstr>
      <vt:lpstr>Děkuji za pozornost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Univerzita. Studium politologie</dc:title>
  <dc:creator>Vlastimil Havlík</dc:creator>
  <cp:lastModifiedBy>Vlastimil Havlík</cp:lastModifiedBy>
  <cp:revision>26</cp:revision>
  <dcterms:created xsi:type="dcterms:W3CDTF">2018-09-25T12:35:06Z</dcterms:created>
  <dcterms:modified xsi:type="dcterms:W3CDTF">2018-09-26T07:49:22Z</dcterms:modified>
</cp:coreProperties>
</file>