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55"/>
  </p:notesMasterIdLst>
  <p:handoutMasterIdLst>
    <p:handoutMasterId r:id="rId56"/>
  </p:handoutMasterIdLst>
  <p:sldIdLst>
    <p:sldId id="256" r:id="rId3"/>
    <p:sldId id="317" r:id="rId4"/>
    <p:sldId id="314" r:id="rId5"/>
    <p:sldId id="261" r:id="rId6"/>
    <p:sldId id="267" r:id="rId7"/>
    <p:sldId id="327" r:id="rId8"/>
    <p:sldId id="319" r:id="rId9"/>
    <p:sldId id="322" r:id="rId10"/>
    <p:sldId id="372" r:id="rId11"/>
    <p:sldId id="323" r:id="rId12"/>
    <p:sldId id="324" r:id="rId13"/>
    <p:sldId id="325" r:id="rId14"/>
    <p:sldId id="326" r:id="rId15"/>
    <p:sldId id="269" r:id="rId16"/>
    <p:sldId id="380" r:id="rId17"/>
    <p:sldId id="375" r:id="rId18"/>
    <p:sldId id="329" r:id="rId19"/>
    <p:sldId id="381" r:id="rId20"/>
    <p:sldId id="376" r:id="rId21"/>
    <p:sldId id="377" r:id="rId22"/>
    <p:sldId id="277" r:id="rId23"/>
    <p:sldId id="284" r:id="rId24"/>
    <p:sldId id="286" r:id="rId25"/>
    <p:sldId id="287" r:id="rId26"/>
    <p:sldId id="279" r:id="rId27"/>
    <p:sldId id="280" r:id="rId28"/>
    <p:sldId id="278" r:id="rId29"/>
    <p:sldId id="293" r:id="rId30"/>
    <p:sldId id="378" r:id="rId31"/>
    <p:sldId id="379" r:id="rId32"/>
    <p:sldId id="340" r:id="rId33"/>
    <p:sldId id="341" r:id="rId34"/>
    <p:sldId id="342" r:id="rId35"/>
    <p:sldId id="343" r:id="rId36"/>
    <p:sldId id="344" r:id="rId37"/>
    <p:sldId id="345" r:id="rId38"/>
    <p:sldId id="367" r:id="rId39"/>
    <p:sldId id="368" r:id="rId40"/>
    <p:sldId id="369" r:id="rId41"/>
    <p:sldId id="370" r:id="rId42"/>
    <p:sldId id="348" r:id="rId43"/>
    <p:sldId id="349" r:id="rId44"/>
    <p:sldId id="350" r:id="rId45"/>
    <p:sldId id="351" r:id="rId46"/>
    <p:sldId id="371" r:id="rId47"/>
    <p:sldId id="306" r:id="rId48"/>
    <p:sldId id="338" r:id="rId49"/>
    <p:sldId id="339" r:id="rId50"/>
    <p:sldId id="374" r:id="rId51"/>
    <p:sldId id="330" r:id="rId52"/>
    <p:sldId id="331" r:id="rId53"/>
    <p:sldId id="258" r:id="rId5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317"/>
            <p14:sldId id="314"/>
            <p14:sldId id="261"/>
            <p14:sldId id="267"/>
            <p14:sldId id="327"/>
            <p14:sldId id="319"/>
            <p14:sldId id="322"/>
            <p14:sldId id="372"/>
            <p14:sldId id="323"/>
            <p14:sldId id="324"/>
            <p14:sldId id="325"/>
            <p14:sldId id="326"/>
            <p14:sldId id="269"/>
            <p14:sldId id="380"/>
            <p14:sldId id="375"/>
            <p14:sldId id="329"/>
            <p14:sldId id="381"/>
            <p14:sldId id="376"/>
            <p14:sldId id="377"/>
            <p14:sldId id="277"/>
            <p14:sldId id="284"/>
            <p14:sldId id="286"/>
            <p14:sldId id="287"/>
            <p14:sldId id="279"/>
            <p14:sldId id="280"/>
            <p14:sldId id="278"/>
            <p14:sldId id="293"/>
            <p14:sldId id="378"/>
            <p14:sldId id="379"/>
            <p14:sldId id="340"/>
            <p14:sldId id="341"/>
            <p14:sldId id="342"/>
            <p14:sldId id="343"/>
            <p14:sldId id="344"/>
            <p14:sldId id="345"/>
            <p14:sldId id="367"/>
            <p14:sldId id="368"/>
            <p14:sldId id="369"/>
            <p14:sldId id="370"/>
            <p14:sldId id="348"/>
            <p14:sldId id="349"/>
            <p14:sldId id="350"/>
            <p14:sldId id="351"/>
            <p14:sldId id="371"/>
            <p14:sldId id="306"/>
            <p14:sldId id="338"/>
            <p14:sldId id="339"/>
            <p14:sldId id="374"/>
            <p14:sldId id="330"/>
            <p14:sldId id="331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755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242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1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70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93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41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6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24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6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8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6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94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0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585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399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58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47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65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48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83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50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90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51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2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90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0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7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84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57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606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76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849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561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0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298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054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40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309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17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18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816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00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98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knihovna.fss.muni.cz/ezdroje.php?podsekce=&amp;ukol=1&amp;subukol=1&amp;id=2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6" TargetMode="External"/><Relationship Id="rId5" Type="http://schemas.openxmlformats.org/officeDocument/2006/relationships/hyperlink" Target="http://knihovna.fss.muni.cz/sluzby.php?podsekce=5" TargetMode="External"/><Relationship Id="rId4" Type="http://schemas.openxmlformats.org/officeDocument/2006/relationships/hyperlink" Target="http://knihovna.fss.muni.cz/sluzby.php?podsekce=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college.com/blog/2011/11/23/infographic-get-more-out-of-googl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j.anopress.cz/Search/PagesAuth/My_Search.aspx?f=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2&amp;subukol=1&amp;id=61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eds.b.ebscohost.com/eds/search/basic?sid=660461a7-71a3-4cd1-a82c-1cff7d896848@sessionmgr198&amp;vid=0&amp;hid=11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://www.ereading.cz/cs/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knowledge.sagepub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blogs.adobe.com/digitalpublishing/supported-device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7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irsassociation.org/airs-articles/item/16220-how-to-access-the-dark-web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 pro studenty POL104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36141" y="4293096"/>
            <a:ext cx="5472608" cy="1368152"/>
          </a:xfrm>
        </p:spPr>
        <p:txBody>
          <a:bodyPr/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Bc. Martina Nedomová,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11760" y="5733256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1. a 2. a 15. 10. 2018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7922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 této kategorii je aktuálně 169 časopisů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732240" y="6494151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isiknowledge.com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4211960" cy="5838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18325" y="98072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Web </a:t>
            </a:r>
            <a:r>
              <a:rPr lang="cs-CZ" sz="2800" b="1" dirty="0" err="1" smtClean="0">
                <a:solidFill>
                  <a:srgbClr val="FF0000"/>
                </a:solidFill>
              </a:rPr>
              <a:t>of</a:t>
            </a:r>
            <a:r>
              <a:rPr lang="cs-CZ" sz="2800" b="1" dirty="0" smtClean="0">
                <a:solidFill>
                  <a:srgbClr val="FF0000"/>
                </a:solidFill>
              </a:rPr>
              <a:t> Science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32656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 smtClean="0"/>
              <a:t> Rozpoznání </a:t>
            </a:r>
            <a:r>
              <a:rPr lang="cs-CZ" altLang="cs-CZ" sz="3000" b="1" dirty="0"/>
              <a:t>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Schopnost </a:t>
            </a:r>
            <a:r>
              <a:rPr lang="cs-CZ" altLang="cs-CZ" sz="3000" b="1" dirty="0"/>
              <a:t>informaci:</a:t>
            </a:r>
          </a:p>
          <a:p>
            <a:pPr lvl="1" indent="-4320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znalost informačních zdrojů a vyhledávacích strategií</a:t>
            </a:r>
          </a:p>
          <a:p>
            <a:pPr lvl="1" indent="-4320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užitečnost/relevance</a:t>
            </a:r>
          </a:p>
          <a:p>
            <a:pPr lvl="1" indent="-4320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pro daný účel, znalost autorského zákona, problematiky citování a plagiátorství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9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6" name="Picture 2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Informační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zdroje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3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solidFill>
                  <a:schemeClr val="accent5">
                    <a:lumMod val="75000"/>
                  </a:schemeClr>
                </a:solidFill>
              </a:rPr>
              <a:t>Periodika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3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61465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Získávání dokumentů*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17440"/>
            <a:ext cx="8579296" cy="50405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altLang="cs-CZ" sz="28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dirty="0" smtClean="0"/>
              <a:t> </a:t>
            </a:r>
            <a:r>
              <a:rPr lang="cs-CZ" altLang="cs-CZ" sz="2400" dirty="0" smtClean="0">
                <a:hlinkClick r:id="rId4"/>
              </a:rPr>
              <a:t>Výpůjčka </a:t>
            </a:r>
            <a:r>
              <a:rPr lang="cs-CZ" altLang="cs-CZ" sz="2400" dirty="0">
                <a:hlinkClick r:id="rId4"/>
              </a:rPr>
              <a:t>z knihovny</a:t>
            </a:r>
            <a:endParaRPr lang="cs-CZ" altLang="cs-CZ" sz="24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5"/>
              </a:rPr>
              <a:t>Výpůjčka/dodání </a:t>
            </a:r>
            <a:r>
              <a:rPr lang="cs-CZ" altLang="cs-CZ" sz="2400" dirty="0">
                <a:hlinkClick r:id="rId5"/>
              </a:rPr>
              <a:t>dokumentu z jiné knihovny v </a:t>
            </a:r>
            <a:r>
              <a:rPr lang="cs-CZ" altLang="cs-CZ" sz="2400" dirty="0" smtClean="0">
                <a:hlinkClick r:id="rId5"/>
              </a:rPr>
              <a:t> ČR/zahraničí </a:t>
            </a:r>
            <a:r>
              <a:rPr lang="cs-CZ" altLang="cs-CZ" sz="2400" dirty="0">
                <a:hlinkClick r:id="rId5"/>
              </a:rPr>
              <a:t>- </a:t>
            </a:r>
            <a:r>
              <a:rPr lang="cs-CZ" altLang="cs-CZ" sz="2400" dirty="0" smtClean="0">
                <a:hlinkClick r:id="rId5"/>
              </a:rPr>
              <a:t>  </a:t>
            </a:r>
          </a:p>
          <a:p>
            <a:pPr marL="457200" lvl="1" indent="0">
              <a:spcBef>
                <a:spcPts val="500"/>
              </a:spcBef>
              <a:buNone/>
              <a:defRPr/>
            </a:pPr>
            <a:r>
              <a:rPr lang="cs-CZ" altLang="cs-CZ" sz="2400" dirty="0" smtClean="0">
                <a:hlinkClick r:id="rId5"/>
              </a:rPr>
              <a:t>MVS/MMVS</a:t>
            </a:r>
            <a:endParaRPr lang="cs-CZ" altLang="cs-CZ" sz="24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6"/>
              </a:rPr>
              <a:t>E-</a:t>
            </a:r>
            <a:r>
              <a:rPr lang="cs-CZ" altLang="cs-CZ" sz="2400" dirty="0" err="1" smtClean="0">
                <a:hlinkClick r:id="rId6"/>
              </a:rPr>
              <a:t>prezenčka</a:t>
            </a:r>
            <a:r>
              <a:rPr lang="cs-CZ" altLang="cs-CZ" sz="2400" dirty="0">
                <a:hlinkClick r:id="rId6"/>
              </a:rPr>
              <a:t>, 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7"/>
              </a:rPr>
              <a:t>Licencované </a:t>
            </a:r>
            <a:r>
              <a:rPr lang="cs-CZ" altLang="cs-CZ" sz="2400" dirty="0">
                <a:hlinkClick r:id="rId7"/>
              </a:rPr>
              <a:t>databáze</a:t>
            </a:r>
            <a:endParaRPr lang="cs-CZ" altLang="cs-CZ" sz="24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Internet</a:t>
            </a:r>
            <a:endParaRPr lang="cs-CZ" altLang="cs-CZ" sz="2400" dirty="0"/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54860"/>
            <a:ext cx="8229600" cy="42984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Fulltextové</a:t>
            </a:r>
            <a:r>
              <a:rPr lang="cs-CZ" altLang="cs-CZ" sz="2800" dirty="0"/>
              <a:t> – plné texty dokumentů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0887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979712" y="263691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8400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914" y="1340768"/>
            <a:ext cx="3411681" cy="936104"/>
          </a:xfrm>
        </p:spPr>
        <p:txBody>
          <a:bodyPr>
            <a:no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Surface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b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2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Dark</a:t>
            </a:r>
            <a:r>
              <a:rPr lang="cs-CZ" altLang="cs-CZ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Web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6597352"/>
            <a:ext cx="37799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>
                <a:solidFill>
                  <a:prstClr val="black"/>
                </a:solidFill>
              </a:rPr>
              <a:t>https://www.airsassociation.org/airs-articles/item/16220-how-to-access-the-dark-web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70" y="0"/>
            <a:ext cx="5730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424" y="1196752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tipy pro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504056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Vyhledávání na konkrétní stránce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 smtClean="0"/>
              <a:t>site:fss.muni.cz</a:t>
            </a:r>
            <a:r>
              <a:rPr lang="cs-CZ" sz="3900" b="1" i="1" dirty="0" smtClean="0"/>
              <a:t> </a:t>
            </a:r>
            <a:r>
              <a:rPr lang="cs-CZ" sz="3900" b="1" i="1" dirty="0" err="1" smtClean="0"/>
              <a:t>balik</a:t>
            </a:r>
            <a:endParaRPr lang="cs-CZ" sz="3900" b="1" i="1" dirty="0"/>
          </a:p>
          <a:p>
            <a:pPr>
              <a:defRPr/>
            </a:pPr>
            <a:endParaRPr lang="cs-CZ" sz="39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Definice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 smtClean="0"/>
              <a:t>define:organized</a:t>
            </a:r>
            <a:r>
              <a:rPr lang="cs-CZ" sz="3900" b="1" i="1" dirty="0" smtClean="0"/>
              <a:t> </a:t>
            </a:r>
            <a:r>
              <a:rPr lang="cs-CZ" sz="3900" b="1" i="1" dirty="0" err="1" smtClean="0"/>
              <a:t>crime</a:t>
            </a:r>
            <a:endParaRPr lang="cs-CZ" sz="3900" b="1" i="1" dirty="0"/>
          </a:p>
          <a:p>
            <a:pPr>
              <a:defRPr/>
            </a:pPr>
            <a:endParaRPr lang="cs-CZ" sz="39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spc="-40" dirty="0"/>
              <a:t>Vyhledávání stránek, které jsou podobné určité adrese URL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 smtClean="0"/>
              <a:t>related:polit.fss.muni.cz</a:t>
            </a:r>
            <a:endParaRPr lang="cs-CZ" sz="3900" b="1" i="1" dirty="0"/>
          </a:p>
          <a:p>
            <a:pPr>
              <a:defRPr/>
            </a:pPr>
            <a:endParaRPr lang="cs-CZ" sz="39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Typ dokumentu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/>
              <a:t>filetype:pdf</a:t>
            </a:r>
            <a:endParaRPr lang="cs-CZ" sz="39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3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0768"/>
            <a:ext cx="85689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lekcí 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Práce s informacemi, základy 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EIZ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Typologie EIZ, licencované zdroje, volně dostupné zdroje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Práce s elektronickými informačními zdroji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základy vyhledávacích technik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tvorba rešeršního dotazu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praktické vyhledávání v archivech závěrečných</a:t>
            </a:r>
            <a:r>
              <a:rPr kumimoji="0" lang="cs-CZ" altLang="cs-C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prací a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oborových databázích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EBSCO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Discovery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nadstavbové nástroje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databáze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elektronických 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knih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0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76672"/>
            <a:ext cx="7419975" cy="4457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5736" y="5589240"/>
            <a:ext cx="6590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Infographic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: </a:t>
            </a: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Get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More </a:t>
            </a: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Out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</a:t>
            </a:r>
            <a:r>
              <a:rPr kumimoji="0" lang="cs-CZ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of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Google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8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volně dostupné</a:t>
            </a:r>
            <a:r>
              <a:rPr lang="cs-CZ" altLang="cs-CZ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komerční (licencované)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9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za úplatu </a:t>
            </a:r>
            <a:r>
              <a:rPr lang="cs-CZ" altLang="cs-CZ" dirty="0" smtClean="0"/>
              <a:t>- </a:t>
            </a:r>
            <a:r>
              <a:rPr lang="cs-CZ" altLang="cs-CZ" b="1" dirty="0"/>
              <a:t>pro studenty MU zdarma </a:t>
            </a:r>
            <a:r>
              <a:rPr lang="cs-CZ" altLang="cs-CZ" b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informace jsou </a:t>
            </a:r>
            <a:r>
              <a:rPr lang="cs-CZ" altLang="cs-CZ" b="1" dirty="0"/>
              <a:t>prověřené</a:t>
            </a:r>
            <a:r>
              <a:rPr lang="cs-CZ" altLang="cs-CZ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články většinou dostupné 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doporučený zdroj pro psaní seminárních a závěrečných prací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stránky </a:t>
            </a:r>
            <a:r>
              <a:rPr lang="cs-CZ" altLang="cs-CZ" b="1" dirty="0"/>
              <a:t>knihovny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4"/>
              </a:rPr>
              <a:t>http://knihovna.fss.muni.cz/ezdroje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/>
              <a:t> Portál elektronických informačních zdrojů MU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5"/>
              </a:rPr>
              <a:t>http://ezdroje.muni.cz/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dirty="0"/>
              <a:t>databáze i z dalších oborů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901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2936"/>
            <a:ext cx="82296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Nastavte </a:t>
            </a:r>
            <a:r>
              <a:rPr lang="cs-CZ" altLang="cs-CZ" sz="3000" dirty="0"/>
              <a:t>si na počítači </a:t>
            </a:r>
            <a:r>
              <a:rPr lang="cs-CZ" altLang="cs-CZ" sz="4000" b="1" dirty="0">
                <a:hlinkClick r:id="rId4"/>
              </a:rPr>
              <a:t>vzdálený </a:t>
            </a:r>
            <a:r>
              <a:rPr lang="cs-CZ" altLang="cs-CZ" sz="4000" b="1" dirty="0" smtClean="0">
                <a:hlinkClick r:id="rId4"/>
              </a:rPr>
              <a:t>přístup</a:t>
            </a:r>
            <a:endParaRPr lang="cs-CZ" altLang="cs-CZ" sz="4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Archiv závěrečných prací MU – Thesis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Vysokoškolské kvalifikační práce – </a:t>
            </a:r>
            <a:r>
              <a:rPr lang="cs-CZ" altLang="cs-CZ" b="1" dirty="0" err="1">
                <a:hlinkClick r:id="rId5"/>
              </a:rPr>
              <a:t>Theses</a:t>
            </a:r>
            <a:endParaRPr lang="cs-CZ" altLang="cs-CZ" b="1" dirty="0"/>
          </a:p>
          <a:p>
            <a:pPr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DART – </a:t>
            </a:r>
            <a:r>
              <a:rPr lang="cs-CZ" altLang="cs-CZ" b="1" dirty="0" err="1">
                <a:hlinkClick r:id="rId6"/>
              </a:rPr>
              <a:t>Europe</a:t>
            </a:r>
            <a:r>
              <a:rPr lang="cs-CZ" altLang="cs-CZ" b="1" dirty="0">
                <a:hlinkClick r:id="rId6"/>
              </a:rPr>
              <a:t> E-</a:t>
            </a:r>
            <a:r>
              <a:rPr lang="cs-CZ" altLang="cs-CZ" b="1" dirty="0" err="1">
                <a:hlinkClick r:id="rId6"/>
              </a:rPr>
              <a:t>theses</a:t>
            </a:r>
            <a:r>
              <a:rPr lang="cs-CZ" altLang="cs-CZ" b="1" dirty="0">
                <a:hlinkClick r:id="rId6"/>
              </a:rPr>
              <a:t> </a:t>
            </a:r>
            <a:r>
              <a:rPr lang="cs-CZ" altLang="cs-CZ" b="1" dirty="0" err="1">
                <a:hlinkClick r:id="rId6"/>
              </a:rPr>
              <a:t>Portal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b="1" dirty="0" err="1">
                <a:hlinkClick r:id="rId7"/>
              </a:rPr>
              <a:t>ProQuest</a:t>
            </a:r>
            <a:r>
              <a:rPr lang="cs-CZ" b="1" dirty="0">
                <a:hlinkClick r:id="rId7"/>
              </a:rPr>
              <a:t>® </a:t>
            </a:r>
            <a:r>
              <a:rPr lang="cs-CZ" b="1" dirty="0" err="1">
                <a:hlinkClick r:id="rId7"/>
              </a:rPr>
              <a:t>Dissertations</a:t>
            </a:r>
            <a:r>
              <a:rPr lang="cs-CZ" b="1" dirty="0">
                <a:hlinkClick r:id="rId7"/>
              </a:rPr>
              <a:t> &amp; </a:t>
            </a:r>
            <a:r>
              <a:rPr lang="cs-CZ" b="1" dirty="0" err="1">
                <a:hlinkClick r:id="rId7"/>
              </a:rPr>
              <a:t>Theses</a:t>
            </a:r>
            <a:r>
              <a:rPr lang="cs-CZ" b="1" dirty="0">
                <a:hlinkClick r:id="rId7"/>
              </a:rPr>
              <a:t> (PQDT OPEN) </a:t>
            </a:r>
            <a:r>
              <a:rPr lang="cs-CZ" dirty="0"/>
              <a:t>- Open Access </a:t>
            </a:r>
            <a:r>
              <a:rPr lang="cs-CZ" dirty="0" err="1"/>
              <a:t>Dissertatitons</a:t>
            </a:r>
            <a:r>
              <a:rPr lang="cs-CZ" dirty="0"/>
              <a:t> and </a:t>
            </a:r>
            <a:r>
              <a:rPr lang="cs-CZ" dirty="0" err="1"/>
              <a:t>Theses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7453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4"/>
              </a:rPr>
              <a:t>Anopress</a:t>
            </a:r>
            <a:r>
              <a:rPr lang="cs-CZ" altLang="cs-CZ" b="1" dirty="0">
                <a:hlinkClick r:id="rId4"/>
              </a:rPr>
              <a:t> Monitoring Online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Gale </a:t>
            </a:r>
            <a:r>
              <a:rPr lang="cs-CZ" altLang="cs-CZ" b="1" dirty="0" err="1">
                <a:hlinkClick r:id="rId4"/>
              </a:rPr>
              <a:t>Virtual</a:t>
            </a:r>
            <a:r>
              <a:rPr lang="cs-CZ" altLang="cs-CZ" b="1" dirty="0">
                <a:hlinkClick r:id="rId4"/>
              </a:rPr>
              <a:t> Reference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4"/>
            </a:endParaRPr>
          </a:p>
          <a:p>
            <a:pPr>
              <a:defRPr/>
            </a:pPr>
            <a:endParaRPr lang="cs-CZ" altLang="cs-CZ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The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World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Factbook</a:t>
            </a:r>
            <a:endParaRPr lang="cs-CZ" altLang="cs-CZ" b="1" dirty="0">
              <a:hlinkClick r:id="rId4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díla?</a:t>
            </a:r>
            <a:r>
              <a:rPr lang="cs-CZ" altLang="cs-CZ" sz="3200" dirty="0">
                <a:solidFill>
                  <a:srgbClr val="FF0000"/>
                </a:solidFill>
              </a:rPr>
              <a:t>	</a:t>
            </a:r>
            <a:endParaRPr lang="cs-CZ" alt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4"/>
              </a:rPr>
              <a:t>Český statistický úřad</a:t>
            </a:r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 err="1">
                <a:hlinkClick r:id="rId5"/>
              </a:rPr>
              <a:t>Eurostat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4"/>
              </a:rPr>
              <a:t>Katalog MU </a:t>
            </a:r>
            <a:r>
              <a:rPr lang="cs-CZ" altLang="cs-CZ" sz="2600" b="1" dirty="0" err="1">
                <a:hlinkClick r:id="rId4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5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6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Discovery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Ebsco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>
                <a:hlinkClick r:id="rId9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>
                <a:hlinkClick r:id="rId10"/>
              </a:rPr>
              <a:t>eReading.cz</a:t>
            </a:r>
            <a:endParaRPr lang="cs-CZ" altLang="cs-CZ" sz="26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1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340768"/>
            <a:ext cx="88569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Přehled seminárních skupin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  1</a:t>
            </a:r>
            <a:r>
              <a:rPr kumimoji="0" lang="cs-CZ" alt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10. a 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kumimoji="0" lang="cs-CZ" alt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10.   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8:00 </a:t>
            </a: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9:40  </a:t>
            </a:r>
            <a:r>
              <a:rPr kumimoji="0" lang="cs-CZ" alt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PC25 </a:t>
            </a:r>
            <a:r>
              <a:rPr kumimoji="0" lang="cs-CZ" altLang="cs-CZ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</a:t>
            </a:r>
            <a:r>
              <a:rPr kumimoji="0" lang="cs-CZ" altLang="cs-CZ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cs-CZ" altLang="cs-CZ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Út   2. 10. </a:t>
            </a: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9. 10.  14:00 - 15:40  PC25 </a:t>
            </a:r>
            <a:r>
              <a:rPr lang="cs-CZ" altLang="cs-CZ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02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15. 10. </a:t>
            </a: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 10.    8:00 </a:t>
            </a: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9:40   PC25 </a:t>
            </a:r>
            <a:r>
              <a:rPr lang="cs-CZ" altLang="cs-CZ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</a:t>
            </a: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3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3" y="213285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OAPEN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5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Directory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of</a:t>
            </a:r>
            <a:r>
              <a:rPr lang="cs-CZ" altLang="cs-CZ" b="1" dirty="0">
                <a:hlinkClick r:id="rId5"/>
              </a:rPr>
              <a:t> Open Access </a:t>
            </a:r>
            <a:r>
              <a:rPr lang="cs-CZ" altLang="cs-CZ" b="1" dirty="0" err="1">
                <a:hlinkClick r:id="rId5"/>
              </a:rPr>
              <a:t>Books</a:t>
            </a:r>
            <a:r>
              <a:rPr lang="cs-CZ" altLang="cs-CZ" b="1" dirty="0">
                <a:hlinkClick r:id="rId5"/>
              </a:rPr>
              <a:t> (DOAB)</a:t>
            </a:r>
            <a:endParaRPr lang="cs-CZ" altLang="cs-CZ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Google </a:t>
            </a:r>
            <a:r>
              <a:rPr lang="cs-CZ" altLang="cs-CZ" b="1" dirty="0" err="1">
                <a:hlinkClick r:id="rId6"/>
              </a:rPr>
              <a:t>Books</a:t>
            </a:r>
            <a:endParaRPr lang="cs-CZ" altLang="cs-CZ" b="1" dirty="0"/>
          </a:p>
          <a:p>
            <a:pPr lvl="1">
              <a:defRPr/>
            </a:pP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2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</a:t>
            </a:r>
            <a:b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 e-knih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2092197"/>
            <a:ext cx="8686800" cy="377728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Multioborová kolekce e-</a:t>
            </a:r>
            <a:r>
              <a:rPr lang="cs-CZ" altLang="cs-CZ" dirty="0" err="1" smtClean="0">
                <a:latin typeface="Calibri" panose="020F0502020204030204" pitchFamily="34" charset="0"/>
              </a:rPr>
              <a:t>books</a:t>
            </a:r>
            <a:r>
              <a:rPr lang="cs-CZ" altLang="cs-CZ" dirty="0" smtClean="0">
                <a:latin typeface="Calibri" panose="020F0502020204030204" pitchFamily="34" charset="0"/>
              </a:rPr>
              <a:t> pro MU na rok 2018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Více než 160.000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Ukládání do složky (pro trvalé uložení je zapotřebí si založit účet v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db</a:t>
            </a:r>
            <a:r>
              <a:rPr lang="cs-CZ" altLang="cs-CZ" sz="3000" dirty="0" smtClean="0">
                <a:latin typeface="Calibri" panose="020F0502020204030204" pitchFamily="34" charset="0"/>
              </a:rPr>
              <a:t> EBSCO)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err="1" smtClean="0">
                <a:latin typeface="Calibri" panose="020F0502020204030204" pitchFamily="34" charset="0"/>
              </a:rPr>
              <a:t>Offline</a:t>
            </a:r>
            <a:r>
              <a:rPr lang="cs-CZ" altLang="cs-CZ" sz="3000" dirty="0" smtClean="0">
                <a:latin typeface="Calibri" panose="020F0502020204030204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Editions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Sdílení s dalšími uživateli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Import do Citace.com a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sz="3000" dirty="0" smtClean="0">
                <a:latin typeface="Calibri" panose="020F0502020204030204" pitchFamily="34" charset="0"/>
              </a:rPr>
              <a:t> Web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8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0" y="1651806"/>
            <a:ext cx="9144000" cy="520619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79512" y="6309320"/>
            <a:ext cx="864096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 idx="4294967295"/>
          </p:nvPr>
        </p:nvSpPr>
        <p:spPr>
          <a:xfrm>
            <a:off x="251520" y="1268760"/>
            <a:ext cx="8591550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Výpůjčka e-knih - Adobe Digital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2420938"/>
            <a:ext cx="7777163" cy="41767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Ke stažení (vypůjčení) e-knih je potřebné nainstalovat do počítače  </a:t>
            </a:r>
            <a:r>
              <a:rPr lang="cs-CZ" altLang="cs-CZ" dirty="0" smtClean="0">
                <a:latin typeface="Calibri" panose="020F0502020204030204" pitchFamily="34" charset="0"/>
                <a:hlinkClick r:id="rId3"/>
              </a:rPr>
              <a:t>Adobe® Digital </a:t>
            </a:r>
            <a:r>
              <a:rPr lang="cs-CZ" altLang="cs-CZ" dirty="0" err="1" smtClean="0">
                <a:latin typeface="Calibri" panose="020F0502020204030204" pitchFamily="34" charset="0"/>
                <a:hlinkClick r:id="rId3"/>
              </a:rPr>
              <a:t>Editions</a:t>
            </a:r>
            <a:r>
              <a:rPr lang="cs-CZ" altLang="cs-CZ" dirty="0" smtClean="0">
                <a:latin typeface="Calibri" panose="020F0502020204030204" pitchFamily="34" charset="0"/>
              </a:rPr>
              <a:t> a aktivovat </a:t>
            </a:r>
            <a:r>
              <a:rPr lang="cs-CZ" altLang="cs-CZ" dirty="0" err="1" smtClean="0">
                <a:latin typeface="Calibri" panose="020F0502020204030204" pitchFamily="34" charset="0"/>
              </a:rPr>
              <a:t>AdobeID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E-knihy lze stáhnout do kteréhokoliv </a:t>
            </a:r>
            <a:r>
              <a:rPr lang="cs-CZ" altLang="cs-CZ" dirty="0" smtClean="0">
                <a:latin typeface="Calibri" panose="020F0502020204030204" pitchFamily="34" charset="0"/>
                <a:hlinkClick r:id="rId4"/>
              </a:rPr>
              <a:t>zařízení, které podporuje Adobe® Digital </a:t>
            </a:r>
            <a:r>
              <a:rPr lang="cs-CZ" altLang="cs-CZ" dirty="0" err="1" smtClean="0">
                <a:latin typeface="Calibri" panose="020F0502020204030204" pitchFamily="34" charset="0"/>
                <a:hlinkClick r:id="rId4"/>
              </a:rPr>
              <a:t>Editions</a:t>
            </a:r>
            <a:r>
              <a:rPr lang="cs-CZ" altLang="cs-CZ" b="1" dirty="0" smtClean="0">
                <a:latin typeface="Calibri" panose="020F0502020204030204" pitchFamily="34" charset="0"/>
              </a:rPr>
              <a:t>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Možnost číst knihy na zařízení s OS Android (android market) a </a:t>
            </a:r>
            <a:r>
              <a:rPr lang="cs-CZ" altLang="cs-CZ" dirty="0" err="1" smtClean="0">
                <a:latin typeface="Calibri" panose="020F0502020204030204" pitchFamily="34" charset="0"/>
              </a:rPr>
              <a:t>iPad</a:t>
            </a:r>
            <a:endParaRPr lang="cs-CZ" altLang="cs-CZ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altLang="cs-CZ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7" name="Obrázek 4" descr="ADE verz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1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>
          <a:xfrm>
            <a:off x="474663" y="404664"/>
            <a:ext cx="8669337" cy="508000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otevřená kniha</a:t>
            </a:r>
          </a:p>
        </p:txBody>
      </p:sp>
      <p:pic>
        <p:nvPicPr>
          <p:cNvPr id="25603" name="Obrázek 4" descr="ADE verze 2 otevrena knih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357313"/>
            <a:ext cx="821531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252" y="1713048"/>
            <a:ext cx="8617251" cy="48843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2600" dirty="0" smtClean="0">
                <a:latin typeface="Calibri" panose="020F0502020204030204" pitchFamily="34" charset="0"/>
              </a:rPr>
              <a:t>Více </a:t>
            </a:r>
            <a:r>
              <a:rPr lang="cs-CZ" altLang="cs-CZ" sz="2600" dirty="0">
                <a:latin typeface="Calibri" panose="020F0502020204030204" pitchFamily="34" charset="0"/>
              </a:rPr>
              <a:t>než </a:t>
            </a:r>
            <a:r>
              <a:rPr lang="cs-CZ" altLang="cs-CZ" sz="2600" dirty="0" smtClean="0">
                <a:latin typeface="Calibri" panose="020F0502020204030204" pitchFamily="34" charset="0"/>
              </a:rPr>
              <a:t>1700 </a:t>
            </a:r>
            <a:r>
              <a:rPr lang="cs-CZ" altLang="cs-CZ" sz="2600" dirty="0">
                <a:latin typeface="Calibri" panose="020F0502020204030204" pitchFamily="34" charset="0"/>
              </a:rPr>
              <a:t>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600" dirty="0">
                <a:latin typeface="Calibri" panose="020F0502020204030204" pitchFamily="34" charset="0"/>
              </a:rPr>
              <a:t>Vydavatelství </a:t>
            </a:r>
            <a:r>
              <a:rPr lang="cs-CZ" altLang="cs-CZ" sz="2600" dirty="0" err="1">
                <a:latin typeface="Calibri" panose="020F0502020204030204" pitchFamily="34" charset="0"/>
              </a:rPr>
              <a:t>Sage</a:t>
            </a:r>
            <a:r>
              <a:rPr lang="cs-CZ" altLang="cs-CZ" sz="2600" dirty="0">
                <a:latin typeface="Calibri" panose="020F0502020204030204" pitchFamily="34" charset="0"/>
              </a:rPr>
              <a:t> </a:t>
            </a:r>
            <a:r>
              <a:rPr lang="cs-CZ" altLang="cs-CZ" sz="2600" dirty="0" err="1">
                <a:latin typeface="Calibri" panose="020F0502020204030204" pitchFamily="34" charset="0"/>
              </a:rPr>
              <a:t>Publications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cs-CZ" altLang="cs-CZ" sz="2600" dirty="0" smtClean="0">
                <a:latin typeface="Calibri" panose="020F0502020204030204" pitchFamily="34" charset="0"/>
              </a:rPr>
              <a:t> kolekce</a:t>
            </a:r>
            <a:r>
              <a:rPr lang="cs-CZ" altLang="cs-CZ" sz="2600" dirty="0">
                <a:latin typeface="Calibri" panose="020F0502020204030204" pitchFamily="34" charset="0"/>
              </a:rPr>
              <a:t>:</a:t>
            </a: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Counseling and Psychotherapy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- nově od 2018 </a:t>
            </a:r>
            <a:endParaRPr lang="en-US" altLang="cs-CZ" sz="26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altLang="cs-CZ" sz="2600" i="1" dirty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Geography, Earth &amp;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Environmental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Science </a:t>
            </a:r>
            <a:r>
              <a:rPr lang="cs-CZ" altLang="cs-CZ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-</a:t>
            </a:r>
            <a:r>
              <a:rPr lang="cs-CZ" altLang="cs-CZ" sz="2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nově od 2018 </a:t>
            </a:r>
            <a:endParaRPr lang="en-US" altLang="cs-CZ" sz="26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altLang="cs-CZ" sz="2600" i="1" dirty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Health </a:t>
            </a:r>
            <a:r>
              <a:rPr lang="en-US" altLang="cs-CZ" sz="2600" i="1" dirty="0">
                <a:latin typeface="Calibri" panose="020F0502020204030204" pitchFamily="34" charset="0"/>
              </a:rPr>
              <a:t>and Social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Care</a:t>
            </a:r>
            <a:endParaRPr lang="cs-CZ" altLang="cs-CZ" sz="26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>
                <a:latin typeface="Calibri" panose="020F0502020204030204" pitchFamily="34" charset="0"/>
              </a:rPr>
              <a:t> 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Media,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Communication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&amp;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Cultural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Studies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- nově od 2018 </a:t>
            </a:r>
            <a:endParaRPr lang="cs-CZ" altLang="cs-CZ" sz="2600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b="1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b="1" i="1" dirty="0" smtClean="0">
                <a:latin typeface="Calibri" panose="020F0502020204030204" pitchFamily="34" charset="0"/>
              </a:rPr>
              <a:t>Politics and International Relations</a:t>
            </a:r>
            <a:endParaRPr lang="cs-CZ" altLang="cs-CZ" sz="2600" b="1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Psychology</a:t>
            </a:r>
            <a:endParaRPr lang="cs-CZ" altLang="cs-CZ" sz="2600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Sociology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578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Taylor</a:t>
            </a:r>
            <a:r>
              <a:rPr lang="en-US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&amp;Francis 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77589"/>
            <a:ext cx="8424936" cy="4884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Máme zakoupeno cca 80 e-knih z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oblasti mediálních studií a žurnalistiky a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environmentálních studií</a:t>
            </a:r>
          </a:p>
          <a:p>
            <a:pPr marL="0" indent="0">
              <a:buNone/>
            </a:pPr>
            <a:endParaRPr lang="cs-CZ" altLang="cs-CZ" sz="30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sz="3000" dirty="0" smtClean="0"/>
              <a:t> Do </a:t>
            </a:r>
            <a:r>
              <a:rPr lang="pl-PL" sz="3000" dirty="0"/>
              <a:t>konce </a:t>
            </a:r>
            <a:r>
              <a:rPr lang="pl-PL" sz="3000" b="1" dirty="0"/>
              <a:t>roku</a:t>
            </a:r>
            <a:r>
              <a:rPr lang="pl-PL" sz="3000" dirty="0"/>
              <a:t> </a:t>
            </a:r>
            <a:r>
              <a:rPr lang="pl-PL" sz="3000" b="1" dirty="0"/>
              <a:t>2018</a:t>
            </a:r>
            <a:r>
              <a:rPr lang="pl-PL" sz="3000" dirty="0"/>
              <a:t> je kolekce rozšířena o </a:t>
            </a:r>
            <a:r>
              <a:rPr lang="pl-PL" sz="3000" dirty="0" smtClean="0"/>
              <a:t>   </a:t>
            </a:r>
          </a:p>
          <a:p>
            <a:pPr marL="0" indent="0">
              <a:buNone/>
            </a:pPr>
            <a:r>
              <a:rPr lang="pl-PL" sz="3000" dirty="0"/>
              <a:t> </a:t>
            </a:r>
            <a:r>
              <a:rPr lang="pl-PL" sz="3000" dirty="0" smtClean="0"/>
              <a:t>    </a:t>
            </a:r>
            <a:r>
              <a:rPr lang="pl-PL" sz="3000" b="1" dirty="0" smtClean="0"/>
              <a:t>dalších </a:t>
            </a:r>
            <a:r>
              <a:rPr lang="pl-PL" sz="3000" b="1" dirty="0"/>
              <a:t>5400 e-knih </a:t>
            </a:r>
            <a:r>
              <a:rPr lang="pl-PL" sz="3000" dirty="0"/>
              <a:t>(z let 2011-2017).</a:t>
            </a:r>
            <a:endParaRPr lang="en-US" sz="3000" dirty="0"/>
          </a:p>
          <a:p>
            <a:pPr marL="0" indent="0">
              <a:lnSpc>
                <a:spcPct val="150000"/>
              </a:lnSpc>
              <a:buNone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9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dnešní lekce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Práce 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gramotnost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Informační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kde hledat </a:t>
            </a:r>
            <a:r>
              <a:rPr lang="cs-CZ" altLang="cs-CZ" b="1" dirty="0" smtClean="0"/>
              <a:t>knihy (praktická cvičení), </a:t>
            </a:r>
            <a:r>
              <a:rPr lang="cs-CZ" altLang="cs-CZ" dirty="0" smtClean="0"/>
              <a:t>informace </a:t>
            </a:r>
            <a:r>
              <a:rPr lang="cs-CZ" altLang="cs-CZ" dirty="0"/>
              <a:t>z médií, </a:t>
            </a:r>
            <a:r>
              <a:rPr lang="cs-CZ" altLang="cs-CZ" b="1" dirty="0"/>
              <a:t>závěrečné </a:t>
            </a:r>
            <a:r>
              <a:rPr lang="cs-CZ" altLang="cs-CZ" b="1" dirty="0" smtClean="0"/>
              <a:t>práce (praktická cvičení), </a:t>
            </a:r>
            <a:r>
              <a:rPr lang="cs-CZ" altLang="cs-CZ" dirty="0"/>
              <a:t>referenční díla, statistické údaje, oborové brány?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340"/>
            <a:ext cx="9144000" cy="46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eReading.cz – trvalá výpůjčka e-knih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České </a:t>
            </a:r>
            <a:r>
              <a:rPr lang="cs-CZ" altLang="cs-CZ" dirty="0">
                <a:latin typeface="Calibri" panose="020F0502020204030204" pitchFamily="34" charset="0"/>
              </a:rPr>
              <a:t>odborné e-knihy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Seznam dostupných českých </a:t>
            </a:r>
            <a:r>
              <a:rPr lang="cs-CZ" altLang="cs-CZ" sz="3000" dirty="0" err="1">
                <a:latin typeface="Calibri" panose="020F0502020204030204" pitchFamily="34" charset="0"/>
              </a:rPr>
              <a:t>eknih</a:t>
            </a:r>
            <a:r>
              <a:rPr lang="cs-CZ" altLang="cs-CZ" sz="3000" dirty="0">
                <a:latin typeface="Calibri" panose="020F0502020204030204" pitchFamily="34" charset="0"/>
              </a:rPr>
              <a:t> a návod na využití služby naleznete na stránkách </a:t>
            </a:r>
            <a:r>
              <a:rPr lang="cs-CZ" altLang="cs-CZ" sz="3000" dirty="0">
                <a:latin typeface="Calibri" panose="020F0502020204030204" pitchFamily="34" charset="0"/>
                <a:hlinkClick r:id="rId3"/>
              </a:rPr>
              <a:t>knihovny FSS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Podmínka pro využití je registrace čtenáře na portálu eReading.cz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Podporované formáty knih: </a:t>
            </a:r>
            <a:r>
              <a:rPr lang="cs-CZ" altLang="cs-CZ" sz="3000" dirty="0" err="1">
                <a:latin typeface="Calibri" panose="020F0502020204030204" pitchFamily="34" charset="0"/>
              </a:rPr>
              <a:t>pdf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kindle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epub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erea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Gale </a:t>
            </a:r>
            <a:r>
              <a:rPr lang="cs-CZ" altLang="cs-CZ" sz="3200" b="1" dirty="0" err="1"/>
              <a:t>Virtual</a:t>
            </a:r>
            <a:r>
              <a:rPr lang="cs-CZ" altLang="cs-CZ" sz="3200" b="1" dirty="0"/>
              <a:t> Reference </a:t>
            </a:r>
            <a:r>
              <a:rPr lang="cs-CZ" altLang="cs-CZ" sz="3200" b="1" dirty="0" err="1"/>
              <a:t>Library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57200"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Knihy převážně encyklopedického charakteru</a:t>
            </a:r>
          </a:p>
          <a:p>
            <a:pPr lvl="1" indent="-457200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Cca 40 e-knih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5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16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625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/>
              <a:t>Demand</a:t>
            </a:r>
            <a:r>
              <a:rPr lang="cs-CZ" sz="3200" b="1" dirty="0"/>
              <a:t> </a:t>
            </a:r>
            <a:r>
              <a:rPr lang="cs-CZ" sz="3200" b="1" dirty="0" err="1"/>
              <a:t>Driven</a:t>
            </a:r>
            <a:r>
              <a:rPr lang="cs-CZ" sz="3200" b="1" dirty="0"/>
              <a:t> </a:t>
            </a:r>
            <a:r>
              <a:rPr lang="cs-CZ" sz="3200" b="1" dirty="0" err="1" smtClean="0"/>
              <a:t>Acquisition</a:t>
            </a:r>
            <a:r>
              <a:rPr lang="cs-CZ" sz="3200" b="1" dirty="0" smtClean="0"/>
              <a:t> (DDA)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32048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kolekce </a:t>
            </a:r>
            <a:r>
              <a:rPr lang="cs-CZ" dirty="0"/>
              <a:t>knih (cca 200 000 titulů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uživatelé si vybírají na základě vlastních požadavků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po 5 minutách mohou poslat knihovníkům požadavek na nákup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výhodou je téměř okamžitá dostupnost knihy (pokud je daný požadavek schválen)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Více na webu knihovny v sekci </a:t>
            </a:r>
            <a:r>
              <a:rPr lang="cs-CZ" dirty="0" smtClean="0">
                <a:hlinkClick r:id="rId3"/>
              </a:rPr>
              <a:t>E-knihy na 1 kliknutí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1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6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Veřejné dostupné zdroje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457200" y="1268760"/>
            <a:ext cx="8229600" cy="577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Ověřené, kvalitní, jedinečné informace</a:t>
            </a:r>
            <a:endParaRPr lang="cs-CZ" altLang="cs-CZ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Např. </a:t>
            </a:r>
            <a:r>
              <a:rPr lang="cs-CZ" altLang="cs-CZ" dirty="0" err="1"/>
              <a:t>OpenVPN</a:t>
            </a:r>
            <a:r>
              <a:rPr lang="cs-CZ" altLang="cs-CZ" dirty="0"/>
              <a:t>, </a:t>
            </a:r>
            <a:r>
              <a:rPr lang="cs-CZ" altLang="cs-CZ" dirty="0" err="1"/>
              <a:t>Shibboleth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9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341438"/>
            <a:ext cx="8640762" cy="62150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smtClean="0">
                <a:latin typeface="Calibri" panose="020F0502020204030204" pitchFamily="34" charset="0"/>
              </a:rPr>
              <a:t>EBSCO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eBook</a:t>
            </a:r>
            <a:r>
              <a:rPr lang="cs-CZ" altLang="cs-CZ" sz="26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Academic</a:t>
            </a:r>
            <a:r>
              <a:rPr lang="cs-CZ" altLang="cs-CZ" sz="26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Collection</a:t>
            </a:r>
            <a:endParaRPr lang="cs-CZ" altLang="cs-CZ" sz="2600" b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Multioborová databáze, více jak 160.000 e-knih</a:t>
            </a: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err="1" smtClean="0">
                <a:latin typeface="Calibri" panose="020F0502020204030204" pitchFamily="34" charset="0"/>
              </a:rPr>
              <a:t>Sage</a:t>
            </a:r>
            <a:r>
              <a:rPr lang="cs-CZ" altLang="cs-CZ" sz="26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Knowledge</a:t>
            </a:r>
            <a:endParaRPr lang="cs-CZ" altLang="cs-CZ" sz="2600" b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Více než 1700 e-knih od vydavatele </a:t>
            </a:r>
            <a:r>
              <a:rPr lang="cs-CZ" altLang="cs-CZ" sz="2600" dirty="0" err="1" smtClean="0">
                <a:latin typeface="Calibri" panose="020F0502020204030204" pitchFamily="34" charset="0"/>
              </a:rPr>
              <a:t>Sage</a:t>
            </a:r>
            <a:r>
              <a:rPr lang="cs-CZ" altLang="cs-CZ" sz="2600" dirty="0" smtClean="0">
                <a:latin typeface="Calibri" panose="020F0502020204030204" pitchFamily="34" charset="0"/>
              </a:rPr>
              <a:t> </a:t>
            </a:r>
            <a:r>
              <a:rPr lang="cs-CZ" altLang="cs-CZ" sz="2600" dirty="0" err="1" smtClean="0">
                <a:latin typeface="Calibri" panose="020F0502020204030204" pitchFamily="34" charset="0"/>
              </a:rPr>
              <a:t>Publications</a:t>
            </a:r>
            <a:endParaRPr lang="cs-CZ" altLang="cs-CZ" sz="2600" dirty="0" smtClean="0">
              <a:latin typeface="Calibri" panose="020F0502020204030204" pitchFamily="34" charset="0"/>
            </a:endParaRP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smtClean="0">
                <a:latin typeface="Calibri" panose="020F0502020204030204" pitchFamily="34" charset="0"/>
              </a:rPr>
              <a:t>Gale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Virtual</a:t>
            </a:r>
            <a:r>
              <a:rPr lang="cs-CZ" altLang="cs-CZ" sz="2600" b="1" dirty="0" smtClean="0">
                <a:latin typeface="Calibri" panose="020F0502020204030204" pitchFamily="34" charset="0"/>
              </a:rPr>
              <a:t> Reference </a:t>
            </a:r>
            <a:r>
              <a:rPr lang="cs-CZ" altLang="cs-CZ" sz="2600" b="1" dirty="0" err="1" smtClean="0">
                <a:latin typeface="Calibri" panose="020F0502020204030204" pitchFamily="34" charset="0"/>
              </a:rPr>
              <a:t>Library</a:t>
            </a:r>
            <a:endParaRPr lang="cs-CZ" altLang="cs-CZ" sz="2600" b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Multioborová databáze, cca 40 e-knih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6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smtClean="0">
                <a:latin typeface="Calibri" panose="020F0502020204030204" pitchFamily="34" charset="0"/>
              </a:rPr>
              <a:t>eReading.cz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e-knihy v češtině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b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i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b="1" i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b="1" i="1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200" dirty="0" smtClean="0"/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2095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98013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sz="2400" dirty="0" smtClean="0"/>
          </a:p>
          <a:p>
            <a:pPr marL="0" indent="0">
              <a:buNone/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GRÖPPEL-WEGENER, </a:t>
            </a:r>
            <a:r>
              <a:rPr lang="en-US" sz="2400" dirty="0" err="1"/>
              <a:t>Alke</a:t>
            </a:r>
            <a:r>
              <a:rPr lang="en-US" sz="2400" dirty="0"/>
              <a:t> a Claire PENKETH. </a:t>
            </a:r>
            <a:r>
              <a:rPr lang="en-US" sz="2400" i="1" dirty="0"/>
              <a:t>The </a:t>
            </a:r>
            <a:r>
              <a:rPr lang="en-US" sz="2400" i="1" dirty="0" err="1"/>
              <a:t>fishscale</a:t>
            </a:r>
            <a:r>
              <a:rPr lang="en-US" sz="2400" i="1" dirty="0"/>
              <a:t> of </a:t>
            </a:r>
            <a:r>
              <a:rPr lang="en-US" sz="2400" i="1" dirty="0" err="1"/>
              <a:t>academicness</a:t>
            </a:r>
            <a:r>
              <a:rPr lang="en-US" sz="2400" dirty="0"/>
              <a:t>. Staffordshire: Staffordshire university, [2013]. A Tactile Academia book. ISBN 978-0-9927884-0-7.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131503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>
                <a:hlinkClick r:id="rId4"/>
              </a:rPr>
              <a:t>https://</a:t>
            </a:r>
            <a:r>
              <a:rPr lang="cs-CZ" sz="2400" i="1" dirty="0" smtClean="0">
                <a:hlinkClick r:id="rId4"/>
              </a:rPr>
              <a:t>www.airsassociation.org/airs-articles/item/16220-how-to-access-the-dark-web</a:t>
            </a:r>
            <a:r>
              <a:rPr lang="cs-CZ" sz="2400" i="1" dirty="0"/>
              <a:t> </a:t>
            </a:r>
            <a:r>
              <a:rPr lang="cs-CZ" altLang="cs-CZ" sz="1800" dirty="0" smtClean="0"/>
              <a:t>(</a:t>
            </a:r>
            <a:r>
              <a:rPr lang="cs-CZ" altLang="cs-CZ" sz="1800" dirty="0" err="1" smtClean="0"/>
              <a:t>deep</a:t>
            </a:r>
            <a:r>
              <a:rPr lang="cs-CZ" altLang="cs-CZ" sz="1800" dirty="0" smtClean="0"/>
              <a:t> web)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305" y="123507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2484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altLang="cs-CZ" sz="40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</a:t>
            </a:r>
            <a:r>
              <a:rPr lang="cs-CZ" altLang="cs-CZ" sz="40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vám </a:t>
            </a: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pozornost</a:t>
            </a:r>
            <a:endParaRPr lang="en-US" alt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3400" dirty="0" smtClean="0">
                <a:solidFill>
                  <a:schemeClr val="bg1"/>
                </a:solidFill>
              </a:rPr>
              <a:t>Mgr</a:t>
            </a:r>
            <a:r>
              <a:rPr lang="cs-CZ" altLang="cs-CZ" sz="3400" dirty="0">
                <a:solidFill>
                  <a:schemeClr val="bg1"/>
                </a:solidFill>
              </a:rPr>
              <a:t>. </a:t>
            </a:r>
            <a:r>
              <a:rPr lang="cs-CZ" altLang="cs-CZ" sz="3400" dirty="0" smtClean="0">
                <a:solidFill>
                  <a:schemeClr val="bg1"/>
                </a:solidFill>
              </a:rPr>
              <a:t>Dana Mazancová, </a:t>
            </a:r>
            <a:r>
              <a:rPr lang="cs-CZ" altLang="cs-CZ" sz="3400" dirty="0" err="1" smtClean="0">
                <a:solidFill>
                  <a:schemeClr val="bg1"/>
                </a:solidFill>
              </a:rPr>
              <a:t>DiS</a:t>
            </a:r>
            <a:r>
              <a:rPr lang="cs-CZ" altLang="cs-CZ" sz="3400" dirty="0" smtClean="0">
                <a:solidFill>
                  <a:schemeClr val="bg1"/>
                </a:solidFill>
              </a:rPr>
              <a:t>.</a:t>
            </a:r>
            <a:endParaRPr lang="cs-CZ" altLang="cs-CZ" sz="3400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3400" b="1" dirty="0" smtClean="0">
                <a:solidFill>
                  <a:schemeClr val="bg1"/>
                </a:solidFill>
              </a:rPr>
              <a:t>mazancov@fss.muni.cz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sz="3400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3400" dirty="0" smtClean="0">
                <a:solidFill>
                  <a:schemeClr val="bg1"/>
                </a:solidFill>
              </a:rPr>
              <a:t>Ing. Bc. Martina Nedomová, </a:t>
            </a:r>
            <a:r>
              <a:rPr lang="cs-CZ" altLang="cs-CZ" sz="3400" dirty="0" err="1" smtClean="0">
                <a:solidFill>
                  <a:schemeClr val="bg1"/>
                </a:solidFill>
              </a:rPr>
              <a:t>DiS</a:t>
            </a:r>
            <a:r>
              <a:rPr lang="cs-CZ" altLang="cs-CZ" sz="34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3400" b="1" dirty="0" smtClean="0">
                <a:solidFill>
                  <a:schemeClr val="bg1"/>
                </a:solidFill>
              </a:rPr>
              <a:t>nedomova@fss.muni.cz</a:t>
            </a:r>
            <a:endParaRPr lang="cs-CZ" altLang="cs-CZ" sz="3400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sz="34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300" b="1" dirty="0" err="1">
                <a:solidFill>
                  <a:schemeClr val="bg1"/>
                </a:solidFill>
              </a:rPr>
              <a:t>infozdroje</a:t>
            </a:r>
            <a:r>
              <a:rPr lang="en-US" altLang="cs-CZ" sz="4300" b="1" dirty="0">
                <a:solidFill>
                  <a:schemeClr val="bg1"/>
                </a:solidFill>
              </a:rPr>
              <a:t>@</a:t>
            </a:r>
            <a:r>
              <a:rPr lang="cs-CZ" altLang="cs-CZ" sz="4300" b="1" dirty="0">
                <a:solidFill>
                  <a:schemeClr val="bg1"/>
                </a:solidFill>
              </a:rPr>
              <a:t>fss.muni.cz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323528" y="1385392"/>
            <a:ext cx="8517632" cy="54726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90000"/>
              </a:lnSpc>
              <a:buNone/>
            </a:pPr>
            <a:r>
              <a:rPr lang="cs-CZ" altLang="cs-CZ" sz="4600" i="1" dirty="0" smtClean="0"/>
              <a:t>"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 these </a:t>
            </a:r>
            <a:r>
              <a:rPr lang="cs-CZ" altLang="cs-CZ" sz="4600" i="1" dirty="0" err="1" smtClean="0"/>
              <a:t>days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seems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be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everywhere</a:t>
            </a:r>
            <a:r>
              <a:rPr lang="cs-CZ" altLang="cs-CZ" sz="4600" i="1" dirty="0" smtClean="0"/>
              <a:t>. But </a:t>
            </a:r>
            <a:r>
              <a:rPr lang="cs-CZ" altLang="cs-CZ" sz="4600" i="1" dirty="0" err="1" smtClean="0"/>
              <a:t>rather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than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making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easier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this</a:t>
            </a:r>
            <a:r>
              <a:rPr lang="cs-CZ" altLang="cs-CZ" sz="4600" i="1" dirty="0" smtClean="0"/>
              <a:t> has made </a:t>
            </a:r>
            <a:r>
              <a:rPr lang="cs-CZ" altLang="cs-CZ" sz="4600" i="1" dirty="0" err="1" smtClean="0"/>
              <a:t>it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harder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because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when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doing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research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don´t</a:t>
            </a:r>
            <a:r>
              <a:rPr lang="cs-CZ" altLang="cs-CZ" sz="4600" i="1" dirty="0" smtClean="0"/>
              <a:t> just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any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, </a:t>
            </a:r>
            <a:r>
              <a:rPr lang="cs-CZ" altLang="cs-CZ" sz="4600" i="1" dirty="0" err="1" smtClean="0"/>
              <a:t>you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have</a:t>
            </a:r>
            <a:r>
              <a:rPr lang="cs-CZ" altLang="cs-CZ" sz="4600" i="1" dirty="0" smtClean="0"/>
              <a:t> to </a:t>
            </a:r>
            <a:r>
              <a:rPr lang="cs-CZ" altLang="cs-CZ" sz="4600" i="1" dirty="0" err="1" smtClean="0"/>
              <a:t>find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the</a:t>
            </a:r>
            <a:r>
              <a:rPr lang="cs-CZ" altLang="cs-CZ" sz="4600" i="1" dirty="0" smtClean="0"/>
              <a:t> </a:t>
            </a:r>
            <a:r>
              <a:rPr lang="cs-CZ" altLang="cs-CZ" sz="4600" b="1" i="1" dirty="0" err="1" smtClean="0"/>
              <a:t>right</a:t>
            </a:r>
            <a:r>
              <a:rPr lang="cs-CZ" altLang="cs-CZ" sz="4600" i="1" dirty="0" smtClean="0"/>
              <a:t> </a:t>
            </a:r>
            <a:r>
              <a:rPr lang="cs-CZ" altLang="cs-CZ" sz="4600" i="1" dirty="0" err="1" smtClean="0"/>
              <a:t>information</a:t>
            </a:r>
            <a:r>
              <a:rPr lang="cs-CZ" altLang="cs-CZ" sz="4600" i="1" dirty="0" smtClean="0"/>
              <a:t>."</a:t>
            </a:r>
            <a:endParaRPr lang="cs-CZ" altLang="cs-CZ" sz="4600" i="1" dirty="0"/>
          </a:p>
          <a:p>
            <a:pPr marL="3657600" lvl="8" indent="0" algn="ctr">
              <a:buNone/>
            </a:pPr>
            <a:r>
              <a:rPr lang="cs-CZ" altLang="cs-CZ" sz="4000" dirty="0"/>
              <a:t>                                                                  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88232" y="6165304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solidFill>
                  <a:prstClr val="black"/>
                </a:solidFill>
              </a:rPr>
              <a:t>Zdroj: </a:t>
            </a:r>
            <a:r>
              <a:rPr lang="cs-CZ" sz="1200" dirty="0" err="1" smtClean="0">
                <a:solidFill>
                  <a:prstClr val="black"/>
                </a:solidFill>
              </a:rPr>
              <a:t>The</a:t>
            </a:r>
            <a:r>
              <a:rPr lang="cs-CZ" sz="1200" dirty="0" smtClean="0">
                <a:solidFill>
                  <a:prstClr val="black"/>
                </a:solidFill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</a:rPr>
              <a:t>Fishscale</a:t>
            </a:r>
            <a:r>
              <a:rPr lang="cs-CZ" sz="1200" dirty="0" smtClean="0">
                <a:solidFill>
                  <a:prstClr val="black"/>
                </a:solidFill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</a:rPr>
              <a:t>of</a:t>
            </a:r>
            <a:r>
              <a:rPr lang="cs-CZ" sz="1200" dirty="0" smtClean="0">
                <a:solidFill>
                  <a:prstClr val="black"/>
                </a:solidFill>
              </a:rPr>
              <a:t> </a:t>
            </a:r>
            <a:r>
              <a:rPr lang="cs-CZ" sz="1200" dirty="0" err="1" smtClean="0">
                <a:solidFill>
                  <a:prstClr val="black"/>
                </a:solidFill>
              </a:rPr>
              <a:t>Academicness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Problémy při práci s informacemi: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9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08304" y="6554405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://www.doaj.org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771800" y="3429000"/>
            <a:ext cx="115212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01301" y="4869160"/>
            <a:ext cx="451019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5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Citační databáze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sz="3000" dirty="0" smtClean="0"/>
              <a:t>Web </a:t>
            </a:r>
            <a:r>
              <a:rPr lang="cs-CZ" altLang="cs-CZ" sz="3000" dirty="0" err="1" smtClean="0"/>
              <a:t>of</a:t>
            </a:r>
            <a:r>
              <a:rPr lang="cs-CZ" altLang="cs-CZ" sz="3000" dirty="0" smtClean="0"/>
              <a:t> Science</a:t>
            </a:r>
            <a:endParaRPr lang="cs-CZ" altLang="cs-CZ" sz="3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</a:t>
            </a:r>
            <a:r>
              <a:rPr lang="cs-CZ" altLang="cs-CZ" sz="3000" dirty="0" err="1" smtClean="0"/>
              <a:t>Scopus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89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1026</TotalTime>
  <Words>1348</Words>
  <Application>Microsoft Office PowerPoint</Application>
  <PresentationFormat>Předvádění na obrazovce (4:3)</PresentationFormat>
  <Paragraphs>300</Paragraphs>
  <Slides>52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52</vt:i4>
      </vt:variant>
    </vt:vector>
  </HeadingPairs>
  <TitlesOfParts>
    <vt:vector size="58" baseType="lpstr">
      <vt:lpstr>Arial</vt:lpstr>
      <vt:lpstr>Calibri</vt:lpstr>
      <vt:lpstr>Tahoma</vt:lpstr>
      <vt:lpstr>Wingdings</vt:lpstr>
      <vt:lpstr>Motiv5</vt:lpstr>
      <vt:lpstr>Motiv systému Office</vt:lpstr>
      <vt:lpstr>Informační zdroje pro studenty POL104</vt:lpstr>
      <vt:lpstr>Prezentace aplikace PowerPoint</vt:lpstr>
      <vt:lpstr>Prezentace aplikace PowerPoint</vt:lpstr>
      <vt:lpstr>Osnova dnešní lekce </vt:lpstr>
      <vt:lpstr>Prezentace aplikace PowerPoint</vt:lpstr>
      <vt:lpstr>Prezentace aplikace PowerPoint</vt:lpstr>
      <vt:lpstr>Informační společnost </vt:lpstr>
      <vt:lpstr>Prezentace aplikace PowerPoint</vt:lpstr>
      <vt:lpstr>Citační databáze </vt:lpstr>
      <vt:lpstr>Prezentace aplikace PowerPoint</vt:lpstr>
      <vt:lpstr>Informační gramotnost </vt:lpstr>
      <vt:lpstr>Prezentace aplikace PowerPoint</vt:lpstr>
      <vt:lpstr>Informační zdroje </vt:lpstr>
      <vt:lpstr>Získávání dokumentů*</vt:lpstr>
      <vt:lpstr> </vt:lpstr>
      <vt:lpstr>Prezentace aplikace PowerPoint</vt:lpstr>
      <vt:lpstr>Surface Web x Deep Web x Dark Web </vt:lpstr>
      <vt:lpstr>Prezentace aplikace PowerPoint</vt:lpstr>
      <vt:lpstr>Google (Scholar) - tipy pro vyhledávání </vt:lpstr>
      <vt:lpstr>Prezentace aplikace PowerPoint</vt:lpstr>
      <vt:lpstr>Licencované zdroje I.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Licencované databáze e-knih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Sage Knowledge</vt:lpstr>
      <vt:lpstr>Prezentace aplikace PowerPoint</vt:lpstr>
      <vt:lpstr>Taylor&amp;Francis 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Demand Driven Acquisition (DDA)</vt:lpstr>
      <vt:lpstr>Prezentace aplikace PowerPoint</vt:lpstr>
      <vt:lpstr> </vt:lpstr>
      <vt:lpstr> </vt:lpstr>
      <vt:lpstr>Prezentace aplikace PowerPoint</vt:lpstr>
      <vt:lpstr> 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59</cp:revision>
  <cp:lastPrinted>2018-09-27T10:41:41Z</cp:lastPrinted>
  <dcterms:created xsi:type="dcterms:W3CDTF">2017-08-02T08:11:17Z</dcterms:created>
  <dcterms:modified xsi:type="dcterms:W3CDTF">2018-10-23T06:51:18Z</dcterms:modified>
</cp:coreProperties>
</file>