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1"/>
  </p:notesMasterIdLst>
  <p:sldIdLst>
    <p:sldId id="256" r:id="rId2"/>
    <p:sldId id="340" r:id="rId3"/>
    <p:sldId id="341" r:id="rId4"/>
    <p:sldId id="288" r:id="rId5"/>
    <p:sldId id="293" r:id="rId6"/>
    <p:sldId id="342" r:id="rId7"/>
    <p:sldId id="360" r:id="rId8"/>
    <p:sldId id="343" r:id="rId9"/>
    <p:sldId id="292" r:id="rId10"/>
    <p:sldId id="291" r:id="rId11"/>
    <p:sldId id="289" r:id="rId12"/>
    <p:sldId id="290" r:id="rId13"/>
    <p:sldId id="344" r:id="rId14"/>
    <p:sldId id="297" r:id="rId15"/>
    <p:sldId id="294" r:id="rId16"/>
    <p:sldId id="295" r:id="rId17"/>
    <p:sldId id="298" r:id="rId18"/>
    <p:sldId id="299" r:id="rId19"/>
    <p:sldId id="300" r:id="rId20"/>
    <p:sldId id="359" r:id="rId21"/>
    <p:sldId id="357" r:id="rId22"/>
    <p:sldId id="313" r:id="rId23"/>
    <p:sldId id="314" r:id="rId24"/>
    <p:sldId id="315" r:id="rId25"/>
    <p:sldId id="316" r:id="rId26"/>
    <p:sldId id="317" r:id="rId27"/>
    <p:sldId id="318" r:id="rId28"/>
    <p:sldId id="320" r:id="rId29"/>
    <p:sldId id="321" r:id="rId30"/>
    <p:sldId id="325" r:id="rId31"/>
    <p:sldId id="326" r:id="rId32"/>
    <p:sldId id="327" r:id="rId33"/>
    <p:sldId id="328" r:id="rId34"/>
    <p:sldId id="329" r:id="rId35"/>
    <p:sldId id="334" r:id="rId36"/>
    <p:sldId id="345" r:id="rId37"/>
    <p:sldId id="348" r:id="rId38"/>
    <p:sldId id="349" r:id="rId39"/>
    <p:sldId id="350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53" autoAdjust="0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6D6FFD0-3D4A-704D-AC94-8D92B22763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36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sk-SK" sz="2400"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sk-SK" sz="2400"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A346C177-D255-B641-8262-102F26AA162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032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3BC60-6004-2D49-996B-BBDC158A28F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148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AB112-5624-694A-B0DD-BCC5458B8172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568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B02F6-ABB2-4741-91C0-8708A0F5CA8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623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52D966-A826-6F48-850F-7FFA42D9F600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752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CD19D3-0EA6-344C-9A54-2B5A7D499F7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16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D713F7-8160-0E4C-93AA-CEC495B6A71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744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1BC85-7C92-9941-B83B-9B0A0C42C19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53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2B8CF-0447-0449-8694-A58C70BC09D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203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2D3EC-5917-7345-843B-D2DE1E0D2EF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830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2F0B2-193C-F046-BA6B-E21601AB72C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598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A043379B-7E73-EB45-A358-506494A802A1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8229600" cy="1905000"/>
          </a:xfrm>
        </p:spPr>
        <p:txBody>
          <a:bodyPr/>
          <a:lstStyle/>
          <a:p>
            <a:pPr eaLnBrk="1" hangingPunct="1"/>
            <a:r>
              <a:rPr lang="sk-SK" sz="3200" dirty="0">
                <a:latin typeface="Arial" charset="0"/>
              </a:rPr>
              <a:t>Demokratická súťaž a politická reprezentácia</a:t>
            </a:r>
            <a:endParaRPr lang="en-US" sz="3200" dirty="0"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sk-SK" sz="2400" dirty="0">
                <a:latin typeface="Arial" charset="0"/>
              </a:rPr>
              <a:t>Komparatistika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sk-SK" sz="2400" dirty="0">
                <a:latin typeface="Arial" charset="0"/>
              </a:rPr>
              <a:t>Doc. Marek Rybář, PhD.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>
                <a:latin typeface="Arial" charset="0"/>
              </a:rPr>
              <a:t>Klientelizmus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 eaLnBrk="1" hangingPunct="1"/>
            <a:r>
              <a:rPr lang="sk-SK" dirty="0">
                <a:latin typeface="Arial" charset="0"/>
              </a:rPr>
              <a:t>Silný pocit zodpovednosti patróna a povinnosti klienta</a:t>
            </a:r>
          </a:p>
          <a:p>
            <a:pPr algn="just" eaLnBrk="1" hangingPunct="1"/>
            <a:r>
              <a:rPr lang="sk-SK" dirty="0">
                <a:latin typeface="Arial" charset="0"/>
              </a:rPr>
              <a:t>Táto tradičná interakcia pretrvala aj v moderných podmienkach: </a:t>
            </a:r>
          </a:p>
          <a:p>
            <a:pPr algn="just" eaLnBrk="1" hangingPunct="1"/>
            <a:r>
              <a:rPr lang="sk-SK" dirty="0">
                <a:latin typeface="Arial" charset="0"/>
              </a:rPr>
              <a:t>patrón alebo jeho spoločník kandiduje vo voľbách, </a:t>
            </a:r>
          </a:p>
          <a:p>
            <a:pPr algn="just" eaLnBrk="1" hangingPunct="1"/>
            <a:r>
              <a:rPr lang="sk-SK" dirty="0">
                <a:latin typeface="Arial" charset="0"/>
              </a:rPr>
              <a:t>klient dodáva hlasy (za prisľúbené alebo poskytnuté protislužby alebo z pocitu zaviazanosti)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>
                <a:latin typeface="Arial" charset="0"/>
              </a:rPr>
              <a:t>Klientelizmus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7887" y="2276872"/>
            <a:ext cx="7693025" cy="4464496"/>
          </a:xfrm>
        </p:spPr>
        <p:txBody>
          <a:bodyPr/>
          <a:lstStyle/>
          <a:p>
            <a:pPr algn="just" eaLnBrk="1" hangingPunct="1"/>
            <a:r>
              <a:rPr lang="sk-SK" dirty="0">
                <a:latin typeface="Arial" charset="0"/>
              </a:rPr>
              <a:t>Nový klientelizmus: menej založený na osobných v</a:t>
            </a:r>
            <a:r>
              <a:rPr lang="sk-SK" dirty="0">
                <a:latin typeface="Arial" charset="0"/>
                <a:cs typeface="Arial" charset="0"/>
              </a:rPr>
              <a:t>äzbách, významnú úlohu zohrávajú siete a sprostredkovatelia:</a:t>
            </a:r>
          </a:p>
          <a:p>
            <a:pPr algn="just" eaLnBrk="1" hangingPunct="1"/>
            <a:r>
              <a:rPr lang="sk-SK" dirty="0">
                <a:latin typeface="Arial" charset="0"/>
                <a:cs typeface="Arial" charset="0"/>
              </a:rPr>
              <a:t>Na vrchole patróni (politik, strana), na spodku sú klienti-voliči, medzi nimi sieť (úradníci miestnej vlády, vlastníci pozemkov, miestni podnikatelia alebo iné vplyvné osoby)</a:t>
            </a:r>
          </a:p>
          <a:p>
            <a:pPr algn="just" eaLnBrk="1" hangingPunct="1"/>
            <a:r>
              <a:rPr lang="sk-SK" dirty="0">
                <a:latin typeface="Arial" charset="0"/>
                <a:cs typeface="Arial" charset="0"/>
              </a:rPr>
              <a:t>Dvojstranný vzťah zostáva (patrón-vysoký sprostredkovateľ-nižší sprostredkovateľ-klient)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err="1">
                <a:latin typeface="Arial" charset="0"/>
              </a:rPr>
              <a:t>Problematickosť</a:t>
            </a:r>
            <a:r>
              <a:rPr lang="cs-CZ" dirty="0">
                <a:latin typeface="Arial" charset="0"/>
              </a:rPr>
              <a:t> klientelizmu 1/2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sk-SK" sz="3200" dirty="0">
                <a:latin typeface="Arial" charset="0"/>
              </a:rPr>
              <a:t>Voliči opomínajú širší dosah voličského rozhodnutia,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sz="3200" dirty="0">
                <a:latin typeface="Arial" charset="0"/>
              </a:rPr>
              <a:t>politici nemajú mandát (ani snahu) presadzovať program a verejný záujem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sz="3200" dirty="0" err="1">
                <a:latin typeface="Arial" charset="0"/>
              </a:rPr>
              <a:t>Klientský</a:t>
            </a:r>
            <a:r>
              <a:rPr lang="sk-SK" sz="3200" dirty="0">
                <a:latin typeface="Arial" charset="0"/>
              </a:rPr>
              <a:t> vzťah je </a:t>
            </a:r>
            <a:r>
              <a:rPr lang="sk-SK" sz="3200" dirty="0" err="1">
                <a:latin typeface="Arial" charset="0"/>
              </a:rPr>
              <a:t>rigídny</a:t>
            </a:r>
            <a:r>
              <a:rPr lang="sk-SK" sz="3200" dirty="0">
                <a:latin typeface="Arial" charset="0"/>
              </a:rPr>
              <a:t>, v rozpore s hlavnou funkciou volieb ako sp</a:t>
            </a:r>
            <a:r>
              <a:rPr lang="sk-SK" sz="3200" dirty="0">
                <a:latin typeface="Arial" charset="0"/>
                <a:cs typeface="Arial" charset="0"/>
              </a:rPr>
              <a:t>ätnej väzby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Arial" charset="0"/>
              </a:rPr>
              <a:t>Problematickosť</a:t>
            </a:r>
            <a:r>
              <a:rPr lang="cs-CZ" dirty="0">
                <a:latin typeface="Arial" charset="0"/>
              </a:rPr>
              <a:t> klientelizmu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sk-SK" sz="3200" dirty="0">
                <a:latin typeface="Arial" charset="0"/>
                <a:cs typeface="Arial" charset="0"/>
              </a:rPr>
              <a:t>Nie voliči kontrolujú politikov, ale naopak politici kontrolujú voličov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sz="3200" dirty="0">
                <a:latin typeface="Arial" charset="0"/>
                <a:cs typeface="Arial" charset="0"/>
              </a:rPr>
              <a:t>Výmena väčšinou </a:t>
            </a:r>
            <a:r>
              <a:rPr lang="sk-SK" sz="3200" dirty="0" err="1">
                <a:latin typeface="Arial" charset="0"/>
                <a:cs typeface="Arial" charset="0"/>
              </a:rPr>
              <a:t>nepriebieha</a:t>
            </a:r>
            <a:r>
              <a:rPr lang="sk-SK" sz="3200" dirty="0">
                <a:latin typeface="Arial" charset="0"/>
                <a:cs typeface="Arial" charset="0"/>
              </a:rPr>
              <a:t> simultánne, ale dôvera vo funkčnosť </a:t>
            </a:r>
            <a:r>
              <a:rPr lang="sk-SK" sz="3200" dirty="0" err="1">
                <a:latin typeface="Arial" charset="0"/>
                <a:cs typeface="Arial" charset="0"/>
              </a:rPr>
              <a:t>klientelistickej</a:t>
            </a:r>
            <a:r>
              <a:rPr lang="sk-SK" sz="3200" dirty="0">
                <a:latin typeface="Arial" charset="0"/>
                <a:cs typeface="Arial" charset="0"/>
              </a:rPr>
              <a:t> výmeny narastá s množstvom opakovaní</a:t>
            </a:r>
          </a:p>
          <a:p>
            <a:pPr algn="just"/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379501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Klientelizmus a iné formy výmeny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 eaLnBrk="1" hangingPunct="1"/>
            <a:r>
              <a:rPr lang="sk-SK" sz="2600" dirty="0">
                <a:latin typeface="Arial" charset="0"/>
              </a:rPr>
              <a:t>hlavnou črtou NIE JE proces výmeny,</a:t>
            </a:r>
          </a:p>
          <a:p>
            <a:pPr algn="just" eaLnBrk="1" hangingPunct="1"/>
            <a:r>
              <a:rPr lang="sk-SK" sz="2600" dirty="0">
                <a:latin typeface="Arial" charset="0"/>
              </a:rPr>
              <a:t>nie je to jeho distributívna a cielená povaha, ale KRITÉRIUM, na základe ktorého k výmene dochádza</a:t>
            </a:r>
          </a:p>
          <a:p>
            <a:pPr algn="just" eaLnBrk="1" hangingPunct="1"/>
            <a:r>
              <a:rPr lang="sk-SK" sz="2600" dirty="0">
                <a:latin typeface="Arial" charset="0"/>
              </a:rPr>
              <a:t>Strany formulujú aj programové ciele so zámerom osloviť špecifické voličské skupiny, resp. prinášajú výhody pre svoj volebný obvod (</a:t>
            </a:r>
            <a:r>
              <a:rPr lang="sk-SK" sz="2600" dirty="0" err="1">
                <a:latin typeface="Arial" charset="0"/>
              </a:rPr>
              <a:t>pork</a:t>
            </a:r>
            <a:r>
              <a:rPr lang="sk-SK" sz="2600" dirty="0">
                <a:latin typeface="Arial" charset="0"/>
              </a:rPr>
              <a:t>)</a:t>
            </a:r>
          </a:p>
          <a:p>
            <a:pPr algn="just" eaLnBrk="1" hangingPunct="1"/>
            <a:r>
              <a:rPr lang="sk-SK" sz="2600" dirty="0">
                <a:latin typeface="Arial" charset="0"/>
              </a:rPr>
              <a:t>Ale iba klientelizmus PODMIEŇUJE výhody hlasom pre patróna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dirty="0">
                <a:latin typeface="Arial" charset="0"/>
              </a:rPr>
              <a:t>Vysvetlenia klientelizmu: Normatívno-kultúrne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 eaLnBrk="1" hangingPunct="1"/>
            <a:r>
              <a:rPr lang="sk-SK" sz="2600" dirty="0" err="1">
                <a:latin typeface="Arial" charset="0"/>
              </a:rPr>
              <a:t>Putnam</a:t>
            </a:r>
            <a:r>
              <a:rPr lang="sk-SK" sz="2600" dirty="0">
                <a:latin typeface="Arial" charset="0"/>
              </a:rPr>
              <a:t> (1993): rozdiely vo fungovaní regiónov v ITA vysvetľoval historicky vzniknutými tradíciami na severe: reprezentatívne </a:t>
            </a:r>
            <a:r>
              <a:rPr lang="sk-SK" sz="2600" dirty="0" err="1">
                <a:latin typeface="Arial" charset="0"/>
              </a:rPr>
              <a:t>inštitúce</a:t>
            </a:r>
            <a:r>
              <a:rPr lang="sk-SK" sz="2600" dirty="0">
                <a:latin typeface="Arial" charset="0"/>
              </a:rPr>
              <a:t> v stredoveku—vzory </a:t>
            </a:r>
            <a:r>
              <a:rPr lang="sk-SK" sz="2600" dirty="0" err="1">
                <a:latin typeface="Arial" charset="0"/>
              </a:rPr>
              <a:t>sebaorganizácie</a:t>
            </a:r>
            <a:r>
              <a:rPr lang="sk-SK" sz="2600" dirty="0">
                <a:latin typeface="Arial" charset="0"/>
              </a:rPr>
              <a:t> a pociťovanie verejného záujmu—konanie s ohľadom na verejný záujem</a:t>
            </a:r>
          </a:p>
          <a:p>
            <a:pPr algn="just" eaLnBrk="1" hangingPunct="1"/>
            <a:r>
              <a:rPr lang="sk-SK" sz="2600" dirty="0">
                <a:latin typeface="Arial" charset="0"/>
              </a:rPr>
              <a:t>Ich absencia: ned</a:t>
            </a:r>
            <a:r>
              <a:rPr lang="sk-SK" sz="2600" dirty="0">
                <a:latin typeface="Arial" charset="0"/>
                <a:cs typeface="Arial" charset="0"/>
              </a:rPr>
              <a:t>ôvera v strany—problém s kolektívnou akciou—vyhľadávanie selektívneho a súkromného prospechu = klientelizmus, </a:t>
            </a:r>
            <a:r>
              <a:rPr lang="sk-SK" sz="2600" dirty="0" err="1">
                <a:latin typeface="Arial" charset="0"/>
                <a:cs typeface="Arial" charset="0"/>
              </a:rPr>
              <a:t>nepotizmus</a:t>
            </a:r>
            <a:endParaRPr lang="sk-SK" sz="26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dirty="0">
                <a:latin typeface="Arial" charset="0"/>
              </a:rPr>
              <a:t>Vysvetlenia klientelizmu: Strategické interakcie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 eaLnBrk="1" hangingPunct="1"/>
            <a:r>
              <a:rPr lang="sk-SK" dirty="0" err="1">
                <a:latin typeface="Arial" charset="0"/>
              </a:rPr>
              <a:t>Shefter</a:t>
            </a:r>
            <a:r>
              <a:rPr lang="sk-SK" dirty="0">
                <a:latin typeface="Arial" charset="0"/>
              </a:rPr>
              <a:t> (1994): načasovanie procesu demokratizácie</a:t>
            </a:r>
          </a:p>
          <a:p>
            <a:pPr algn="just" eaLnBrk="1" hangingPunct="1"/>
            <a:r>
              <a:rPr lang="sk-SK" dirty="0">
                <a:latin typeface="Arial" charset="0"/>
              </a:rPr>
              <a:t>Ak strany a ich súťaž vznikla pred vytvorením autonómneho št. aparátu = štátne zdroje využívané na distribúciu súkromných benefitov</a:t>
            </a:r>
          </a:p>
          <a:p>
            <a:pPr algn="just" eaLnBrk="1" hangingPunct="1"/>
            <a:r>
              <a:rPr lang="sk-SK" dirty="0">
                <a:latin typeface="Arial" charset="0"/>
              </a:rPr>
              <a:t>vznik nezávislej byrokracie pred straníckou mobilizáciou = silná prekážka pre klientelizmus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dirty="0">
                <a:latin typeface="Arial" charset="0"/>
              </a:rPr>
              <a:t>3. Charizmatické väzby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dirty="0">
                <a:latin typeface="Arial" charset="0"/>
              </a:rPr>
              <a:t>V politickej teórii bežne považovaná za </a:t>
            </a:r>
            <a:r>
              <a:rPr lang="sk-SK" dirty="0" err="1">
                <a:latin typeface="Arial" charset="0"/>
              </a:rPr>
              <a:t>predmodernú</a:t>
            </a:r>
            <a:r>
              <a:rPr lang="sk-SK" dirty="0">
                <a:latin typeface="Arial" charset="0"/>
              </a:rPr>
              <a:t> formu politickej autority (M. Weber)</a:t>
            </a:r>
          </a:p>
          <a:p>
            <a:pPr algn="just" eaLnBrk="1" hangingPunct="1"/>
            <a:r>
              <a:rPr lang="sk-SK" dirty="0">
                <a:latin typeface="Arial" charset="0"/>
              </a:rPr>
              <a:t>Tradične predmet </a:t>
            </a:r>
            <a:r>
              <a:rPr lang="sk-SK" dirty="0" err="1">
                <a:latin typeface="Arial" charset="0"/>
              </a:rPr>
              <a:t>sociálnopsychologickej</a:t>
            </a:r>
            <a:r>
              <a:rPr lang="sk-SK" dirty="0">
                <a:latin typeface="Arial" charset="0"/>
              </a:rPr>
              <a:t> analýzy</a:t>
            </a:r>
          </a:p>
          <a:p>
            <a:pPr algn="just" eaLnBrk="1" hangingPunct="1"/>
            <a:r>
              <a:rPr lang="sk-SK" dirty="0" err="1">
                <a:latin typeface="Arial" charset="0"/>
              </a:rPr>
              <a:t>Pappas</a:t>
            </a:r>
            <a:r>
              <a:rPr lang="sk-SK" dirty="0">
                <a:latin typeface="Arial" charset="0"/>
              </a:rPr>
              <a:t> (2009): charizma ako primárne politický fenomén, špecifický typ politického vodcovstva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3200" dirty="0">
                <a:latin typeface="Arial" charset="0"/>
              </a:rPr>
              <a:t>Charizmatický personalizmus (</a:t>
            </a:r>
            <a:r>
              <a:rPr lang="cs-CZ" sz="3200" dirty="0" err="1">
                <a:latin typeface="Arial" charset="0"/>
              </a:rPr>
              <a:t>Pappas</a:t>
            </a:r>
            <a:r>
              <a:rPr lang="cs-CZ" sz="3200" dirty="0">
                <a:latin typeface="Arial" charset="0"/>
              </a:rPr>
              <a:t>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sk-SK" dirty="0">
                <a:latin typeface="Arial" charset="0"/>
              </a:rPr>
              <a:t>1. takmer absolútna a centralizovaná kontrola lídra nad stranou/organizáciou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dirty="0">
                <a:latin typeface="Arial" charset="0"/>
              </a:rPr>
              <a:t>(právomoci a deľba práce podmienené výlučne rozhodnutím lídra, absencia formálnych pravidiel)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dirty="0">
                <a:latin typeface="Arial" charset="0"/>
              </a:rPr>
              <a:t>2. silný a nesprostredkovaný emocionálny náboj vo vzťahu líder-nasledovníci (je priamy, nesprostredkovaný inštitúciami)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3200" dirty="0">
                <a:latin typeface="Arial" charset="0"/>
              </a:rPr>
              <a:t>Charizmatický personalizmus (</a:t>
            </a:r>
            <a:r>
              <a:rPr lang="cs-CZ" sz="3200" dirty="0" err="1">
                <a:latin typeface="Arial" charset="0"/>
              </a:rPr>
              <a:t>Pappas</a:t>
            </a:r>
            <a:r>
              <a:rPr lang="cs-CZ" sz="3200" dirty="0">
                <a:latin typeface="Arial" charset="0"/>
              </a:rPr>
              <a:t>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dirty="0">
                <a:latin typeface="Arial" charset="0"/>
              </a:rPr>
              <a:t>3. </a:t>
            </a:r>
            <a:r>
              <a:rPr lang="sk-SK" dirty="0" err="1">
                <a:latin typeface="Arial" charset="0"/>
              </a:rPr>
              <a:t>delegatívny</a:t>
            </a:r>
            <a:r>
              <a:rPr lang="sk-SK" dirty="0">
                <a:latin typeface="Arial" charset="0"/>
              </a:rPr>
              <a:t> a misionársky charakter vzťahu lídra s nasledovníkmi </a:t>
            </a:r>
          </a:p>
          <a:p>
            <a:pPr algn="just" eaLnBrk="1" hangingPunct="1"/>
            <a:r>
              <a:rPr lang="sk-SK" dirty="0">
                <a:latin typeface="Arial" charset="0"/>
              </a:rPr>
              <a:t>(delegácia v procedurálnom zmysle, absencia horizontálnej zúčtovateľnosti)</a:t>
            </a:r>
          </a:p>
          <a:p>
            <a:pPr algn="just" eaLnBrk="1" hangingPunct="1"/>
            <a:r>
              <a:rPr lang="sk-SK" dirty="0">
                <a:latin typeface="Arial" charset="0"/>
              </a:rPr>
              <a:t>Demokratické prostredie, plán radikálnej (ale nie autoritárskej) transformácie inštitucionálneho </a:t>
            </a:r>
            <a:r>
              <a:rPr lang="sk-SK" dirty="0" err="1">
                <a:latin typeface="Arial" charset="0"/>
              </a:rPr>
              <a:t>uporiadnia</a:t>
            </a:r>
            <a:endParaRPr lang="sk-SK" dirty="0">
              <a:latin typeface="Arial" charset="0"/>
            </a:endParaRPr>
          </a:p>
          <a:p>
            <a:pPr algn="just" eaLnBrk="1" hangingPunct="1"/>
            <a:endParaRPr lang="sk-SK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Prehľad</a:t>
            </a:r>
            <a:r>
              <a:rPr lang="cs-CZ" dirty="0"/>
              <a:t> </a:t>
            </a:r>
            <a:r>
              <a:rPr lang="cs-CZ" dirty="0" err="1"/>
              <a:t>tém</a:t>
            </a:r>
            <a:r>
              <a:rPr lang="cs-CZ" dirty="0"/>
              <a:t> </a:t>
            </a:r>
            <a:r>
              <a:rPr lang="cs-CZ" dirty="0" err="1"/>
              <a:t>prednášky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Charakter politickej reprezentácie a typy prepojení medzi stranami a voličmi </a:t>
            </a:r>
          </a:p>
          <a:p>
            <a:r>
              <a:rPr lang="sk-SK" dirty="0"/>
              <a:t>Meniace sa väzby medzi stranami a voličmi: </a:t>
            </a:r>
            <a:r>
              <a:rPr lang="sk-SK" i="1" dirty="0" err="1"/>
              <a:t>dealignment</a:t>
            </a:r>
            <a:r>
              <a:rPr lang="sk-SK" dirty="0"/>
              <a:t> a slabnúca stranícka identifikácia</a:t>
            </a:r>
          </a:p>
          <a:p>
            <a:r>
              <a:rPr lang="sk-SK" dirty="0"/>
              <a:t>Stranícka súťaž a jej systémovosť: ako analyzovať interakcie medzi stranami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0628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Od </a:t>
            </a:r>
            <a:r>
              <a:rPr lang="en-US" dirty="0" err="1"/>
              <a:t>čoho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odvíja</a:t>
            </a:r>
            <a:r>
              <a:rPr lang="en-US" dirty="0"/>
              <a:t> </a:t>
            </a:r>
            <a:r>
              <a:rPr lang="en-US" dirty="0" err="1"/>
              <a:t>podoba</a:t>
            </a:r>
            <a:r>
              <a:rPr lang="en-US" dirty="0"/>
              <a:t> </a:t>
            </a:r>
            <a:r>
              <a:rPr lang="en-US" dirty="0" err="1"/>
              <a:t>straníckej</a:t>
            </a:r>
            <a:r>
              <a:rPr lang="en-US" dirty="0"/>
              <a:t> </a:t>
            </a:r>
            <a:r>
              <a:rPr lang="en-US" dirty="0" err="1"/>
              <a:t>scény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od </a:t>
            </a:r>
            <a:r>
              <a:rPr lang="en-US" dirty="0" err="1"/>
              <a:t>štruktúry</a:t>
            </a:r>
            <a:r>
              <a:rPr lang="en-US" dirty="0"/>
              <a:t> </a:t>
            </a:r>
            <a:r>
              <a:rPr lang="en-US" dirty="0" err="1"/>
              <a:t>spoločnosti</a:t>
            </a:r>
            <a:r>
              <a:rPr lang="en-US" dirty="0"/>
              <a:t>: “</a:t>
            </a:r>
            <a:r>
              <a:rPr lang="en-US" dirty="0" err="1"/>
              <a:t>sociologická</a:t>
            </a:r>
            <a:r>
              <a:rPr lang="en-US" dirty="0"/>
              <a:t> </a:t>
            </a:r>
            <a:r>
              <a:rPr lang="en-US" dirty="0" err="1"/>
              <a:t>interpretácia</a:t>
            </a:r>
            <a:r>
              <a:rPr lang="en-US" dirty="0"/>
              <a:t>” </a:t>
            </a:r>
            <a:r>
              <a:rPr lang="en-US" dirty="0" err="1"/>
              <a:t>Lipseta</a:t>
            </a:r>
            <a:r>
              <a:rPr lang="en-US" dirty="0"/>
              <a:t> a </a:t>
            </a:r>
            <a:r>
              <a:rPr lang="en-US" dirty="0" err="1"/>
              <a:t>Rokkana</a:t>
            </a:r>
            <a:endParaRPr lang="en-US" dirty="0"/>
          </a:p>
          <a:p>
            <a:r>
              <a:rPr lang="en-US" dirty="0"/>
              <a:t>2. od </a:t>
            </a:r>
            <a:r>
              <a:rPr lang="en-US" dirty="0" err="1"/>
              <a:t>strategických</a:t>
            </a:r>
            <a:r>
              <a:rPr lang="en-US" dirty="0"/>
              <a:t> </a:t>
            </a:r>
            <a:r>
              <a:rPr lang="en-US" dirty="0" err="1"/>
              <a:t>rozhodnutí</a:t>
            </a:r>
            <a:r>
              <a:rPr lang="en-US" dirty="0"/>
              <a:t> </a:t>
            </a:r>
            <a:r>
              <a:rPr lang="en-US" dirty="0" err="1"/>
              <a:t>politických</a:t>
            </a:r>
            <a:r>
              <a:rPr lang="en-US" dirty="0"/>
              <a:t> </a:t>
            </a:r>
            <a:r>
              <a:rPr lang="en-US" dirty="0" err="1"/>
              <a:t>elít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témy</a:t>
            </a:r>
            <a:r>
              <a:rPr lang="en-US" dirty="0"/>
              <a:t> </a:t>
            </a:r>
            <a:r>
              <a:rPr lang="en-US" dirty="0" err="1"/>
              <a:t>súťaže</a:t>
            </a:r>
            <a:r>
              <a:rPr lang="en-US" dirty="0"/>
              <a:t> </a:t>
            </a:r>
            <a:r>
              <a:rPr lang="en-US" dirty="0" err="1"/>
              <a:t>zdôrazniť</a:t>
            </a:r>
            <a:endParaRPr lang="en-US" dirty="0"/>
          </a:p>
          <a:p>
            <a:r>
              <a:rPr lang="en-US" dirty="0"/>
              <a:t>3. od </a:t>
            </a:r>
            <a:r>
              <a:rPr lang="en-US" dirty="0" err="1"/>
              <a:t>formálnych</a:t>
            </a:r>
            <a:r>
              <a:rPr lang="en-US" dirty="0"/>
              <a:t> </a:t>
            </a:r>
            <a:r>
              <a:rPr lang="en-US" dirty="0" err="1"/>
              <a:t>inštitúcií</a:t>
            </a:r>
            <a:r>
              <a:rPr lang="en-US" dirty="0"/>
              <a:t>, </a:t>
            </a:r>
            <a:r>
              <a:rPr lang="en-US" dirty="0" err="1"/>
              <a:t>hlavne</a:t>
            </a:r>
            <a:r>
              <a:rPr lang="en-US" dirty="0"/>
              <a:t> </a:t>
            </a:r>
            <a:r>
              <a:rPr lang="en-US" dirty="0" err="1"/>
              <a:t>volebných</a:t>
            </a:r>
            <a:r>
              <a:rPr lang="en-US" dirty="0"/>
              <a:t> </a:t>
            </a:r>
            <a:r>
              <a:rPr lang="en-US" dirty="0" err="1"/>
              <a:t>pravidiel</a:t>
            </a:r>
            <a:r>
              <a:rPr lang="en-US" dirty="0"/>
              <a:t> a </a:t>
            </a:r>
            <a:r>
              <a:rPr lang="en-US" dirty="0" err="1"/>
              <a:t>celoštátnych</a:t>
            </a:r>
            <a:r>
              <a:rPr lang="en-US" dirty="0"/>
              <a:t> </a:t>
            </a:r>
            <a:r>
              <a:rPr lang="en-US" dirty="0" err="1"/>
              <a:t>inštitúcií</a:t>
            </a:r>
            <a:r>
              <a:rPr lang="en-US" dirty="0"/>
              <a:t> (exe-leg)</a:t>
            </a:r>
          </a:p>
        </p:txBody>
      </p:sp>
    </p:spTree>
    <p:extLst>
      <p:ext uri="{BB962C8B-B14F-4D97-AF65-F5344CB8AC3E}">
        <p14:creationId xmlns:p14="http://schemas.microsoft.com/office/powerpoint/2010/main" val="1276824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Od </a:t>
            </a:r>
            <a:r>
              <a:rPr lang="en-US" dirty="0" err="1"/>
              <a:t>čoho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odvíja</a:t>
            </a:r>
            <a:r>
              <a:rPr lang="en-US" dirty="0"/>
              <a:t> </a:t>
            </a:r>
            <a:r>
              <a:rPr lang="en-US" dirty="0" err="1"/>
              <a:t>podoba</a:t>
            </a:r>
            <a:r>
              <a:rPr lang="en-US" dirty="0"/>
              <a:t> </a:t>
            </a:r>
            <a:r>
              <a:rPr lang="en-US" dirty="0" err="1"/>
              <a:t>straníckej</a:t>
            </a:r>
            <a:r>
              <a:rPr lang="en-US" dirty="0"/>
              <a:t> </a:t>
            </a:r>
            <a:r>
              <a:rPr lang="en-US" dirty="0" err="1"/>
              <a:t>scény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Duvergerov</a:t>
            </a:r>
            <a:r>
              <a:rPr lang="en-US" dirty="0"/>
              <a:t> </a:t>
            </a:r>
            <a:r>
              <a:rPr lang="en-US" dirty="0" err="1"/>
              <a:t>zákona</a:t>
            </a:r>
            <a:r>
              <a:rPr lang="en-US" dirty="0"/>
              <a:t> </a:t>
            </a:r>
            <a:r>
              <a:rPr lang="en-US" dirty="0" err="1"/>
              <a:t>hypotéza</a:t>
            </a:r>
            <a:r>
              <a:rPr lang="en-US" dirty="0"/>
              <a:t>, </a:t>
            </a:r>
            <a:r>
              <a:rPr lang="en-US" dirty="0" err="1"/>
              <a:t>Coxovo</a:t>
            </a:r>
            <a:r>
              <a:rPr lang="en-US" dirty="0"/>
              <a:t> </a:t>
            </a:r>
            <a:r>
              <a:rPr lang="en-US" dirty="0" err="1"/>
              <a:t>pravidlo</a:t>
            </a:r>
            <a:r>
              <a:rPr lang="en-US" dirty="0"/>
              <a:t> M+1</a:t>
            </a:r>
          </a:p>
          <a:p>
            <a:r>
              <a:rPr lang="en-US" dirty="0" err="1"/>
              <a:t>súťaž</a:t>
            </a:r>
            <a:r>
              <a:rPr lang="en-US" dirty="0"/>
              <a:t> o </a:t>
            </a:r>
            <a:r>
              <a:rPr lang="en-US" dirty="0" err="1"/>
              <a:t>hlavnú</a:t>
            </a:r>
            <a:r>
              <a:rPr lang="en-US" dirty="0"/>
              <a:t> </a:t>
            </a:r>
            <a:r>
              <a:rPr lang="en-US" dirty="0" err="1"/>
              <a:t>exekutívnu</a:t>
            </a:r>
            <a:r>
              <a:rPr lang="en-US" dirty="0"/>
              <a:t> </a:t>
            </a:r>
            <a:r>
              <a:rPr lang="en-US" dirty="0" err="1"/>
              <a:t>funkciu</a:t>
            </a:r>
            <a:r>
              <a:rPr lang="en-US" dirty="0"/>
              <a:t> (</a:t>
            </a:r>
            <a:r>
              <a:rPr lang="en-US" dirty="0" err="1"/>
              <a:t>premiér</a:t>
            </a:r>
            <a:r>
              <a:rPr lang="en-US" dirty="0"/>
              <a:t>, </a:t>
            </a:r>
            <a:r>
              <a:rPr lang="en-US" dirty="0" err="1"/>
              <a:t>prezident</a:t>
            </a:r>
            <a:r>
              <a:rPr lang="en-US" dirty="0"/>
              <a:t>) </a:t>
            </a:r>
            <a:r>
              <a:rPr lang="en-US" dirty="0" err="1"/>
              <a:t>štrukúruje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legislatívnych</a:t>
            </a:r>
            <a:r>
              <a:rPr lang="en-US" dirty="0"/>
              <a:t> “</a:t>
            </a:r>
            <a:r>
              <a:rPr lang="en-US" dirty="0" err="1"/>
              <a:t>zmyslupných</a:t>
            </a:r>
            <a:r>
              <a:rPr lang="en-US" dirty="0"/>
              <a:t>” (viable) </a:t>
            </a:r>
            <a:r>
              <a:rPr lang="en-US" dirty="0" err="1"/>
              <a:t>kandidátov</a:t>
            </a:r>
            <a:r>
              <a:rPr lang="en-US" dirty="0"/>
              <a:t> (Cox)</a:t>
            </a:r>
          </a:p>
        </p:txBody>
      </p:sp>
    </p:spTree>
    <p:extLst>
      <p:ext uri="{BB962C8B-B14F-4D97-AF65-F5344CB8AC3E}">
        <p14:creationId xmlns:p14="http://schemas.microsoft.com/office/powerpoint/2010/main" val="949862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 sz="3200">
                <a:latin typeface="Arial" charset="0"/>
                <a:ea typeface="ＭＳ Ｐゴシック" charset="0"/>
              </a:rPr>
              <a:t>Pokles doležitosti strán pre verejnosť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sk-SK" sz="2600">
                <a:latin typeface="Arial" charset="0"/>
                <a:ea typeface="ＭＳ Ｐゴシック" charset="0"/>
              </a:rPr>
              <a:t>Pokračujúca sociálna a politická modernizácia = pokles dôležitosti strán pre verejnosť</a:t>
            </a:r>
          </a:p>
          <a:p>
            <a:pPr>
              <a:defRPr/>
            </a:pPr>
            <a:r>
              <a:rPr lang="sk-SK" sz="2600">
                <a:latin typeface="Arial" charset="0"/>
                <a:ea typeface="ＭＳ Ｐゴシック" charset="0"/>
              </a:rPr>
              <a:t>Nárast vzdelanostnej úrovne</a:t>
            </a:r>
          </a:p>
          <a:p>
            <a:pPr>
              <a:defRPr/>
            </a:pPr>
            <a:r>
              <a:rPr lang="sk-SK" sz="2600">
                <a:latin typeface="Arial" charset="0"/>
                <a:ea typeface="ＭＳ Ｐゴシック" charset="0"/>
              </a:rPr>
              <a:t>Menšia sprostredkujúca funkcia strán (informácie, benefity, ...)</a:t>
            </a:r>
          </a:p>
          <a:p>
            <a:pPr>
              <a:defRPr/>
            </a:pPr>
            <a:r>
              <a:rPr lang="sk-SK" sz="2600">
                <a:latin typeface="Arial" charset="0"/>
                <a:ea typeface="ＭＳ Ｐゴシック" charset="0"/>
              </a:rPr>
              <a:t>Nezávislé masové médiá</a:t>
            </a:r>
          </a:p>
          <a:p>
            <a:pPr>
              <a:defRPr/>
            </a:pPr>
            <a:r>
              <a:rPr lang="sk-SK" sz="2600">
                <a:latin typeface="Arial" charset="0"/>
                <a:ea typeface="ＭＳ Ｐゴシック" charset="0"/>
              </a:rPr>
              <a:t>Alternatívne kanály politickej mobilizácie (soc. hnutia, organizované záujmy) </a:t>
            </a:r>
            <a:endParaRPr lang="cs-CZ" sz="260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656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200" dirty="0">
                <a:cs typeface="+mj-cs"/>
              </a:rPr>
              <a:t>Dôsledky erózie straníckych väzieb 1/2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pPr eaLnBrk="1" hangingPunct="1">
              <a:defRPr/>
            </a:pPr>
            <a:r>
              <a:rPr lang="sk-SK" sz="2600" b="1" dirty="0">
                <a:latin typeface="Arial" charset="0"/>
                <a:ea typeface="ＭＳ Ｐゴシック" charset="0"/>
              </a:rPr>
              <a:t>Volebná účasť klesá</a:t>
            </a:r>
            <a:r>
              <a:rPr lang="sk-SK" sz="2600" dirty="0">
                <a:latin typeface="Arial" charset="0"/>
                <a:ea typeface="ＭＳ Ｐゴシック" charset="0"/>
              </a:rPr>
              <a:t> (stranícky identifikovaní voliči sa častejšie zúčastňujú na voľbách)</a:t>
            </a:r>
          </a:p>
          <a:p>
            <a:pPr eaLnBrk="1" hangingPunct="1">
              <a:defRPr/>
            </a:pPr>
            <a:r>
              <a:rPr lang="sk-SK" sz="2600" dirty="0">
                <a:latin typeface="Arial" charset="0"/>
                <a:ea typeface="ＭＳ Ｐゴシック" charset="0"/>
              </a:rPr>
              <a:t>Pokles o cca 10 percentných bodov za pol storočia</a:t>
            </a:r>
          </a:p>
          <a:p>
            <a:pPr eaLnBrk="1" hangingPunct="1">
              <a:defRPr/>
            </a:pPr>
            <a:r>
              <a:rPr lang="sk-SK" sz="2600" dirty="0">
                <a:latin typeface="Arial" charset="0"/>
                <a:ea typeface="ＭＳ Ｐゴシック" charset="0"/>
              </a:rPr>
              <a:t>Najväčší pokles v štátoch so slabými stranami</a:t>
            </a:r>
          </a:p>
          <a:p>
            <a:pPr eaLnBrk="1" hangingPunct="1">
              <a:defRPr/>
            </a:pPr>
            <a:r>
              <a:rPr lang="sk-SK" sz="2600" b="1" dirty="0">
                <a:latin typeface="Arial" charset="0"/>
                <a:ea typeface="ＭＳ Ｐゴシック" charset="0"/>
              </a:rPr>
              <a:t>Nárast volatality </a:t>
            </a:r>
            <a:r>
              <a:rPr lang="sk-SK" sz="2600" dirty="0">
                <a:latin typeface="Arial" charset="0"/>
                <a:ea typeface="ＭＳ Ｐゴシック" charset="0"/>
              </a:rPr>
              <a:t>– vstup nových strán, nárast počtu relevantných strán</a:t>
            </a:r>
          </a:p>
          <a:p>
            <a:pPr eaLnBrk="1" hangingPunct="1">
              <a:defRPr/>
            </a:pPr>
            <a:r>
              <a:rPr lang="sk-SK" sz="2600" dirty="0">
                <a:latin typeface="Arial" charset="0"/>
                <a:ea typeface="ＭＳ Ｐゴシック" charset="0"/>
              </a:rPr>
              <a:t>Individuálna úroveň: split ticket voting vedie k rozdelenej vláde</a:t>
            </a:r>
          </a:p>
        </p:txBody>
      </p:sp>
    </p:spTree>
    <p:extLst>
      <p:ext uri="{BB962C8B-B14F-4D97-AF65-F5344CB8AC3E}">
        <p14:creationId xmlns:p14="http://schemas.microsoft.com/office/powerpoint/2010/main" val="2061826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200" dirty="0">
                <a:cs typeface="+mj-cs"/>
              </a:rPr>
              <a:t>Dôsledky erózie straníckych väzieb </a:t>
            </a:r>
            <a:r>
              <a:rPr lang="sk-SK" sz="3200" dirty="0"/>
              <a:t>2/2</a:t>
            </a:r>
            <a:endParaRPr lang="sk-SK" sz="3200" dirty="0">
              <a:cs typeface="+mj-cs"/>
            </a:endParaRP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n-cs"/>
              </a:rPr>
              <a:t>Mení sa časovanie rozhodnutia voličov vo voľbách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Trend identifikácie s konkrétnym politikom (identifikácia s osobou a nie so stranou)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Klesá aktívna účasť na kampaniach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Menej voličov so „straníckymi predispozíciami“</a:t>
            </a:r>
          </a:p>
        </p:txBody>
      </p:sp>
    </p:spTree>
    <p:extLst>
      <p:ext uri="{BB962C8B-B14F-4D97-AF65-F5344CB8AC3E}">
        <p14:creationId xmlns:p14="http://schemas.microsoft.com/office/powerpoint/2010/main" val="35690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Čo je to stranícky systém?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n-cs"/>
              </a:rPr>
              <a:t>Pravidelné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ustálené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dlhodobo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existujúce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interakcie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medzi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jeho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komponentmi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Definujú</a:t>
            </a:r>
            <a:r>
              <a:rPr lang="en-US" dirty="0">
                <a:cs typeface="+mn-cs"/>
              </a:rPr>
              <a:t> ho </a:t>
            </a:r>
            <a:r>
              <a:rPr lang="en-US" dirty="0" err="1">
                <a:cs typeface="+mn-cs"/>
              </a:rPr>
              <a:t>špecifické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interakcie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medzi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charakteristikami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ktoré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idú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nad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rámec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izolovaného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skúmania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strany</a:t>
            </a:r>
            <a:r>
              <a:rPr lang="en-US" dirty="0">
                <a:cs typeface="+mn-cs"/>
              </a:rPr>
              <a:t> (</a:t>
            </a:r>
            <a:r>
              <a:rPr lang="en-US" dirty="0" err="1">
                <a:cs typeface="+mn-cs"/>
              </a:rPr>
              <a:t>Duverger</a:t>
            </a:r>
            <a:r>
              <a:rPr lang="en-US" dirty="0">
                <a:cs typeface="+mn-cs"/>
              </a:rPr>
              <a:t>):</a:t>
            </a:r>
            <a:r>
              <a:rPr lang="cs-CZ" dirty="0">
                <a:cs typeface="+mn-cs"/>
              </a:rPr>
              <a:t> p</a:t>
            </a:r>
            <a:r>
              <a:rPr lang="en-US" dirty="0" err="1">
                <a:cs typeface="+mn-cs"/>
              </a:rPr>
              <a:t>očet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veľkosť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geograf</a:t>
            </a:r>
            <a:r>
              <a:rPr lang="en-US" dirty="0">
                <a:cs typeface="+mn-cs"/>
              </a:rPr>
              <a:t>. </a:t>
            </a:r>
            <a:r>
              <a:rPr lang="cs-CZ" dirty="0" err="1">
                <a:cs typeface="+mn-cs"/>
              </a:rPr>
              <a:t>distribúcia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podpo</a:t>
            </a:r>
            <a:r>
              <a:rPr lang="cs-CZ" dirty="0" err="1">
                <a:cs typeface="+mn-cs"/>
              </a:rPr>
              <a:t>ry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Strany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tvoria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systém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iba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ak</a:t>
            </a:r>
            <a:r>
              <a:rPr lang="en-US" dirty="0">
                <a:cs typeface="+mn-cs"/>
              </a:rPr>
              <a:t> je </a:t>
            </a:r>
            <a:r>
              <a:rPr lang="en-US" dirty="0" err="1">
                <a:cs typeface="+mn-cs"/>
              </a:rPr>
              <a:t>každá</a:t>
            </a:r>
            <a:r>
              <a:rPr lang="en-US" dirty="0">
                <a:cs typeface="+mn-cs"/>
              </a:rPr>
              <a:t> z </a:t>
            </a:r>
            <a:r>
              <a:rPr lang="en-US" dirty="0" err="1">
                <a:cs typeface="+mn-cs"/>
              </a:rPr>
              <a:t>nich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súčasťou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celku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interakcií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ktoré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sú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výsledkom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súťaže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medzi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stranami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73919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Systémové charakteristiky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sk-SK" dirty="0">
                <a:cs typeface="+mn-cs"/>
              </a:rPr>
              <a:t>Sú výsledkom súťaže medzi pol. stranami</a:t>
            </a:r>
          </a:p>
          <a:p>
            <a:pPr algn="just" eaLnBrk="1" hangingPunct="1">
              <a:defRPr/>
            </a:pPr>
            <a:r>
              <a:rPr lang="sk-SK" dirty="0">
                <a:cs typeface="+mn-cs"/>
              </a:rPr>
              <a:t>Počet strán (ako ich počítať?)</a:t>
            </a:r>
          </a:p>
          <a:p>
            <a:pPr algn="just" eaLnBrk="1" hangingPunct="1">
              <a:defRPr/>
            </a:pPr>
            <a:r>
              <a:rPr lang="sk-SK" dirty="0">
                <a:cs typeface="+mn-cs"/>
              </a:rPr>
              <a:t>Relatívna veľkosť a sila (ako ju posúdiť?)</a:t>
            </a:r>
          </a:p>
          <a:p>
            <a:pPr algn="just" eaLnBrk="1" hangingPunct="1">
              <a:defRPr/>
            </a:pPr>
            <a:r>
              <a:rPr lang="sk-SK" dirty="0">
                <a:cs typeface="+mn-cs"/>
              </a:rPr>
              <a:t>Počet dimenzií, na ktorých súťažia</a:t>
            </a:r>
          </a:p>
          <a:p>
            <a:pPr algn="just" eaLnBrk="1" hangingPunct="1">
              <a:defRPr/>
            </a:pPr>
            <a:r>
              <a:rPr lang="sk-SK" dirty="0">
                <a:cs typeface="+mn-cs"/>
              </a:rPr>
              <a:t>Vzdialenosť medzi stranami v kľúčových témach</a:t>
            </a:r>
          </a:p>
          <a:p>
            <a:pPr algn="just" eaLnBrk="1" hangingPunct="1">
              <a:defRPr/>
            </a:pPr>
            <a:r>
              <a:rPr lang="sk-SK" dirty="0" err="1">
                <a:cs typeface="+mn-cs"/>
              </a:rPr>
              <a:t>Ne</a:t>
            </a:r>
            <a:r>
              <a:rPr lang="sk-SK" dirty="0">
                <a:cs typeface="+mn-cs"/>
              </a:rPr>
              <a:t>/</a:t>
            </a:r>
            <a:r>
              <a:rPr lang="sk-SK" dirty="0"/>
              <a:t>o</a:t>
            </a:r>
            <a:r>
              <a:rPr lang="sk-SK" dirty="0">
                <a:cs typeface="+mn-cs"/>
              </a:rPr>
              <a:t>chota spolu vládnuť</a:t>
            </a:r>
          </a:p>
          <a:p>
            <a:pPr algn="just" eaLnBrk="1" hangingPunct="1">
              <a:defRPr/>
            </a:pPr>
            <a:endParaRPr lang="sk-SK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09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>
                <a:cs typeface="+mj-cs"/>
              </a:rPr>
              <a:t>Počet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strán</a:t>
            </a:r>
            <a:r>
              <a:rPr lang="en-US" dirty="0">
                <a:cs typeface="+mj-cs"/>
              </a:rPr>
              <a:t> (</a:t>
            </a:r>
            <a:r>
              <a:rPr lang="en-US" dirty="0" err="1">
                <a:cs typeface="+mj-cs"/>
              </a:rPr>
              <a:t>ako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ich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počítať</a:t>
            </a:r>
            <a:r>
              <a:rPr lang="en-US" dirty="0">
                <a:cs typeface="+mj-cs"/>
              </a:rPr>
              <a:t>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n-cs"/>
              </a:rPr>
              <a:t>Takmer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všetky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klasifikácie</a:t>
            </a:r>
            <a:r>
              <a:rPr lang="en-US" dirty="0">
                <a:cs typeface="+mn-cs"/>
              </a:rPr>
              <a:t> str. </a:t>
            </a:r>
            <a:r>
              <a:rPr lang="en-US" dirty="0" err="1">
                <a:cs typeface="+mn-cs"/>
              </a:rPr>
              <a:t>systémov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berú</a:t>
            </a:r>
            <a:r>
              <a:rPr lang="en-US" dirty="0">
                <a:cs typeface="+mn-cs"/>
              </a:rPr>
              <a:t> do </a:t>
            </a:r>
            <a:r>
              <a:rPr lang="en-US" dirty="0" err="1">
                <a:cs typeface="+mn-cs"/>
              </a:rPr>
              <a:t>úvahy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počet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strán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Všetky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ktoré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zúčastňujú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volieb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Všetky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ktoré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získavajú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parlamentné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kreslá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Všetky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ktoré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vplývajú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na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vládnutie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21334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>
                <a:cs typeface="+mj-cs"/>
              </a:rPr>
              <a:t>Británia</a:t>
            </a:r>
            <a:r>
              <a:rPr lang="en-US" dirty="0">
                <a:cs typeface="+mj-cs"/>
              </a:rPr>
              <a:t> 2005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>
                <a:cs typeface="+mn-cs"/>
              </a:rPr>
              <a:t>V parlamentných voľbách súťažilo 14 strán</a:t>
            </a:r>
          </a:p>
          <a:p>
            <a:pPr eaLnBrk="1" hangingPunct="1">
              <a:defRPr/>
            </a:pPr>
            <a:r>
              <a:rPr lang="sk-SK" dirty="0">
                <a:cs typeface="+mn-cs"/>
              </a:rPr>
              <a:t>Parlamentné zastúpenie získalo 12 z nich</a:t>
            </a:r>
          </a:p>
          <a:p>
            <a:pPr eaLnBrk="1" hangingPunct="1">
              <a:defRPr/>
            </a:pPr>
            <a:r>
              <a:rPr lang="sk-SK" dirty="0">
                <a:cs typeface="+mn-cs"/>
              </a:rPr>
              <a:t>Tri z nich získali drvivú väčšinu hlasov aj kresiel (</a:t>
            </a:r>
            <a:r>
              <a:rPr lang="sk-SK" dirty="0" err="1">
                <a:cs typeface="+mn-cs"/>
              </a:rPr>
              <a:t>Lab</a:t>
            </a:r>
            <a:r>
              <a:rPr lang="sk-SK" dirty="0">
                <a:cs typeface="+mn-cs"/>
              </a:rPr>
              <a:t> 35,2%=356, </a:t>
            </a:r>
            <a:r>
              <a:rPr lang="sk-SK" dirty="0" err="1">
                <a:cs typeface="+mn-cs"/>
              </a:rPr>
              <a:t>Con</a:t>
            </a:r>
            <a:r>
              <a:rPr lang="sk-SK" dirty="0">
                <a:cs typeface="+mn-cs"/>
              </a:rPr>
              <a:t> 32,3=197, </a:t>
            </a:r>
            <a:r>
              <a:rPr lang="sk-SK" dirty="0" err="1">
                <a:cs typeface="+mn-cs"/>
              </a:rPr>
              <a:t>LibDem</a:t>
            </a:r>
            <a:r>
              <a:rPr lang="sk-SK" dirty="0">
                <a:cs typeface="+mn-cs"/>
              </a:rPr>
              <a:t> 22%=62 mandátov)</a:t>
            </a:r>
          </a:p>
          <a:p>
            <a:pPr eaLnBrk="1" hangingPunct="1">
              <a:defRPr/>
            </a:pPr>
            <a:r>
              <a:rPr lang="sk-SK" dirty="0">
                <a:cs typeface="+mn-cs"/>
              </a:rPr>
              <a:t>Ostatné (s jednou výnimkou) sú strany s podporou koncentrovanou v regiónoch</a:t>
            </a:r>
          </a:p>
          <a:p>
            <a:pPr eaLnBrk="1" hangingPunct="1">
              <a:defRPr/>
            </a:pPr>
            <a:r>
              <a:rPr lang="sk-SK" dirty="0">
                <a:cs typeface="+mn-cs"/>
              </a:rPr>
              <a:t>Hlavnou otázkou je, či ide o systém dvoch alebo troch strán</a:t>
            </a:r>
          </a:p>
        </p:txBody>
      </p:sp>
    </p:spTree>
    <p:extLst>
      <p:ext uri="{BB962C8B-B14F-4D97-AF65-F5344CB8AC3E}">
        <p14:creationId xmlns:p14="http://schemas.microsoft.com/office/powerpoint/2010/main" val="31288031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Duverger (1954)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n-cs"/>
              </a:rPr>
              <a:t>Numerické kritérium pre rozlišovanie dynamiky vzťahov medzi stranami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Systém jednej strany, systém dvoch strán, systém viacerých strán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Prirodzený stav vecí vedie k opozícii dvoch hlavných alternatív – systém dvoch strán najprirodzenejší a najfunkčnejší</a:t>
            </a:r>
          </a:p>
        </p:txBody>
      </p:sp>
    </p:spTree>
    <p:extLst>
      <p:ext uri="{BB962C8B-B14F-4D97-AF65-F5344CB8AC3E}">
        <p14:creationId xmlns:p14="http://schemas.microsoft.com/office/powerpoint/2010/main" val="740459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V</a:t>
            </a:r>
            <a:r>
              <a:rPr lang="sk-SK" dirty="0">
                <a:latin typeface="Arial" charset="0"/>
                <a:cs typeface="Arial" charset="0"/>
              </a:rPr>
              <a:t>ä</a:t>
            </a:r>
            <a:r>
              <a:rPr lang="sk-SK" dirty="0"/>
              <a:t>zba volič-strana/kandidát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Programové</a:t>
            </a:r>
          </a:p>
          <a:p>
            <a:r>
              <a:rPr lang="cs-CZ" dirty="0"/>
              <a:t>Klientelistické</a:t>
            </a:r>
          </a:p>
          <a:p>
            <a:r>
              <a:rPr lang="cs-CZ" dirty="0"/>
              <a:t>Charizmatické</a:t>
            </a:r>
          </a:p>
        </p:txBody>
      </p:sp>
    </p:spTree>
    <p:extLst>
      <p:ext uri="{BB962C8B-B14F-4D97-AF65-F5344CB8AC3E}">
        <p14:creationId xmlns:p14="http://schemas.microsoft.com/office/powerpoint/2010/main" val="2667402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>
                <a:cs typeface="+mj-cs"/>
              </a:rPr>
              <a:t>Relatívna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veľkosť</a:t>
            </a:r>
            <a:r>
              <a:rPr lang="en-US" dirty="0">
                <a:cs typeface="+mj-cs"/>
              </a:rPr>
              <a:t> a </a:t>
            </a:r>
            <a:r>
              <a:rPr lang="en-US" dirty="0" err="1">
                <a:cs typeface="+mj-cs"/>
              </a:rPr>
              <a:t>sila</a:t>
            </a:r>
            <a:r>
              <a:rPr lang="en-US" dirty="0">
                <a:cs typeface="+mj-cs"/>
              </a:rPr>
              <a:t> </a:t>
            </a: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(</a:t>
            </a:r>
            <a:r>
              <a:rPr lang="en-US" dirty="0" err="1">
                <a:cs typeface="+mj-cs"/>
              </a:rPr>
              <a:t>ako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ju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posúdiť</a:t>
            </a:r>
            <a:r>
              <a:rPr lang="en-US" dirty="0">
                <a:cs typeface="+mj-cs"/>
              </a:rPr>
              <a:t>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Blondel (1968): empirická klasifikácia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podiel hlasov, ktoré získali dve najväčšie strany a</a:t>
            </a:r>
          </a:p>
          <a:p>
            <a:pPr eaLnBrk="1" hangingPunct="1"/>
            <a:r>
              <a:rPr lang="sk-SK">
                <a:latin typeface="Arial" charset="0"/>
                <a:ea typeface="ＭＳ Ｐゴシック" charset="0"/>
              </a:rPr>
              <a:t>pomer</a:t>
            </a:r>
            <a:r>
              <a:rPr lang="en-US">
                <a:latin typeface="Arial" charset="0"/>
                <a:ea typeface="ＭＳ Ｐゴシック" charset="0"/>
              </a:rPr>
              <a:t> podielu najväčšej strany voči druhej, resp. tretej strane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1945-1966: UK, USA, NZE, AUS, AUT (dve strany berú &gt;89%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CAN, GER, IRE: (dve strany 75-80%, rozdiel medzi nimi :</a:t>
            </a:r>
            <a:r>
              <a:rPr lang="cs-CZ">
                <a:latin typeface="Arial" charset="0"/>
                <a:ea typeface="ＭＳ Ｐゴシック" charset="0"/>
              </a:rPr>
              <a:t> </a:t>
            </a:r>
            <a:r>
              <a:rPr lang="en-US">
                <a:latin typeface="Arial" charset="0"/>
                <a:ea typeface="ＭＳ Ｐゴシック" charset="0"/>
              </a:rPr>
              <a:t>10%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262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>
                <a:cs typeface="+mj-cs"/>
              </a:rPr>
              <a:t>Blondel (1968)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700" dirty="0">
                <a:cs typeface="+mn-cs"/>
              </a:rPr>
              <a:t>Numerické kritérium zachovať, ale</a:t>
            </a:r>
          </a:p>
          <a:p>
            <a:pPr eaLnBrk="1" hangingPunct="1">
              <a:defRPr/>
            </a:pPr>
            <a:r>
              <a:rPr lang="sk-SK" sz="2700" dirty="0">
                <a:cs typeface="+mn-cs"/>
              </a:rPr>
              <a:t>Treba brať do úvahy aj relatívnu veľkosť strán</a:t>
            </a:r>
          </a:p>
          <a:p>
            <a:pPr eaLnBrk="1" hangingPunct="1">
              <a:defRPr/>
            </a:pPr>
            <a:r>
              <a:rPr lang="sk-SK" sz="2700" dirty="0">
                <a:cs typeface="+mn-cs"/>
              </a:rPr>
              <a:t>Systém dvoch strán</a:t>
            </a:r>
          </a:p>
          <a:p>
            <a:pPr eaLnBrk="1" hangingPunct="1">
              <a:defRPr/>
            </a:pPr>
            <a:r>
              <a:rPr lang="sk-SK" sz="2700" dirty="0">
                <a:cs typeface="+mn-cs"/>
              </a:rPr>
              <a:t>Systém dva a pol strany</a:t>
            </a:r>
          </a:p>
          <a:p>
            <a:pPr eaLnBrk="1" hangingPunct="1">
              <a:defRPr/>
            </a:pPr>
            <a:r>
              <a:rPr lang="sk-SK" sz="2700" dirty="0">
                <a:cs typeface="+mn-cs"/>
              </a:rPr>
              <a:t>Systém viacerých strán s jednou dominantnou stranou (prvá &gt;40% a 2x viac než druhá)</a:t>
            </a:r>
          </a:p>
          <a:p>
            <a:pPr eaLnBrk="1" hangingPunct="1">
              <a:defRPr/>
            </a:pPr>
            <a:r>
              <a:rPr lang="sk-SK" sz="2700" dirty="0">
                <a:cs typeface="+mn-cs"/>
              </a:rPr>
              <a:t>Systém viacerých strán bez dominantnej strany</a:t>
            </a:r>
          </a:p>
          <a:p>
            <a:pPr eaLnBrk="1" hangingPunct="1">
              <a:buFont typeface="Wingdings" charset="0"/>
              <a:buNone/>
              <a:defRPr/>
            </a:pPr>
            <a:endParaRPr lang="sk-SK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2189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>
                <a:cs typeface="+mj-cs"/>
              </a:rPr>
              <a:t>Blondelova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klasifikácia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n-cs"/>
              </a:rPr>
              <a:t>Lepšie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vystihuje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skupinu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viacstraníckych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systémov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cs typeface="+mn-cs"/>
              </a:rPr>
              <a:t>Na </a:t>
            </a:r>
            <a:r>
              <a:rPr lang="en-US" dirty="0" err="1">
                <a:cs typeface="+mn-cs"/>
              </a:rPr>
              <a:t>druhej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strane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rovnako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kategorizuje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stranícke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systémy</a:t>
            </a:r>
            <a:r>
              <a:rPr lang="en-US" dirty="0">
                <a:cs typeface="+mn-cs"/>
              </a:rPr>
              <a:t> so </a:t>
            </a:r>
            <a:r>
              <a:rPr lang="en-US" dirty="0" err="1">
                <a:cs typeface="+mn-cs"/>
              </a:rPr>
              <a:t>zásadne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inou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logikou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fungovania</a:t>
            </a:r>
            <a:r>
              <a:rPr lang="en-US" dirty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Viacstranícky</a:t>
            </a:r>
            <a:r>
              <a:rPr lang="en-US" dirty="0">
                <a:cs typeface="+mn-cs"/>
              </a:rPr>
              <a:t> s </a:t>
            </a:r>
            <a:r>
              <a:rPr lang="en-US" dirty="0" err="1">
                <a:cs typeface="+mn-cs"/>
              </a:rPr>
              <a:t>dominantnou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stranou</a:t>
            </a:r>
            <a:r>
              <a:rPr lang="en-US" dirty="0">
                <a:cs typeface="+mn-cs"/>
              </a:rPr>
              <a:t> (SWE, NOR </a:t>
            </a:r>
            <a:r>
              <a:rPr lang="en-US" dirty="0" err="1">
                <a:cs typeface="+mn-cs"/>
              </a:rPr>
              <a:t>aj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výrazne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polarizovaný</a:t>
            </a:r>
            <a:r>
              <a:rPr lang="en-US" dirty="0">
                <a:cs typeface="+mn-cs"/>
              </a:rPr>
              <a:t> pre-199</a:t>
            </a:r>
            <a:r>
              <a:rPr lang="cs-CZ" dirty="0">
                <a:cs typeface="+mn-cs"/>
              </a:rPr>
              <a:t>4</a:t>
            </a:r>
            <a:r>
              <a:rPr lang="en-US" dirty="0">
                <a:cs typeface="+mn-cs"/>
              </a:rPr>
              <a:t> ITA)</a:t>
            </a: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Viacstranícky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bez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dominantnej</a:t>
            </a:r>
            <a:r>
              <a:rPr lang="en-US" dirty="0">
                <a:cs typeface="+mn-cs"/>
              </a:rPr>
              <a:t> (</a:t>
            </a:r>
            <a:r>
              <a:rPr lang="en-US" dirty="0" err="1">
                <a:cs typeface="+mn-cs"/>
              </a:rPr>
              <a:t>konsociačné</a:t>
            </a:r>
            <a:r>
              <a:rPr lang="en-US" dirty="0">
                <a:cs typeface="+mn-cs"/>
              </a:rPr>
              <a:t> HOL a SWI </a:t>
            </a:r>
            <a:r>
              <a:rPr lang="en-US" dirty="0" err="1">
                <a:cs typeface="+mn-cs"/>
              </a:rPr>
              <a:t>aj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polarizované</a:t>
            </a:r>
            <a:r>
              <a:rPr lang="en-US" dirty="0">
                <a:cs typeface="+mn-cs"/>
              </a:rPr>
              <a:t> FRA a FIN)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72680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>
                <a:cs typeface="+mj-cs"/>
              </a:rPr>
              <a:t>Vzdialenosť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medzi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stranami</a:t>
            </a:r>
            <a:r>
              <a:rPr lang="en-US" dirty="0">
                <a:cs typeface="+mj-cs"/>
              </a:rPr>
              <a:t> </a:t>
            </a:r>
            <a:r>
              <a:rPr lang="sk-SK" dirty="0">
                <a:cs typeface="+mj-cs"/>
              </a:rPr>
              <a:t>Sartori (1976)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n-cs"/>
              </a:rPr>
              <a:t>Taktika straníckej súťaže a opozícií súvisí s počtom strán v systéme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Počet strán = formát straníckej súťaže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Koaličný potenciál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Vydieračský potenciál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Tieto kritériá nemajú prediktívnu, ale postdiktívnu hodnotu</a:t>
            </a:r>
          </a:p>
        </p:txBody>
      </p:sp>
    </p:spTree>
    <p:extLst>
      <p:ext uri="{BB962C8B-B14F-4D97-AF65-F5344CB8AC3E}">
        <p14:creationId xmlns:p14="http://schemas.microsoft.com/office/powerpoint/2010/main" val="4404770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>
                <a:cs typeface="+mj-cs"/>
              </a:rPr>
              <a:t>Sartori (1976)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n-cs"/>
              </a:rPr>
              <a:t>Mechanika straníckej súťaže = dynamika vzťahov medzi stranami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Formát ovplyvňuje mechaniku (čím viac strán, tým väčšia ideologická vzdialenosť krajných pólov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Výnimkou je segmentovaný systém, ktorý je fragmentovaný, ale nie polarizovaný</a:t>
            </a:r>
          </a:p>
        </p:txBody>
      </p:sp>
    </p:spTree>
    <p:extLst>
      <p:ext uri="{BB962C8B-B14F-4D97-AF65-F5344CB8AC3E}">
        <p14:creationId xmlns:p14="http://schemas.microsoft.com/office/powerpoint/2010/main" val="42703569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j-cs"/>
              </a:rPr>
              <a:t>Sartori – zhrnutie a kritika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>
                <a:cs typeface="+mn-cs"/>
              </a:rPr>
              <a:t>Neexistuje teória straníckeho systému, t.j. aké sú definičné znaky systému strán, kedy už je a kedy ešte nie je systém, čo ovplyvňuje jeho rýchlejšie resp. pomalšie konštituovanie atď.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>
                <a:cs typeface="+mn-cs"/>
              </a:rPr>
              <a:t>Po roku 1989 nemáme v Európe príklady polarizovaného pluralizmu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>
                <a:cs typeface="+mn-cs"/>
              </a:rPr>
              <a:t>Potrebné sú typológie, ktoré nie sú postavené na ideologickej vzdialenosti</a:t>
            </a:r>
          </a:p>
        </p:txBody>
      </p:sp>
    </p:spTree>
    <p:extLst>
      <p:ext uri="{BB962C8B-B14F-4D97-AF65-F5344CB8AC3E}">
        <p14:creationId xmlns:p14="http://schemas.microsoft.com/office/powerpoint/2010/main" val="34063254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Ne/</a:t>
            </a:r>
            <a:r>
              <a:rPr lang="en-US" dirty="0" err="1">
                <a:cs typeface="+mj-cs"/>
              </a:rPr>
              <a:t>ochota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spolu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vládnuť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n-cs"/>
              </a:rPr>
              <a:t>Vládnutie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súťaž</a:t>
            </a:r>
            <a:r>
              <a:rPr lang="en-US" dirty="0">
                <a:cs typeface="+mn-cs"/>
              </a:rPr>
              <a:t> o </a:t>
            </a:r>
            <a:r>
              <a:rPr lang="en-US" dirty="0" err="1">
                <a:cs typeface="+mn-cs"/>
              </a:rPr>
              <a:t>vládne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kreslá</a:t>
            </a:r>
            <a:r>
              <a:rPr lang="en-US" dirty="0">
                <a:cs typeface="+mn-cs"/>
              </a:rPr>
              <a:t> – </a:t>
            </a:r>
            <a:r>
              <a:rPr lang="en-US" dirty="0" err="1">
                <a:cs typeface="+mn-cs"/>
              </a:rPr>
              <a:t>dnes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kľúčová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funkcia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politických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strán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Typológie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klasifikácie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ktoré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berú</a:t>
            </a:r>
            <a:r>
              <a:rPr lang="en-US" dirty="0">
                <a:cs typeface="+mn-cs"/>
              </a:rPr>
              <a:t> do </a:t>
            </a:r>
            <a:r>
              <a:rPr lang="en-US" dirty="0" err="1">
                <a:cs typeface="+mn-cs"/>
              </a:rPr>
              <a:t>úvahy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túto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črtu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sú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aktuálnejšie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než</a:t>
            </a:r>
            <a:r>
              <a:rPr lang="en-US" dirty="0">
                <a:cs typeface="+mn-cs"/>
              </a:rPr>
              <a:t> v </a:t>
            </a:r>
            <a:r>
              <a:rPr lang="en-US" dirty="0" err="1">
                <a:cs typeface="+mn-cs"/>
              </a:rPr>
              <a:t>minulosti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Vzorce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medzistraníckej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súťaže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kooperácie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vytváraní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exekutívy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cs typeface="+mn-cs"/>
              </a:rPr>
              <a:t>“</a:t>
            </a:r>
            <a:r>
              <a:rPr lang="en-US" dirty="0" err="1">
                <a:cs typeface="+mn-cs"/>
              </a:rPr>
              <a:t>Klasické</a:t>
            </a:r>
            <a:r>
              <a:rPr lang="en-US" dirty="0">
                <a:cs typeface="+mn-cs"/>
              </a:rPr>
              <a:t>” </a:t>
            </a:r>
            <a:r>
              <a:rPr lang="en-US" dirty="0" err="1">
                <a:cs typeface="+mn-cs"/>
              </a:rPr>
              <a:t>aj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nové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pokusy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21747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Inštitucionalizácia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 </a:t>
            </a:r>
            <a:r>
              <a:rPr lang="en-US" dirty="0" err="1"/>
              <a:t>strán</a:t>
            </a:r>
            <a:r>
              <a:rPr lang="en-US" dirty="0"/>
              <a:t> (PSI)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odlišná od </a:t>
            </a:r>
            <a:r>
              <a:rPr lang="sk-SK" dirty="0" err="1"/>
              <a:t>inštitucionalizácie</a:t>
            </a:r>
            <a:r>
              <a:rPr lang="sk-SK" dirty="0"/>
              <a:t> jednotlivých strán (PI)</a:t>
            </a:r>
          </a:p>
          <a:p>
            <a:pPr algn="just"/>
            <a:r>
              <a:rPr lang="sk-SK" dirty="0"/>
              <a:t>kľúčová pre konsolidáciu a prežitie demokracie</a:t>
            </a:r>
          </a:p>
          <a:p>
            <a:pPr algn="just"/>
            <a:r>
              <a:rPr lang="sk-SK" dirty="0" err="1"/>
              <a:t>Casal-Bertoa</a:t>
            </a:r>
            <a:r>
              <a:rPr lang="sk-SK" dirty="0"/>
              <a:t>: PSI ako dostatočná (nie nevyhnutná) podmienka prežitia demokracie</a:t>
            </a:r>
          </a:p>
          <a:p>
            <a:pPr algn="just"/>
            <a:r>
              <a:rPr lang="sk-SK" dirty="0"/>
              <a:t>žiadny vzťah medzi PI a pádom demokracie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41579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PSI a KOLAPS </a:t>
            </a:r>
            <a:r>
              <a:rPr lang="en-US" dirty="0" err="1"/>
              <a:t>demokracií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(FCB, 2016)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76872"/>
            <a:ext cx="8784976" cy="4392488"/>
          </a:xfrm>
        </p:spPr>
      </p:pic>
    </p:spTree>
    <p:extLst>
      <p:ext uri="{BB962C8B-B14F-4D97-AF65-F5344CB8AC3E}">
        <p14:creationId xmlns:p14="http://schemas.microsoft.com/office/powerpoint/2010/main" val="18476712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PI a KOLAPS </a:t>
            </a:r>
            <a:r>
              <a:rPr lang="en-US" dirty="0" err="1"/>
              <a:t>demokracií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(FCB, 2016)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72313"/>
            <a:ext cx="8856984" cy="4369055"/>
          </a:xfrm>
        </p:spPr>
      </p:pic>
    </p:spTree>
    <p:extLst>
      <p:ext uri="{BB962C8B-B14F-4D97-AF65-F5344CB8AC3E}">
        <p14:creationId xmlns:p14="http://schemas.microsoft.com/office/powerpoint/2010/main" val="1196558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dirty="0">
                <a:latin typeface="Arial" charset="0"/>
              </a:rPr>
              <a:t>1. Programové v</a:t>
            </a:r>
            <a:r>
              <a:rPr lang="sk-SK" dirty="0">
                <a:latin typeface="Arial" charset="0"/>
                <a:cs typeface="Arial" charset="0"/>
              </a:rPr>
              <a:t>äzby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sk-SK" dirty="0">
                <a:latin typeface="Arial" charset="0"/>
              </a:rPr>
              <a:t>Normatívny predpoklad dobre fungujúcej demokracie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dirty="0">
                <a:latin typeface="Arial" charset="0"/>
              </a:rPr>
              <a:t>V</a:t>
            </a:r>
            <a:r>
              <a:rPr lang="sk-SK" dirty="0">
                <a:latin typeface="Arial" charset="0"/>
                <a:cs typeface="Arial" charset="0"/>
              </a:rPr>
              <a:t>äzba medzi stranou a voličom je podmienečná a závislá od výkonu, ktorý strany dopredu stanovia v podobe programových cieľov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dirty="0">
                <a:latin typeface="Arial" charset="0"/>
                <a:cs typeface="Arial" charset="0"/>
              </a:rPr>
              <a:t>Zároveň je neustále prehodnocovaná vo volebnom cykle: program—voľby—výkon moci–zhodnotenie vo voľbách—atď.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dirty="0">
                <a:latin typeface="Arial" charset="0"/>
              </a:rPr>
              <a:t>Programové v</a:t>
            </a:r>
            <a:r>
              <a:rPr lang="sk-SK" dirty="0">
                <a:latin typeface="Arial" charset="0"/>
                <a:cs typeface="Arial" charset="0"/>
              </a:rPr>
              <a:t>äzby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sk-SK" dirty="0">
                <a:latin typeface="Arial" charset="0"/>
              </a:rPr>
              <a:t>Vzťahy strany/politika a voličov nie sú nikdy plne programové, zmes motivácií: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b="1" dirty="0">
                <a:latin typeface="Arial" charset="0"/>
              </a:rPr>
              <a:t>Lídri</a:t>
            </a:r>
            <a:r>
              <a:rPr lang="sk-SK" dirty="0">
                <a:latin typeface="Arial" charset="0"/>
              </a:rPr>
              <a:t>: program (</a:t>
            </a:r>
            <a:r>
              <a:rPr lang="sk-SK" i="1" dirty="0" err="1">
                <a:latin typeface="Arial" charset="0"/>
              </a:rPr>
              <a:t>policy</a:t>
            </a:r>
            <a:r>
              <a:rPr lang="sk-SK" dirty="0">
                <a:latin typeface="Arial" charset="0"/>
              </a:rPr>
              <a:t>) a funkcie (</a:t>
            </a:r>
            <a:r>
              <a:rPr lang="sk-SK" i="1" dirty="0" err="1">
                <a:latin typeface="Arial" charset="0"/>
              </a:rPr>
              <a:t>office</a:t>
            </a:r>
            <a:r>
              <a:rPr lang="sk-SK" dirty="0">
                <a:latin typeface="Arial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b="1" dirty="0">
                <a:latin typeface="Arial" charset="0"/>
              </a:rPr>
              <a:t>Aktivisti</a:t>
            </a:r>
            <a:r>
              <a:rPr lang="sk-SK" dirty="0">
                <a:latin typeface="Arial" charset="0"/>
              </a:rPr>
              <a:t>: kolektívne a selektívne motivácie (prečo byť členom strany)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b="1" dirty="0">
                <a:latin typeface="Arial" charset="0"/>
              </a:rPr>
              <a:t>Voliči</a:t>
            </a:r>
            <a:r>
              <a:rPr lang="sk-SK" dirty="0">
                <a:latin typeface="Arial" charset="0"/>
              </a:rPr>
              <a:t>: racionálna aj afektívna zložka volebného rozhodnutia (často chýba programová motivácia)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latin typeface="Arial" charset="0"/>
              </a:rPr>
              <a:t>Programové v</a:t>
            </a:r>
            <a:r>
              <a:rPr lang="sk-SK" dirty="0">
                <a:latin typeface="Arial" charset="0"/>
                <a:cs typeface="Arial" charset="0"/>
              </a:rPr>
              <a:t>äzby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Môžeme analyzovať pomocou tzv. delegačného reťazca: „</a:t>
            </a:r>
            <a:r>
              <a:rPr lang="sk-SK" i="1" dirty="0" err="1"/>
              <a:t>Principal</a:t>
            </a:r>
            <a:r>
              <a:rPr lang="sk-SK" i="1" dirty="0"/>
              <a:t>-agent</a:t>
            </a:r>
            <a:r>
              <a:rPr lang="sk-SK" dirty="0"/>
              <a:t>“ </a:t>
            </a:r>
          </a:p>
          <a:p>
            <a:pPr algn="just"/>
            <a:r>
              <a:rPr lang="sk-SK" dirty="0"/>
              <a:t>Volič—poslanec—vláda—minister—úradník</a:t>
            </a:r>
          </a:p>
          <a:p>
            <a:pPr algn="just"/>
            <a:r>
              <a:rPr lang="sk-SK" dirty="0"/>
              <a:t>strany zasahujú do všetkých týchto väzieb, </a:t>
            </a:r>
          </a:p>
          <a:p>
            <a:pPr algn="just"/>
            <a:r>
              <a:rPr lang="sk-SK" dirty="0"/>
              <a:t>s rôznou mierou legitímnosti týchto zásahov</a:t>
            </a:r>
          </a:p>
          <a:p>
            <a:pPr algn="just"/>
            <a:r>
              <a:rPr lang="sk-SK" dirty="0"/>
              <a:t>Vždy hrozí </a:t>
            </a:r>
            <a:r>
              <a:rPr lang="sk-SK" b="1" i="1" dirty="0" err="1"/>
              <a:t>agency</a:t>
            </a:r>
            <a:r>
              <a:rPr lang="sk-SK" b="1" i="1" dirty="0"/>
              <a:t> </a:t>
            </a:r>
            <a:r>
              <a:rPr lang="sk-SK" b="1" i="1" dirty="0" err="1"/>
              <a:t>drift</a:t>
            </a:r>
            <a:r>
              <a:rPr lang="sk-SK" b="1" i="1" dirty="0"/>
              <a:t> </a:t>
            </a:r>
            <a:r>
              <a:rPr lang="sk-SK" dirty="0"/>
              <a:t>(agent sa odkláňa od mandátu od </a:t>
            </a:r>
            <a:r>
              <a:rPr lang="sk-SK" dirty="0" err="1"/>
              <a:t>principal</a:t>
            </a:r>
            <a:r>
              <a:rPr lang="sk-SK" dirty="0"/>
              <a:t>) – možné riešenia?</a:t>
            </a:r>
          </a:p>
        </p:txBody>
      </p:sp>
    </p:spTree>
    <p:extLst>
      <p:ext uri="{BB962C8B-B14F-4D97-AF65-F5344CB8AC3E}">
        <p14:creationId xmlns:p14="http://schemas.microsoft.com/office/powerpoint/2010/main" val="4148015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Dôvody existencie strán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redukujú transakčné náklady a prekonávajú problém kolektívnej akcie</a:t>
            </a:r>
          </a:p>
          <a:p>
            <a:pPr algn="just"/>
            <a:r>
              <a:rPr lang="sk-SK" dirty="0"/>
              <a:t>vo volebnej, parlamentnej a vládnej aréne</a:t>
            </a:r>
          </a:p>
          <a:p>
            <a:pPr algn="just"/>
            <a:r>
              <a:rPr lang="sk-SK" dirty="0"/>
              <a:t>transakčné náklady v strane sú oveľa menšie ako je alternatíva - formovanie ad hoc podpory pre každý návrh</a:t>
            </a:r>
          </a:p>
          <a:p>
            <a:pPr algn="just"/>
            <a:r>
              <a:rPr lang="sk-SK" dirty="0"/>
              <a:t>prekonávajú kolektívne dilemy monitorovaním konania členov strany</a:t>
            </a:r>
          </a:p>
        </p:txBody>
      </p:sp>
    </p:spTree>
    <p:extLst>
      <p:ext uri="{BB962C8B-B14F-4D97-AF65-F5344CB8AC3E}">
        <p14:creationId xmlns:p14="http://schemas.microsoft.com/office/powerpoint/2010/main" val="294487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Party </a:t>
            </a:r>
            <a:r>
              <a:rPr lang="cs-CZ" dirty="0" err="1"/>
              <a:t>Government</a:t>
            </a:r>
            <a:r>
              <a:rPr lang="cs-CZ" dirty="0"/>
              <a:t> (</a:t>
            </a:r>
            <a:r>
              <a:rPr lang="cs-CZ" dirty="0" err="1"/>
              <a:t>Katz</a:t>
            </a:r>
            <a:r>
              <a:rPr lang="cs-CZ" dirty="0"/>
              <a:t> 1987)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sz="2400" dirty="0"/>
              <a:t>1. Rozhodujú volení stranícki predstavitelia, príp. tí, ktorých oni kontrolujú</a:t>
            </a:r>
          </a:p>
          <a:p>
            <a:pPr algn="just"/>
            <a:r>
              <a:rPr lang="sk-SK" sz="2400" dirty="0"/>
              <a:t>2a. O politikách (</a:t>
            </a:r>
            <a:r>
              <a:rPr lang="sk-SK" sz="2400" i="1" dirty="0" err="1"/>
              <a:t>policy</a:t>
            </a:r>
            <a:r>
              <a:rPr lang="sk-SK" sz="2400" dirty="0"/>
              <a:t>) sa rozhoduje v stranách, </a:t>
            </a:r>
          </a:p>
          <a:p>
            <a:pPr algn="just"/>
            <a:r>
              <a:rPr lang="sk-SK" sz="2400" dirty="0"/>
              <a:t>2b. tie následne jednotne konajú s cieľom presadiť ich</a:t>
            </a:r>
          </a:p>
          <a:p>
            <a:pPr algn="just"/>
            <a:r>
              <a:rPr lang="sk-SK" sz="2400" dirty="0"/>
              <a:t>3a. Vládni predstavitelia sa regrutujú z prostredia politických strán a </a:t>
            </a:r>
          </a:p>
          <a:p>
            <a:pPr algn="just"/>
            <a:r>
              <a:rPr lang="sk-SK" sz="2400" dirty="0"/>
              <a:t>3b. zodpovedajú sa prostredníctvom svojej strany</a:t>
            </a:r>
          </a:p>
        </p:txBody>
      </p:sp>
    </p:spTree>
    <p:extLst>
      <p:ext uri="{BB962C8B-B14F-4D97-AF65-F5344CB8AC3E}">
        <p14:creationId xmlns:p14="http://schemas.microsoft.com/office/powerpoint/2010/main" val="3993597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>
                <a:latin typeface="Arial" charset="0"/>
              </a:rPr>
              <a:t>2. Klientelistické </a:t>
            </a:r>
            <a:r>
              <a:rPr lang="cs-CZ" dirty="0" err="1">
                <a:latin typeface="Arial" charset="0"/>
              </a:rPr>
              <a:t>väzby</a:t>
            </a:r>
            <a:endParaRPr lang="cs-CZ" dirty="0"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dirty="0">
                <a:latin typeface="Arial" charset="0"/>
              </a:rPr>
              <a:t>Forma </a:t>
            </a:r>
            <a:r>
              <a:rPr lang="sk-SK" dirty="0" err="1">
                <a:latin typeface="Arial" charset="0"/>
              </a:rPr>
              <a:t>personalizovanej</a:t>
            </a:r>
            <a:r>
              <a:rPr lang="sk-SK" dirty="0">
                <a:latin typeface="Arial" charset="0"/>
              </a:rPr>
              <a:t> dvojstrannej výmeny, nerovnovážne postavenie strán, pocit povinnosti</a:t>
            </a:r>
          </a:p>
          <a:p>
            <a:pPr algn="just" eaLnBrk="1" hangingPunct="1"/>
            <a:r>
              <a:rPr lang="sk-SK" dirty="0">
                <a:latin typeface="Arial" charset="0"/>
              </a:rPr>
              <a:t>„Starý“ klientelizmus: hierarchický vzťah patróna a klienta v tradičných komunitách</a:t>
            </a:r>
          </a:p>
          <a:p>
            <a:pPr algn="just" eaLnBrk="1" hangingPunct="1"/>
            <a:r>
              <a:rPr lang="sk-SK" dirty="0">
                <a:latin typeface="Arial" charset="0"/>
              </a:rPr>
              <a:t>Patrón poskytuje základné zdroje klientovi, klient sa odvďačí službami alebo ekonomickými statkami (renta, práca, úroda)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2647</TotalTime>
  <Words>1670</Words>
  <Application>Microsoft Macintosh PowerPoint</Application>
  <PresentationFormat>On-screen Show (4:3)</PresentationFormat>
  <Paragraphs>178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ＭＳ Ｐゴシック</vt:lpstr>
      <vt:lpstr>Arial</vt:lpstr>
      <vt:lpstr>Times New Roman</vt:lpstr>
      <vt:lpstr>Wingdings</vt:lpstr>
      <vt:lpstr>Capsules</vt:lpstr>
      <vt:lpstr>Demokratická súťaž a politická reprezentácia</vt:lpstr>
      <vt:lpstr>Prehľad tém prednášky</vt:lpstr>
      <vt:lpstr>Väzba volič-strana/kandidát</vt:lpstr>
      <vt:lpstr>1. Programové väzby</vt:lpstr>
      <vt:lpstr>Programové väzby</vt:lpstr>
      <vt:lpstr>Programové väzby</vt:lpstr>
      <vt:lpstr>Dôvody existencie strán</vt:lpstr>
      <vt:lpstr>Party Government (Katz 1987)</vt:lpstr>
      <vt:lpstr>2. Klientelistické väzby</vt:lpstr>
      <vt:lpstr>Klientelizmus</vt:lpstr>
      <vt:lpstr>Klientelizmus</vt:lpstr>
      <vt:lpstr>Problematickosť klientelizmu 1/2</vt:lpstr>
      <vt:lpstr>Problematickosť klientelizmu 2/2</vt:lpstr>
      <vt:lpstr>Klientelizmus a iné formy výmeny</vt:lpstr>
      <vt:lpstr>Vysvetlenia klientelizmu: Normatívno-kultúrne</vt:lpstr>
      <vt:lpstr>Vysvetlenia klientelizmu: Strategické interakcie</vt:lpstr>
      <vt:lpstr>3. Charizmatické väzby</vt:lpstr>
      <vt:lpstr>Charizmatický personalizmus (Pappas)</vt:lpstr>
      <vt:lpstr>Charizmatický personalizmus (Pappas)</vt:lpstr>
      <vt:lpstr>Od čoho sa odvíja podoba straníckej scény?</vt:lpstr>
      <vt:lpstr>Od čoho sa odvíja podoba straníckej scény?</vt:lpstr>
      <vt:lpstr>Pokles doležitosti strán pre verejnosť</vt:lpstr>
      <vt:lpstr>Dôsledky erózie straníckych väzieb 1/2</vt:lpstr>
      <vt:lpstr>Dôsledky erózie straníckych väzieb 2/2</vt:lpstr>
      <vt:lpstr>Čo je to stranícky systém?</vt:lpstr>
      <vt:lpstr>Systémové charakteristiky</vt:lpstr>
      <vt:lpstr>Počet strán (ako ich počítať?)</vt:lpstr>
      <vt:lpstr>Británia 2005</vt:lpstr>
      <vt:lpstr>Duverger (1954)</vt:lpstr>
      <vt:lpstr>Relatívna veľkosť a sila  (ako ju posúdiť?)</vt:lpstr>
      <vt:lpstr>Blondel (1968)</vt:lpstr>
      <vt:lpstr>Blondelova klasifikácia</vt:lpstr>
      <vt:lpstr>Vzdialenosť medzi stranami Sartori (1976)</vt:lpstr>
      <vt:lpstr>Sartori (1976)</vt:lpstr>
      <vt:lpstr>Sartori – zhrnutie a kritika</vt:lpstr>
      <vt:lpstr>Ne/ochota spolu vládnuť</vt:lpstr>
      <vt:lpstr>Inštitucionalizácia systému strán (PSI)</vt:lpstr>
      <vt:lpstr>PSI a KOLAPS demokracií  (FCB, 2016)</vt:lpstr>
      <vt:lpstr>PI a KOLAPS demokracií  (FCB, 2016)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131</cp:revision>
  <dcterms:created xsi:type="dcterms:W3CDTF">2005-06-20T08:50:09Z</dcterms:created>
  <dcterms:modified xsi:type="dcterms:W3CDTF">2018-12-05T07:04:13Z</dcterms:modified>
</cp:coreProperties>
</file>