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7"/>
  </p:notesMasterIdLst>
  <p:sldIdLst>
    <p:sldId id="256" r:id="rId2"/>
    <p:sldId id="311" r:id="rId3"/>
    <p:sldId id="291" r:id="rId4"/>
    <p:sldId id="292" r:id="rId5"/>
    <p:sldId id="293" r:id="rId6"/>
    <p:sldId id="294" r:id="rId7"/>
    <p:sldId id="295" r:id="rId8"/>
    <p:sldId id="301" r:id="rId9"/>
    <p:sldId id="300" r:id="rId10"/>
    <p:sldId id="299" r:id="rId11"/>
    <p:sldId id="298" r:id="rId12"/>
    <p:sldId id="297" r:id="rId13"/>
    <p:sldId id="296" r:id="rId14"/>
    <p:sldId id="308" r:id="rId15"/>
    <p:sldId id="307" r:id="rId16"/>
    <p:sldId id="306" r:id="rId17"/>
    <p:sldId id="305" r:id="rId18"/>
    <p:sldId id="304" r:id="rId19"/>
    <p:sldId id="303" r:id="rId20"/>
    <p:sldId id="302" r:id="rId21"/>
    <p:sldId id="310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99"/>
  </p:normalViewPr>
  <p:slideViewPr>
    <p:cSldViewPr>
      <p:cViewPr varScale="1">
        <p:scale>
          <a:sx n="106" d="100"/>
          <a:sy n="106" d="100"/>
        </p:scale>
        <p:origin x="15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5DFF13-63FE-2B43-BB32-CA8B565F0A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0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ea typeface="MS PGothic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14AA76-FF0B-B444-9467-BCCD7A696A6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>
                <a:latin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>
                <a:latin typeface="Times New Roman" panose="02020603050405020304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EB4745D-51F8-0546-8CFA-6454ECEA793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84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E1E9D-3920-2143-979E-49AF069AEF1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173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36678-8EBA-4543-8874-D3314773D3A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06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E174-C050-C745-A4A9-65D92D6DC72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505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71C1D-CA87-6049-9987-22D122B0809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808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518DC-DB6D-2B49-9567-BCB78A2E562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01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A908C-ED97-F74D-B323-E301064C141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96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E46CC-664D-E04C-861F-00EBFFCEEC1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598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96F77-B522-9243-B8A5-1C187A26A9C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37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3195D-C508-B24A-B1FF-E1C985FE1E1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348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7E405-5E82-7641-B04C-F8BE5093D94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274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>
                  <a:cs typeface="+mn-cs"/>
                </a:endParaRPr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E75DE7F3-B105-3846-87DA-97064441BCCC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/>
            <a:r>
              <a:rPr lang="cs-CZ" sz="4000" dirty="0">
                <a:latin typeface="Arial" charset="0"/>
                <a:ea typeface="MS PGothic" charset="0"/>
              </a:rPr>
              <a:t>Autokracie a pád demokracií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/>
            <a:r>
              <a:rPr lang="sk-SK" dirty="0">
                <a:latin typeface="Arial" charset="0"/>
                <a:ea typeface="MS PGothic" charset="0"/>
              </a:rPr>
              <a:t>Komparatistika</a:t>
            </a:r>
          </a:p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D</a:t>
            </a:r>
            <a:r>
              <a:rPr lang="sk-SK" dirty="0">
                <a:latin typeface="Arial" charset="0"/>
                <a:ea typeface="MS PGothic" charset="0"/>
              </a:rPr>
              <a:t>oc. Marek Rybář, PhD.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5. Vláda jednej strany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menej</a:t>
            </a:r>
            <a:r>
              <a:rPr lang="cs-CZ" dirty="0">
                <a:latin typeface="Arial" charset="0"/>
                <a:ea typeface="MS PGothic" charset="0"/>
              </a:rPr>
              <a:t> časté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vojenské </a:t>
            </a:r>
            <a:r>
              <a:rPr lang="cs-CZ" dirty="0" err="1">
                <a:latin typeface="Arial" charset="0"/>
                <a:ea typeface="MS PGothic" charset="0"/>
              </a:rPr>
              <a:t>diktatúry</a:t>
            </a:r>
            <a:r>
              <a:rPr lang="cs-CZ" dirty="0">
                <a:latin typeface="Arial" charset="0"/>
                <a:ea typeface="MS PGothic" charset="0"/>
              </a:rPr>
              <a:t>, ale </a:t>
            </a:r>
            <a:r>
              <a:rPr lang="cs-CZ" dirty="0" err="1">
                <a:latin typeface="Arial" charset="0"/>
                <a:ea typeface="MS PGothic" charset="0"/>
              </a:rPr>
              <a:t>trvajú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dlhšie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komunistické a fašistické režimy, ale aj ideologicky </a:t>
            </a:r>
            <a:r>
              <a:rPr lang="cs-CZ" dirty="0" err="1">
                <a:latin typeface="Arial" charset="0"/>
                <a:ea typeface="MS PGothic" charset="0"/>
              </a:rPr>
              <a:t>ťažšie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klasifikovateľné</a:t>
            </a:r>
            <a:r>
              <a:rPr lang="cs-CZ" dirty="0">
                <a:latin typeface="Arial" charset="0"/>
                <a:ea typeface="MS PGothic" charset="0"/>
              </a:rPr>
              <a:t> režimy v </a:t>
            </a:r>
            <a:r>
              <a:rPr lang="cs-CZ" dirty="0" err="1">
                <a:latin typeface="Arial" charset="0"/>
                <a:ea typeface="MS PGothic" charset="0"/>
              </a:rPr>
              <a:t>Treťom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svete</a:t>
            </a:r>
            <a:r>
              <a:rPr lang="cs-CZ" dirty="0">
                <a:latin typeface="Arial" charset="0"/>
                <a:ea typeface="MS PGothic" charset="0"/>
              </a:rPr>
              <a:t> (typicky Afrika)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iracký</a:t>
            </a:r>
            <a:r>
              <a:rPr lang="cs-CZ" dirty="0">
                <a:latin typeface="Arial" charset="0"/>
                <a:ea typeface="MS PGothic" charset="0"/>
              </a:rPr>
              <a:t> režim strany Baas Saddáma </a:t>
            </a:r>
            <a:r>
              <a:rPr lang="cs-CZ" dirty="0" err="1">
                <a:latin typeface="Arial" charset="0"/>
                <a:ea typeface="MS PGothic" charset="0"/>
              </a:rPr>
              <a:t>Huseina</a:t>
            </a:r>
            <a:r>
              <a:rPr lang="cs-CZ" dirty="0">
                <a:latin typeface="Arial" charset="0"/>
                <a:ea typeface="MS PGothic" charset="0"/>
              </a:rPr>
              <a:t>, v </a:t>
            </a:r>
            <a:r>
              <a:rPr lang="cs-CZ" dirty="0" err="1">
                <a:latin typeface="Arial" charset="0"/>
                <a:ea typeface="MS PGothic" charset="0"/>
              </a:rPr>
              <a:t>Latinskej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Amerike</a:t>
            </a:r>
            <a:r>
              <a:rPr lang="cs-CZ" dirty="0">
                <a:latin typeface="Arial" charset="0"/>
                <a:ea typeface="MS PGothic" charset="0"/>
              </a:rPr>
              <a:t> vláda PRI v Mexiku (1940-1990)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Sandinisti v Nikarague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err="1">
                <a:latin typeface="Arial" charset="0"/>
                <a:ea typeface="MS PGothic" charset="0"/>
              </a:rPr>
              <a:t>odvodzujú</a:t>
            </a:r>
            <a:r>
              <a:rPr lang="cs-CZ" sz="2500" dirty="0">
                <a:latin typeface="Arial" charset="0"/>
                <a:ea typeface="MS PGothic" charset="0"/>
              </a:rPr>
              <a:t> svoje </a:t>
            </a:r>
            <a:r>
              <a:rPr lang="cs-CZ" sz="2500" dirty="0" err="1">
                <a:latin typeface="Arial" charset="0"/>
                <a:ea typeface="MS PGothic" charset="0"/>
              </a:rPr>
              <a:t>oprávnenie</a:t>
            </a:r>
            <a:r>
              <a:rPr lang="cs-CZ" sz="2500" dirty="0">
                <a:latin typeface="Arial" charset="0"/>
                <a:ea typeface="MS PGothic" charset="0"/>
              </a:rPr>
              <a:t> od </a:t>
            </a:r>
            <a:r>
              <a:rPr lang="cs-CZ" sz="2500" dirty="0" err="1">
                <a:latin typeface="Arial" charset="0"/>
                <a:ea typeface="MS PGothic" charset="0"/>
              </a:rPr>
              <a:t>nejakej</a:t>
            </a:r>
            <a:r>
              <a:rPr lang="cs-CZ" sz="2500" dirty="0">
                <a:latin typeface="Arial" charset="0"/>
                <a:ea typeface="MS PGothic" charset="0"/>
              </a:rPr>
              <a:t> formy </a:t>
            </a:r>
            <a:r>
              <a:rPr lang="cs-CZ" sz="2500" b="1" dirty="0" err="1">
                <a:latin typeface="Arial" charset="0"/>
                <a:ea typeface="MS PGothic" charset="0"/>
              </a:rPr>
              <a:t>náboženskej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alebo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b="1" dirty="0" err="1">
                <a:latin typeface="Arial" charset="0"/>
                <a:ea typeface="MS PGothic" charset="0"/>
              </a:rPr>
              <a:t>ideologickej</a:t>
            </a:r>
            <a:r>
              <a:rPr lang="cs-CZ" sz="2500" dirty="0">
                <a:latin typeface="Arial" charset="0"/>
                <a:ea typeface="MS PGothic" charset="0"/>
              </a:rPr>
              <a:t> legitimity, </a:t>
            </a:r>
            <a:r>
              <a:rPr lang="cs-CZ" sz="2500" dirty="0" err="1">
                <a:latin typeface="Arial" charset="0"/>
                <a:ea typeface="MS PGothic" charset="0"/>
              </a:rPr>
              <a:t>prípadne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tvrdia</a:t>
            </a:r>
            <a:r>
              <a:rPr lang="cs-CZ" sz="2500" dirty="0">
                <a:latin typeface="Arial" charset="0"/>
                <a:ea typeface="MS PGothic" charset="0"/>
              </a:rPr>
              <a:t>, že </a:t>
            </a:r>
            <a:r>
              <a:rPr lang="cs-CZ" sz="2500" dirty="0" err="1">
                <a:latin typeface="Arial" charset="0"/>
                <a:ea typeface="MS PGothic" charset="0"/>
              </a:rPr>
              <a:t>disponujú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i="1" dirty="0">
                <a:latin typeface="Arial" charset="0"/>
                <a:ea typeface="MS PGothic" charset="0"/>
              </a:rPr>
              <a:t>demokratickou</a:t>
            </a:r>
            <a:r>
              <a:rPr lang="cs-CZ" sz="2500" dirty="0">
                <a:latin typeface="Arial" charset="0"/>
                <a:ea typeface="MS PGothic" charset="0"/>
              </a:rPr>
              <a:t> legitimitou</a:t>
            </a:r>
          </a:p>
          <a:p>
            <a:r>
              <a:rPr lang="cs-CZ" sz="2500" b="1" dirty="0">
                <a:latin typeface="Arial" charset="0"/>
                <a:ea typeface="MS PGothic" charset="0"/>
              </a:rPr>
              <a:t>náboženská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legitimizácia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sa</a:t>
            </a:r>
            <a:r>
              <a:rPr lang="cs-CZ" sz="2500" dirty="0">
                <a:latin typeface="Arial" charset="0"/>
                <a:ea typeface="MS PGothic" charset="0"/>
              </a:rPr>
              <a:t> v </a:t>
            </a:r>
            <a:r>
              <a:rPr lang="cs-CZ" sz="2500" dirty="0" err="1">
                <a:latin typeface="Arial" charset="0"/>
                <a:ea typeface="MS PGothic" charset="0"/>
              </a:rPr>
              <a:t>moderných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časoch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objavila</a:t>
            </a:r>
            <a:r>
              <a:rPr lang="cs-CZ" sz="2500" dirty="0">
                <a:latin typeface="Arial" charset="0"/>
                <a:ea typeface="MS PGothic" charset="0"/>
              </a:rPr>
              <a:t> po </a:t>
            </a:r>
            <a:r>
              <a:rPr lang="cs-CZ" sz="2500" dirty="0" err="1">
                <a:latin typeface="Arial" charset="0"/>
                <a:ea typeface="MS PGothic" charset="0"/>
              </a:rPr>
              <a:t>iránskej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islamskej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revolúcii</a:t>
            </a:r>
            <a:r>
              <a:rPr lang="cs-CZ" sz="2500" dirty="0">
                <a:latin typeface="Arial" charset="0"/>
                <a:ea typeface="MS PGothic" charset="0"/>
              </a:rPr>
              <a:t> - nová ústava obsahovala </a:t>
            </a:r>
            <a:r>
              <a:rPr lang="cs-CZ" sz="2500" dirty="0" err="1">
                <a:latin typeface="Arial" charset="0"/>
                <a:ea typeface="MS PGothic" charset="0"/>
              </a:rPr>
              <a:t>religiózne</a:t>
            </a:r>
            <a:r>
              <a:rPr lang="cs-CZ" sz="2500" dirty="0">
                <a:latin typeface="Arial" charset="0"/>
                <a:ea typeface="MS PGothic" charset="0"/>
              </a:rPr>
              <a:t> elementy, </a:t>
            </a:r>
            <a:r>
              <a:rPr lang="cs-CZ" sz="2500" dirty="0" err="1">
                <a:latin typeface="Arial" charset="0"/>
                <a:ea typeface="MS PGothic" charset="0"/>
              </a:rPr>
              <a:t>úrad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pre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duchovného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vodcu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revolúcie</a:t>
            </a:r>
            <a:r>
              <a:rPr lang="cs-CZ" sz="2500" dirty="0">
                <a:latin typeface="Arial" charset="0"/>
                <a:ea typeface="MS PGothic" charset="0"/>
              </a:rPr>
              <a:t> Chomejního, po jeho smrti </a:t>
            </a:r>
            <a:r>
              <a:rPr lang="cs-CZ" sz="2500" dirty="0" err="1">
                <a:latin typeface="Arial" charset="0"/>
                <a:ea typeface="MS PGothic" charset="0"/>
              </a:rPr>
              <a:t>prešiel</a:t>
            </a:r>
            <a:r>
              <a:rPr lang="cs-CZ" sz="2500" dirty="0">
                <a:latin typeface="Arial" charset="0"/>
                <a:ea typeface="MS PGothic" charset="0"/>
              </a:rPr>
              <a:t> na </a:t>
            </a:r>
            <a:r>
              <a:rPr lang="cs-CZ" sz="2500" dirty="0" err="1">
                <a:latin typeface="Arial" charset="0"/>
                <a:ea typeface="MS PGothic" charset="0"/>
              </a:rPr>
              <a:t>Chameneího</a:t>
            </a:r>
            <a:endParaRPr lang="cs-CZ" sz="2500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ideologická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legitimizácia</a:t>
            </a:r>
            <a:r>
              <a:rPr lang="cs-CZ" dirty="0">
                <a:latin typeface="Arial" charset="0"/>
                <a:ea typeface="MS PGothic" charset="0"/>
              </a:rPr>
              <a:t> v 20. </a:t>
            </a:r>
            <a:r>
              <a:rPr lang="cs-CZ" dirty="0" err="1">
                <a:latin typeface="Arial" charset="0"/>
                <a:ea typeface="MS PGothic" charset="0"/>
              </a:rPr>
              <a:t>storočí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takmer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úplne</a:t>
            </a:r>
            <a:r>
              <a:rPr lang="cs-CZ" dirty="0">
                <a:latin typeface="Arial" charset="0"/>
                <a:ea typeface="MS PGothic" charset="0"/>
              </a:rPr>
              <a:t> nahradila </a:t>
            </a:r>
            <a:r>
              <a:rPr lang="cs-CZ" dirty="0" err="1">
                <a:latin typeface="Arial" charset="0"/>
                <a:ea typeface="MS PGothic" charset="0"/>
              </a:rPr>
              <a:t>náboženskú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komunistické a fašistické režimy</a:t>
            </a: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aj niektoré </a:t>
            </a:r>
            <a:r>
              <a:rPr lang="cs-CZ" b="1">
                <a:latin typeface="Arial" charset="0"/>
                <a:ea typeface="MS PGothic" charset="0"/>
              </a:rPr>
              <a:t>vojenské či personálne</a:t>
            </a:r>
            <a:r>
              <a:rPr lang="cs-CZ">
                <a:latin typeface="Arial" charset="0"/>
                <a:ea typeface="MS PGothic" charset="0"/>
              </a:rPr>
              <a:t> diktatúry sa odvolávali na ideologické oprávnenie</a:t>
            </a:r>
          </a:p>
          <a:p>
            <a:r>
              <a:rPr lang="cs-CZ">
                <a:latin typeface="Arial" charset="0"/>
                <a:ea typeface="MS PGothic" charset="0"/>
              </a:rPr>
              <a:t>Egypt 1952, plukovník Násir tvrdil, že armáda konala ako dočasný "predvoj revolúcie",</a:t>
            </a:r>
          </a:p>
          <a:p>
            <a:r>
              <a:rPr lang="cs-CZ">
                <a:latin typeface="Arial" charset="0"/>
                <a:ea typeface="MS PGothic" charset="0"/>
              </a:rPr>
              <a:t>podobne plukovník Kadáfí v r. 1969</a:t>
            </a:r>
          </a:p>
          <a:p>
            <a:r>
              <a:rPr lang="cs-CZ">
                <a:latin typeface="Arial" charset="0"/>
                <a:ea typeface="MS PGothic" charset="0"/>
              </a:rPr>
              <a:t>nedemokratické režimy často tvrdia, že používajú demokratické nástroje, prípadne že pripravujú ich zavedenie alebo obnovenie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err="1">
                <a:latin typeface="Arial" charset="0"/>
                <a:ea typeface="MS PGothic" charset="0"/>
              </a:rPr>
              <a:t>napr</a:t>
            </a:r>
            <a:r>
              <a:rPr lang="cs-CZ" sz="2500" dirty="0">
                <a:latin typeface="Arial" charset="0"/>
                <a:ea typeface="MS PGothic" charset="0"/>
              </a:rPr>
              <a:t>. vojenský </a:t>
            </a:r>
            <a:r>
              <a:rPr lang="cs-CZ" sz="2500" dirty="0" err="1">
                <a:latin typeface="Arial" charset="0"/>
                <a:ea typeface="MS PGothic" charset="0"/>
              </a:rPr>
              <a:t>prevrat</a:t>
            </a:r>
            <a:r>
              <a:rPr lang="cs-CZ" sz="2500" dirty="0">
                <a:latin typeface="Arial" charset="0"/>
                <a:ea typeface="MS PGothic" charset="0"/>
              </a:rPr>
              <a:t> v </a:t>
            </a:r>
            <a:r>
              <a:rPr lang="cs-CZ" sz="2500" dirty="0" err="1">
                <a:latin typeface="Arial" charset="0"/>
                <a:ea typeface="MS PGothic" charset="0"/>
              </a:rPr>
              <a:t>Barme</a:t>
            </a:r>
            <a:r>
              <a:rPr lang="cs-CZ" sz="2500" dirty="0">
                <a:latin typeface="Arial" charset="0"/>
                <a:ea typeface="MS PGothic" charset="0"/>
              </a:rPr>
              <a:t> r. 1988 </a:t>
            </a:r>
            <a:r>
              <a:rPr lang="cs-CZ" sz="2500" dirty="0" err="1">
                <a:latin typeface="Arial" charset="0"/>
                <a:ea typeface="MS PGothic" charset="0"/>
              </a:rPr>
              <a:t>viedol</a:t>
            </a:r>
            <a:r>
              <a:rPr lang="cs-CZ" sz="2500" dirty="0">
                <a:latin typeface="Arial" charset="0"/>
                <a:ea typeface="MS PGothic" charset="0"/>
              </a:rPr>
              <a:t> k "</a:t>
            </a:r>
            <a:r>
              <a:rPr lang="cs-CZ" sz="2500" dirty="0" err="1">
                <a:latin typeface="Arial" charset="0"/>
                <a:ea typeface="MS PGothic" charset="0"/>
              </a:rPr>
              <a:t>zavedeniu</a:t>
            </a:r>
            <a:r>
              <a:rPr lang="cs-CZ" sz="2500" dirty="0">
                <a:latin typeface="Arial" charset="0"/>
                <a:ea typeface="MS PGothic" charset="0"/>
              </a:rPr>
              <a:t>" </a:t>
            </a:r>
            <a:r>
              <a:rPr lang="cs-CZ" sz="2500" dirty="0" err="1">
                <a:latin typeface="Arial" charset="0"/>
                <a:ea typeface="MS PGothic" charset="0"/>
              </a:rPr>
              <a:t>volieb</a:t>
            </a:r>
            <a:r>
              <a:rPr lang="cs-CZ" sz="2500" dirty="0">
                <a:latin typeface="Arial" charset="0"/>
                <a:ea typeface="MS PGothic" charset="0"/>
              </a:rPr>
              <a:t> až v roku 2011, takže "</a:t>
            </a:r>
            <a:r>
              <a:rPr lang="cs-CZ" sz="2500" dirty="0" err="1">
                <a:latin typeface="Arial" charset="0"/>
                <a:ea typeface="MS PGothic" charset="0"/>
              </a:rPr>
              <a:t>dočasnosť</a:t>
            </a:r>
            <a:r>
              <a:rPr lang="cs-CZ" sz="2500" dirty="0">
                <a:latin typeface="Arial" charset="0"/>
                <a:ea typeface="MS PGothic" charset="0"/>
              </a:rPr>
              <a:t>" </a:t>
            </a:r>
            <a:r>
              <a:rPr lang="cs-CZ" sz="2500" dirty="0" err="1">
                <a:latin typeface="Arial" charset="0"/>
                <a:ea typeface="MS PGothic" charset="0"/>
              </a:rPr>
              <a:t>trala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viac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ako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dve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desaťročia</a:t>
            </a:r>
            <a:endParaRPr lang="cs-CZ" sz="2500" dirty="0">
              <a:latin typeface="Arial" charset="0"/>
              <a:ea typeface="MS PGothic" charset="0"/>
            </a:endParaRPr>
          </a:p>
          <a:p>
            <a:r>
              <a:rPr lang="cs-CZ" sz="2500" dirty="0" err="1">
                <a:latin typeface="Arial" charset="0"/>
                <a:ea typeface="MS PGothic" charset="0"/>
              </a:rPr>
              <a:t>nesúťaživé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alebo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polosúťaživé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voľby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Čína je </a:t>
            </a:r>
            <a:r>
              <a:rPr lang="cs-CZ" sz="2500" dirty="0" err="1">
                <a:latin typeface="Arial" charset="0"/>
                <a:ea typeface="MS PGothic" charset="0"/>
              </a:rPr>
              <a:t>oficiálne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multistranícky</a:t>
            </a:r>
            <a:r>
              <a:rPr lang="cs-CZ" sz="2500" dirty="0">
                <a:latin typeface="Arial" charset="0"/>
                <a:ea typeface="MS PGothic" charset="0"/>
              </a:rPr>
              <a:t> režim (</a:t>
            </a:r>
            <a:r>
              <a:rPr lang="cs-CZ" sz="2500" dirty="0" err="1">
                <a:latin typeface="Arial" charset="0"/>
                <a:ea typeface="MS PGothic" charset="0"/>
              </a:rPr>
              <a:t>osem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strán</a:t>
            </a:r>
            <a:r>
              <a:rPr lang="cs-CZ" sz="2500" dirty="0">
                <a:latin typeface="Arial" charset="0"/>
                <a:ea typeface="MS PGothic" charset="0"/>
              </a:rPr>
              <a:t> okrem </a:t>
            </a:r>
            <a:r>
              <a:rPr lang="cs-CZ" sz="2500" dirty="0" err="1">
                <a:latin typeface="Arial" charset="0"/>
                <a:ea typeface="MS PGothic" charset="0"/>
              </a:rPr>
              <a:t>komunistickej</a:t>
            </a:r>
            <a:r>
              <a:rPr lang="cs-CZ" sz="2500" dirty="0">
                <a:latin typeface="Arial" charset="0"/>
                <a:ea typeface="MS PGothic" charset="0"/>
              </a:rPr>
              <a:t>)</a:t>
            </a:r>
          </a:p>
          <a:p>
            <a:r>
              <a:rPr lang="cs-CZ" sz="2500" b="1" dirty="0" err="1">
                <a:latin typeface="Arial" charset="0"/>
                <a:ea typeface="MS PGothic" charset="0"/>
              </a:rPr>
              <a:t>zdanie</a:t>
            </a:r>
            <a:r>
              <a:rPr lang="cs-CZ" sz="2500" b="1" dirty="0">
                <a:latin typeface="Arial" charset="0"/>
                <a:ea typeface="MS PGothic" charset="0"/>
              </a:rPr>
              <a:t> </a:t>
            </a:r>
            <a:r>
              <a:rPr lang="cs-CZ" sz="2500" b="1" dirty="0" err="1">
                <a:latin typeface="Arial" charset="0"/>
                <a:ea typeface="MS PGothic" charset="0"/>
              </a:rPr>
              <a:t>súťaže</a:t>
            </a:r>
            <a:r>
              <a:rPr lang="cs-CZ" sz="2500" dirty="0">
                <a:latin typeface="Arial" charset="0"/>
                <a:ea typeface="MS PGothic" charset="0"/>
              </a:rPr>
              <a:t>: v </a:t>
            </a:r>
            <a:r>
              <a:rPr lang="cs-CZ" sz="2500" dirty="0" err="1">
                <a:latin typeface="Arial" charset="0"/>
                <a:ea typeface="MS PGothic" charset="0"/>
              </a:rPr>
              <a:t>Kazachstane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  <a:r>
              <a:rPr lang="cs-CZ" sz="2500" dirty="0" err="1">
                <a:latin typeface="Arial" charset="0"/>
                <a:ea typeface="MS PGothic" charset="0"/>
              </a:rPr>
              <a:t>Azebajdžane</a:t>
            </a:r>
            <a:r>
              <a:rPr lang="cs-CZ" sz="2500" dirty="0">
                <a:latin typeface="Arial" charset="0"/>
                <a:ea typeface="MS PGothic" charset="0"/>
              </a:rPr>
              <a:t> a </a:t>
            </a:r>
            <a:r>
              <a:rPr lang="cs-CZ" sz="2500" dirty="0" err="1">
                <a:latin typeface="Arial" charset="0"/>
                <a:ea typeface="MS PGothic" charset="0"/>
              </a:rPr>
              <a:t>ďalších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stredoázijských</a:t>
            </a:r>
            <a:r>
              <a:rPr lang="cs-CZ" sz="2500" dirty="0">
                <a:latin typeface="Arial" charset="0"/>
                <a:ea typeface="MS PGothic" charset="0"/>
              </a:rPr>
              <a:t> krajinách sú zase časté </a:t>
            </a:r>
            <a:r>
              <a:rPr lang="cs-CZ" sz="2500" dirty="0" err="1">
                <a:latin typeface="Arial" charset="0"/>
                <a:ea typeface="MS PGothic" charset="0"/>
              </a:rPr>
              <a:t>bábkové</a:t>
            </a:r>
            <a:r>
              <a:rPr lang="cs-CZ" sz="2500" dirty="0">
                <a:latin typeface="Arial" charset="0"/>
                <a:ea typeface="MS PGothic" charset="0"/>
              </a:rPr>
              <a:t> strany a kandidáti,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Totalitný</a:t>
            </a:r>
            <a:r>
              <a:rPr lang="cs-CZ" dirty="0">
                <a:latin typeface="Arial" charset="0"/>
                <a:ea typeface="MS PGothic" charset="0"/>
              </a:rPr>
              <a:t>: výraz používaný B. Mussolinim v 20.-tych a 30.-tych </a:t>
            </a:r>
            <a:r>
              <a:rPr lang="cs-CZ" dirty="0" err="1">
                <a:latin typeface="Arial" charset="0"/>
                <a:ea typeface="MS PGothic" charset="0"/>
              </a:rPr>
              <a:t>rokoch</a:t>
            </a:r>
            <a:r>
              <a:rPr lang="cs-CZ" dirty="0">
                <a:latin typeface="Arial" charset="0"/>
                <a:ea typeface="MS PGothic" charset="0"/>
              </a:rPr>
              <a:t> 20. </a:t>
            </a:r>
            <a:r>
              <a:rPr lang="cs-CZ" dirty="0" err="1">
                <a:latin typeface="Arial" charset="0"/>
                <a:ea typeface="MS PGothic" charset="0"/>
              </a:rPr>
              <a:t>storočia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Snaha o </a:t>
            </a:r>
            <a:r>
              <a:rPr lang="cs-CZ" dirty="0" err="1">
                <a:latin typeface="Arial" charset="0"/>
                <a:ea typeface="MS PGothic" charset="0"/>
              </a:rPr>
              <a:t>totálnu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transformáciu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ľudskej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prirodzenosti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prostredníctvom</a:t>
            </a:r>
            <a:r>
              <a:rPr lang="cs-CZ" dirty="0">
                <a:latin typeface="Arial" charset="0"/>
                <a:ea typeface="MS PGothic" charset="0"/>
              </a:rPr>
              <a:t> kontroly </a:t>
            </a:r>
            <a:r>
              <a:rPr lang="cs-CZ" dirty="0" err="1">
                <a:latin typeface="Arial" charset="0"/>
                <a:ea typeface="MS PGothic" charset="0"/>
              </a:rPr>
              <a:t>všetkých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aspektov</a:t>
            </a:r>
            <a:r>
              <a:rPr lang="cs-CZ" dirty="0">
                <a:latin typeface="Arial" charset="0"/>
                <a:ea typeface="MS PGothic" charset="0"/>
              </a:rPr>
              <a:t> života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ideológia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ktorá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zdôvodňuje</a:t>
            </a:r>
            <a:r>
              <a:rPr lang="cs-CZ" dirty="0">
                <a:latin typeface="Arial" charset="0"/>
                <a:ea typeface="MS PGothic" charset="0"/>
              </a:rPr>
              <a:t> aj poskytuje návod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konať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Spočiatku</a:t>
            </a:r>
            <a:r>
              <a:rPr lang="cs-CZ" dirty="0">
                <a:latin typeface="Arial" charset="0"/>
                <a:ea typeface="MS PGothic" charset="0"/>
              </a:rPr>
              <a:t> vyzdvihovaná úloha lídra v </a:t>
            </a:r>
            <a:r>
              <a:rPr lang="cs-CZ" dirty="0" err="1">
                <a:latin typeface="Arial" charset="0"/>
                <a:ea typeface="MS PGothic" charset="0"/>
              </a:rPr>
              <a:t>totalitných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režimoch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po </a:t>
            </a:r>
            <a:r>
              <a:rPr lang="cs-CZ" dirty="0" err="1">
                <a:latin typeface="Arial" charset="0"/>
                <a:ea typeface="MS PGothic" charset="0"/>
              </a:rPr>
              <a:t>Stalinovej</a:t>
            </a:r>
            <a:r>
              <a:rPr lang="cs-CZ" dirty="0">
                <a:latin typeface="Arial" charset="0"/>
                <a:ea typeface="MS PGothic" charset="0"/>
              </a:rPr>
              <a:t> smrti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väčšia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pozornosť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iným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aspektom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fungovania</a:t>
            </a:r>
            <a:r>
              <a:rPr lang="cs-CZ" dirty="0">
                <a:latin typeface="Arial" charset="0"/>
                <a:ea typeface="MS PGothic" charset="0"/>
              </a:rPr>
              <a:t>, s kritikou kultu osobnosti Stalina </a:t>
            </a:r>
            <a:r>
              <a:rPr lang="cs-CZ" dirty="0" err="1">
                <a:latin typeface="Arial" charset="0"/>
                <a:ea typeface="MS PGothic" charset="0"/>
              </a:rPr>
              <a:t>výrazne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zmiernila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relatívne</a:t>
            </a:r>
            <a:r>
              <a:rPr lang="cs-CZ" dirty="0">
                <a:latin typeface="Arial" charset="0"/>
                <a:ea typeface="MS PGothic" charset="0"/>
              </a:rPr>
              <a:t>) úloha teroru a </a:t>
            </a:r>
            <a:r>
              <a:rPr lang="cs-CZ" dirty="0" err="1">
                <a:latin typeface="Arial" charset="0"/>
                <a:ea typeface="MS PGothic" charset="0"/>
              </a:rPr>
              <a:t>tajnej</a:t>
            </a:r>
            <a:r>
              <a:rPr lang="cs-CZ" dirty="0">
                <a:latin typeface="Arial" charset="0"/>
                <a:ea typeface="MS PGothic" charset="0"/>
              </a:rPr>
              <a:t> policie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ciele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totalitnej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ideológie</a:t>
            </a:r>
            <a:r>
              <a:rPr lang="cs-CZ" dirty="0">
                <a:latin typeface="Arial" charset="0"/>
                <a:ea typeface="MS PGothic" charset="0"/>
              </a:rPr>
              <a:t> ostávali v </a:t>
            </a:r>
            <a:r>
              <a:rPr lang="cs-CZ" dirty="0" err="1">
                <a:latin typeface="Arial" charset="0"/>
                <a:ea typeface="MS PGothic" charset="0"/>
              </a:rPr>
              <a:t>rovine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ašpirácií</a:t>
            </a:r>
            <a:r>
              <a:rPr lang="cs-CZ" dirty="0">
                <a:latin typeface="Arial" charset="0"/>
                <a:ea typeface="MS PGothic" charset="0"/>
              </a:rPr>
              <a:t> než že by </a:t>
            </a:r>
            <a:r>
              <a:rPr lang="cs-CZ" dirty="0" err="1">
                <a:latin typeface="Arial" charset="0"/>
                <a:ea typeface="MS PGothic" charset="0"/>
              </a:rPr>
              <a:t>presne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vykresľovali</a:t>
            </a:r>
            <a:r>
              <a:rPr lang="cs-CZ" dirty="0">
                <a:latin typeface="Arial" charset="0"/>
                <a:ea typeface="MS PGothic" charset="0"/>
              </a:rPr>
              <a:t> realitu komunistických a fašistických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Severná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Kórea</a:t>
            </a:r>
            <a:r>
              <a:rPr lang="cs-CZ" dirty="0">
                <a:latin typeface="Arial" charset="0"/>
                <a:ea typeface="MS PGothic" charset="0"/>
              </a:rPr>
              <a:t> lepší </a:t>
            </a:r>
            <a:r>
              <a:rPr lang="cs-CZ" dirty="0" err="1">
                <a:latin typeface="Arial" charset="0"/>
                <a:ea typeface="MS PGothic" charset="0"/>
              </a:rPr>
              <a:t>príklad</a:t>
            </a:r>
            <a:r>
              <a:rPr lang="cs-CZ" dirty="0">
                <a:latin typeface="Arial" charset="0"/>
                <a:ea typeface="MS PGothic" charset="0"/>
              </a:rPr>
              <a:t> než ZSSR a nacistické </a:t>
            </a:r>
            <a:r>
              <a:rPr lang="cs-CZ" dirty="0" err="1">
                <a:latin typeface="Arial" charset="0"/>
                <a:ea typeface="MS PGothic" charset="0"/>
              </a:rPr>
              <a:t>Nemecko</a:t>
            </a:r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Totalitný vs autoritársky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rozdiel medzi totalitnými a </a:t>
            </a:r>
            <a:r>
              <a:rPr lang="cs-CZ" sz="2500" b="1">
                <a:latin typeface="Arial" charset="0"/>
                <a:ea typeface="MS PGothic" charset="0"/>
              </a:rPr>
              <a:t>autoritárskymi</a:t>
            </a:r>
            <a:r>
              <a:rPr lang="cs-CZ" sz="2500">
                <a:latin typeface="Arial" charset="0"/>
                <a:ea typeface="MS PGothic" charset="0"/>
              </a:rPr>
              <a:t> režimami po prvý raz systematicky sformuloval Juan J. Linz (1970)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prítomnosť obmedzeného politického pluralizmu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rozpracovanej ideológie, prípadne jej chýbajúca relevantnosť pre aktivity režimu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politickej mobilizácie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predvídateľné (obmedzené, nie neobmedzené alebo ľubovoľné) vodcovstvo malej skupiny alebo jednotlivca </a:t>
            </a:r>
          </a:p>
          <a:p>
            <a:endParaRPr lang="cs-CZ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Posttotalitný a sultánsky režim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err="1">
                <a:latin typeface="Arial" charset="0"/>
                <a:ea typeface="MS PGothic" charset="0"/>
              </a:rPr>
              <a:t>Linz</a:t>
            </a:r>
            <a:r>
              <a:rPr lang="cs-CZ" sz="2500" dirty="0">
                <a:latin typeface="Arial" charset="0"/>
                <a:ea typeface="MS PGothic" charset="0"/>
              </a:rPr>
              <a:t> so </a:t>
            </a:r>
            <a:r>
              <a:rPr lang="cs-CZ" sz="2500" dirty="0" err="1">
                <a:latin typeface="Arial" charset="0"/>
                <a:ea typeface="MS PGothic" charset="0"/>
              </a:rPr>
              <a:t>Stepanom</a:t>
            </a:r>
            <a:r>
              <a:rPr lang="cs-CZ" sz="2500" dirty="0">
                <a:latin typeface="Arial" charset="0"/>
                <a:ea typeface="MS PGothic" charset="0"/>
              </a:rPr>
              <a:t> (1996) identifikovali aj post-</a:t>
            </a:r>
            <a:r>
              <a:rPr lang="cs-CZ" sz="2500" dirty="0" err="1">
                <a:latin typeface="Arial" charset="0"/>
                <a:ea typeface="MS PGothic" charset="0"/>
              </a:rPr>
              <a:t>totalitný</a:t>
            </a:r>
            <a:r>
              <a:rPr lang="cs-CZ" sz="2500" dirty="0">
                <a:latin typeface="Arial" charset="0"/>
                <a:ea typeface="MS PGothic" charset="0"/>
              </a:rPr>
              <a:t> typ, t.j. oslabený </a:t>
            </a:r>
            <a:r>
              <a:rPr lang="cs-CZ" sz="2500" dirty="0" err="1">
                <a:latin typeface="Arial" charset="0"/>
                <a:ea typeface="MS PGothic" charset="0"/>
              </a:rPr>
              <a:t>totalitný</a:t>
            </a:r>
            <a:r>
              <a:rPr lang="cs-CZ" sz="2500" dirty="0">
                <a:latin typeface="Arial" charset="0"/>
                <a:ea typeface="MS PGothic" charset="0"/>
              </a:rPr>
              <a:t> režim, </a:t>
            </a:r>
            <a:r>
              <a:rPr lang="cs-CZ" sz="2500" dirty="0" err="1">
                <a:latin typeface="Arial" charset="0"/>
                <a:ea typeface="MS PGothic" charset="0"/>
              </a:rPr>
              <a:t>ktorý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viditeľne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nenapĺňa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ciele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vlastnej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organizácie</a:t>
            </a:r>
            <a:endParaRPr lang="cs-CZ" sz="2500" dirty="0">
              <a:latin typeface="Arial" charset="0"/>
              <a:ea typeface="MS PGothic" charset="0"/>
            </a:endParaRPr>
          </a:p>
          <a:p>
            <a:r>
              <a:rPr lang="cs-CZ" sz="2500" dirty="0">
                <a:latin typeface="Arial" charset="0"/>
                <a:ea typeface="MS PGothic" charset="0"/>
              </a:rPr>
              <a:t>s </a:t>
            </a:r>
            <a:r>
              <a:rPr lang="cs-CZ" sz="2500" dirty="0" err="1">
                <a:latin typeface="Arial" charset="0"/>
                <a:ea typeface="MS PGothic" charset="0"/>
              </a:rPr>
              <a:t>rovnakým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autorom</a:t>
            </a:r>
            <a:r>
              <a:rPr lang="cs-CZ" sz="2500" dirty="0">
                <a:latin typeface="Arial" charset="0"/>
                <a:ea typeface="MS PGothic" charset="0"/>
              </a:rPr>
              <a:t> aj razili pojem "</a:t>
            </a:r>
            <a:r>
              <a:rPr lang="cs-CZ" sz="2500" dirty="0" err="1">
                <a:latin typeface="Arial" charset="0"/>
                <a:ea typeface="MS PGothic" charset="0"/>
              </a:rPr>
              <a:t>sultánske</a:t>
            </a:r>
            <a:r>
              <a:rPr lang="cs-CZ" sz="2500" dirty="0">
                <a:latin typeface="Arial" charset="0"/>
                <a:ea typeface="MS PGothic" charset="0"/>
              </a:rPr>
              <a:t>" režimy, </a:t>
            </a:r>
            <a:r>
              <a:rPr lang="cs-CZ" sz="2500" dirty="0" err="1">
                <a:latin typeface="Arial" charset="0"/>
                <a:ea typeface="MS PGothic" charset="0"/>
              </a:rPr>
              <a:t>ktorý</a:t>
            </a:r>
            <a:r>
              <a:rPr lang="cs-CZ" sz="2500" dirty="0">
                <a:latin typeface="Arial" charset="0"/>
                <a:ea typeface="MS PGothic" charset="0"/>
              </a:rPr>
              <a:t> charakterizoval absolutistické </a:t>
            </a:r>
            <a:r>
              <a:rPr lang="cs-CZ" sz="2500" dirty="0" err="1">
                <a:latin typeface="Arial" charset="0"/>
                <a:ea typeface="MS PGothic" charset="0"/>
              </a:rPr>
              <a:t>personálne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diktatúry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 err="1">
                <a:latin typeface="Arial" charset="0"/>
                <a:ea typeface="MS PGothic" charset="0"/>
              </a:rPr>
              <a:t>nielen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chýbala</a:t>
            </a:r>
            <a:r>
              <a:rPr lang="cs-CZ" sz="2500" dirty="0">
                <a:latin typeface="Arial" charset="0"/>
                <a:ea typeface="MS PGothic" charset="0"/>
              </a:rPr>
              <a:t> ideologická </a:t>
            </a:r>
            <a:r>
              <a:rPr lang="cs-CZ" sz="2500" dirty="0" err="1">
                <a:latin typeface="Arial" charset="0"/>
                <a:ea typeface="MS PGothic" charset="0"/>
              </a:rPr>
              <a:t>motivácia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totalitných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vládcov</a:t>
            </a:r>
            <a:r>
              <a:rPr lang="cs-CZ" sz="2500" dirty="0">
                <a:latin typeface="Arial" charset="0"/>
                <a:ea typeface="MS PGothic" charset="0"/>
              </a:rPr>
              <a:t>, ale v </a:t>
            </a:r>
            <a:r>
              <a:rPr lang="cs-CZ" sz="2500" dirty="0" err="1">
                <a:latin typeface="Arial" charset="0"/>
                <a:ea typeface="MS PGothic" charset="0"/>
              </a:rPr>
              <a:t>ktorých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boli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hlavnými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motiváciami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podporovateľov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ako</a:t>
            </a:r>
            <a:r>
              <a:rPr lang="cs-CZ" sz="2500" dirty="0">
                <a:latin typeface="Arial" charset="0"/>
                <a:ea typeface="MS PGothic" charset="0"/>
              </a:rPr>
              <a:t> strach, tak aj „</a:t>
            </a:r>
            <a:r>
              <a:rPr lang="cs-CZ" sz="2500" dirty="0" err="1">
                <a:latin typeface="Arial" charset="0"/>
                <a:ea typeface="MS PGothic" charset="0"/>
              </a:rPr>
              <a:t>chamtivosť</a:t>
            </a:r>
            <a:r>
              <a:rPr lang="cs-CZ" sz="2500" dirty="0">
                <a:latin typeface="Arial" charset="0"/>
                <a:ea typeface="MS PGothic" charset="0"/>
              </a:rPr>
              <a:t>“</a:t>
            </a:r>
          </a:p>
          <a:p>
            <a:endParaRPr lang="cs-CZ" sz="2500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Nástroje kontroly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877888" y="2420938"/>
            <a:ext cx="7693025" cy="4321175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ak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zlyháva</a:t>
            </a:r>
            <a:r>
              <a:rPr lang="cs-CZ" dirty="0">
                <a:latin typeface="Arial" charset="0"/>
                <a:ea typeface="MS PGothic" charset="0"/>
              </a:rPr>
              <a:t>" ideologická </a:t>
            </a:r>
            <a:r>
              <a:rPr lang="cs-CZ" dirty="0" err="1">
                <a:latin typeface="Arial" charset="0"/>
                <a:ea typeface="MS PGothic" charset="0"/>
              </a:rPr>
              <a:t>legitimizácia</a:t>
            </a:r>
            <a:r>
              <a:rPr lang="cs-CZ" dirty="0">
                <a:latin typeface="Arial" charset="0"/>
                <a:ea typeface="MS PGothic" charset="0"/>
              </a:rPr>
              <a:t>, celá škálu </a:t>
            </a:r>
            <a:r>
              <a:rPr lang="cs-CZ" dirty="0" err="1">
                <a:latin typeface="Arial" charset="0"/>
                <a:ea typeface="MS PGothic" charset="0"/>
              </a:rPr>
              <a:t>nástrojov</a:t>
            </a:r>
            <a:r>
              <a:rPr lang="cs-CZ" dirty="0">
                <a:latin typeface="Arial" charset="0"/>
                <a:ea typeface="MS PGothic" charset="0"/>
              </a:rPr>
              <a:t> na kontrolu </a:t>
            </a:r>
            <a:r>
              <a:rPr lang="cs-CZ" dirty="0" err="1">
                <a:latin typeface="Arial" charset="0"/>
                <a:ea typeface="MS PGothic" charset="0"/>
              </a:rPr>
              <a:t>spoločnosti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b="1" dirty="0">
                <a:latin typeface="Arial" charset="0"/>
                <a:ea typeface="MS PGothic" charset="0"/>
              </a:rPr>
              <a:t>Politická </a:t>
            </a:r>
            <a:r>
              <a:rPr lang="cs-CZ" b="1" dirty="0" err="1">
                <a:latin typeface="Arial" charset="0"/>
                <a:ea typeface="MS PGothic" charset="0"/>
              </a:rPr>
              <a:t>polícia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s </a:t>
            </a:r>
            <a:r>
              <a:rPr lang="cs-CZ" dirty="0" err="1">
                <a:latin typeface="Arial" charset="0"/>
                <a:ea typeface="MS PGothic" charset="0"/>
              </a:rPr>
              <a:t>cieľmi</a:t>
            </a:r>
            <a:r>
              <a:rPr lang="cs-CZ" dirty="0">
                <a:latin typeface="Arial" charset="0"/>
                <a:ea typeface="MS PGothic" charset="0"/>
              </a:rPr>
              <a:t>: </a:t>
            </a:r>
          </a:p>
          <a:p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zhromažďovanie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informácií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informátorov</a:t>
            </a:r>
            <a:r>
              <a:rPr lang="cs-CZ" dirty="0">
                <a:latin typeface="Arial" charset="0"/>
                <a:ea typeface="MS PGothic" charset="0"/>
              </a:rPr>
              <a:t>, resp. </a:t>
            </a:r>
            <a:r>
              <a:rPr lang="cs-CZ" dirty="0" err="1">
                <a:latin typeface="Arial" charset="0"/>
                <a:ea typeface="MS PGothic" charset="0"/>
              </a:rPr>
              <a:t>počas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výsluchov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2. tresty, </a:t>
            </a:r>
            <a:r>
              <a:rPr lang="cs-CZ" dirty="0" err="1">
                <a:latin typeface="Arial" charset="0"/>
                <a:ea typeface="MS PGothic" charset="0"/>
              </a:rPr>
              <a:t>ktoré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siahajú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popráv</a:t>
            </a:r>
            <a:r>
              <a:rPr lang="cs-CZ" dirty="0">
                <a:latin typeface="Arial" charset="0"/>
                <a:ea typeface="MS PGothic" charset="0"/>
              </a:rPr>
              <a:t> a "</a:t>
            </a:r>
            <a:r>
              <a:rPr lang="cs-CZ" dirty="0" err="1">
                <a:latin typeface="Arial" charset="0"/>
                <a:ea typeface="MS PGothic" charset="0"/>
              </a:rPr>
              <a:t>zmiznutia</a:t>
            </a:r>
            <a:r>
              <a:rPr lang="cs-CZ" dirty="0">
                <a:latin typeface="Arial" charset="0"/>
                <a:ea typeface="MS PGothic" charset="0"/>
              </a:rPr>
              <a:t>" politických </a:t>
            </a:r>
            <a:r>
              <a:rPr lang="cs-CZ" dirty="0" err="1">
                <a:latin typeface="Arial" charset="0"/>
                <a:ea typeface="MS PGothic" charset="0"/>
              </a:rPr>
              <a:t>protivníkov</a:t>
            </a:r>
            <a:r>
              <a:rPr lang="cs-CZ" dirty="0">
                <a:latin typeface="Arial" charset="0"/>
                <a:ea typeface="MS PGothic" charset="0"/>
              </a:rPr>
              <a:t> po </a:t>
            </a:r>
            <a:r>
              <a:rPr lang="cs-CZ" dirty="0" err="1">
                <a:latin typeface="Arial" charset="0"/>
                <a:ea typeface="MS PGothic" charset="0"/>
              </a:rPr>
              <a:t>zmarenie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kariérnych</a:t>
            </a:r>
            <a:r>
              <a:rPr lang="cs-CZ" dirty="0">
                <a:latin typeface="Arial" charset="0"/>
                <a:ea typeface="MS PGothic" charset="0"/>
              </a:rPr>
              <a:t> a životných </a:t>
            </a:r>
            <a:r>
              <a:rPr lang="cs-CZ" dirty="0" err="1">
                <a:latin typeface="Arial" charset="0"/>
                <a:ea typeface="MS PGothic" charset="0"/>
              </a:rPr>
              <a:t>cieľov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Autokratické</a:t>
            </a:r>
            <a:r>
              <a:rPr lang="en-US" dirty="0"/>
              <a:t> </a:t>
            </a:r>
            <a:r>
              <a:rPr lang="en-US" dirty="0" err="1"/>
              <a:t>režimy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nedemokratický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autokratický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)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režim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je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označenie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ktorá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zahŕňa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všetky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nedemokratické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režimy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okrem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cenzúry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represií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majú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len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málo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spoločných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znakov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predstavujú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veľmi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heterogénnu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 charset="0"/>
              </a:rPr>
              <a:t>kategóriu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Vojenské diktatúry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vojenské </a:t>
            </a:r>
            <a:r>
              <a:rPr lang="cs-CZ" dirty="0" err="1">
                <a:latin typeface="Arial" charset="0"/>
                <a:ea typeface="MS PGothic" charset="0"/>
              </a:rPr>
              <a:t>diktatúry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používajú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nástroje kontroly jednak </a:t>
            </a:r>
            <a:r>
              <a:rPr lang="cs-CZ" b="1" dirty="0">
                <a:latin typeface="Arial" charset="0"/>
                <a:ea typeface="MS PGothic" charset="0"/>
              </a:rPr>
              <a:t>juntu</a:t>
            </a:r>
            <a:r>
              <a:rPr lang="cs-CZ" dirty="0">
                <a:latin typeface="Arial" charset="0"/>
                <a:ea typeface="MS PGothic" charset="0"/>
              </a:rPr>
              <a:t> a jednak </a:t>
            </a:r>
            <a:r>
              <a:rPr lang="cs-CZ" dirty="0" err="1">
                <a:latin typeface="Arial" charset="0"/>
                <a:ea typeface="MS PGothic" charset="0"/>
              </a:rPr>
              <a:t>vyhlasovanie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b="1" dirty="0">
                <a:latin typeface="Arial" charset="0"/>
                <a:ea typeface="MS PGothic" charset="0"/>
              </a:rPr>
              <a:t>stanného práva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policajné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súdne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právomoci</a:t>
            </a:r>
            <a:r>
              <a:rPr lang="cs-CZ" dirty="0">
                <a:latin typeface="Arial" charset="0"/>
                <a:ea typeface="MS PGothic" charset="0"/>
              </a:rPr>
              <a:t> sú </a:t>
            </a:r>
            <a:r>
              <a:rPr lang="cs-CZ" dirty="0" err="1">
                <a:latin typeface="Arial" charset="0"/>
                <a:ea typeface="MS PGothic" charset="0"/>
              </a:rPr>
              <a:t>prenesené</a:t>
            </a:r>
            <a:r>
              <a:rPr lang="cs-CZ" dirty="0">
                <a:latin typeface="Arial" charset="0"/>
                <a:ea typeface="MS PGothic" charset="0"/>
              </a:rPr>
              <a:t> na armádu,  </a:t>
            </a:r>
            <a:r>
              <a:rPr lang="cs-CZ" dirty="0" err="1">
                <a:latin typeface="Arial" charset="0"/>
                <a:ea typeface="MS PGothic" charset="0"/>
              </a:rPr>
              <a:t>vojaci</a:t>
            </a:r>
            <a:r>
              <a:rPr lang="cs-CZ" dirty="0">
                <a:latin typeface="Arial" charset="0"/>
                <a:ea typeface="MS PGothic" charset="0"/>
              </a:rPr>
              <a:t> potom </a:t>
            </a:r>
            <a:r>
              <a:rPr lang="cs-CZ" dirty="0" err="1">
                <a:latin typeface="Arial" charset="0"/>
                <a:ea typeface="MS PGothic" charset="0"/>
              </a:rPr>
              <a:t>patrolujú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uliciach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niektoré</a:t>
            </a:r>
            <a:r>
              <a:rPr lang="cs-CZ" dirty="0">
                <a:latin typeface="Arial" charset="0"/>
                <a:ea typeface="MS PGothic" charset="0"/>
              </a:rPr>
              <a:t> vojenské </a:t>
            </a:r>
            <a:r>
              <a:rPr lang="cs-CZ" dirty="0" err="1">
                <a:latin typeface="Arial" charset="0"/>
                <a:ea typeface="MS PGothic" charset="0"/>
              </a:rPr>
              <a:t>diktatúry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priamo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menovali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svojich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zástupcov</a:t>
            </a:r>
            <a:r>
              <a:rPr lang="cs-CZ" dirty="0">
                <a:latin typeface="Arial" charset="0"/>
                <a:ea typeface="MS PGothic" charset="0"/>
              </a:rPr>
              <a:t> do </a:t>
            </a:r>
            <a:r>
              <a:rPr lang="cs-CZ" dirty="0" err="1">
                <a:latin typeface="Arial" charset="0"/>
                <a:ea typeface="MS PGothic" charset="0"/>
              </a:rPr>
              <a:t>klúčových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štátnej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správe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Systémy vlády jednej strany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systémy vlády jednej strany využívali </a:t>
            </a:r>
            <a:r>
              <a:rPr lang="cs-CZ" b="1" dirty="0" err="1">
                <a:latin typeface="Arial" charset="0"/>
                <a:ea typeface="MS PGothic" charset="0"/>
              </a:rPr>
              <a:t>stranícku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štruktúru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a </a:t>
            </a:r>
            <a:r>
              <a:rPr lang="cs-CZ" b="1" dirty="0">
                <a:latin typeface="Arial" charset="0"/>
                <a:ea typeface="MS PGothic" charset="0"/>
              </a:rPr>
              <a:t>členstvo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dodatočnú</a:t>
            </a:r>
            <a:r>
              <a:rPr lang="cs-CZ" dirty="0">
                <a:latin typeface="Arial" charset="0"/>
                <a:ea typeface="MS PGothic" charset="0"/>
              </a:rPr>
              <a:t> kontrolu </a:t>
            </a:r>
            <a:r>
              <a:rPr lang="cs-CZ" dirty="0" err="1">
                <a:latin typeface="Arial" charset="0"/>
                <a:ea typeface="MS PGothic" charset="0"/>
              </a:rPr>
              <a:t>spoločnosti</a:t>
            </a:r>
            <a:r>
              <a:rPr lang="cs-CZ" dirty="0">
                <a:latin typeface="Arial" charset="0"/>
                <a:ea typeface="MS PGothic" charset="0"/>
              </a:rPr>
              <a:t> a na kontrolu </a:t>
            </a:r>
            <a:r>
              <a:rPr lang="cs-CZ" dirty="0" err="1">
                <a:latin typeface="Arial" charset="0"/>
                <a:ea typeface="MS PGothic" charset="0"/>
              </a:rPr>
              <a:t>implementovania</a:t>
            </a:r>
            <a:r>
              <a:rPr lang="cs-CZ" dirty="0">
                <a:latin typeface="Arial" charset="0"/>
                <a:ea typeface="MS PGothic" charset="0"/>
              </a:rPr>
              <a:t> politických rozhodnutí    </a:t>
            </a:r>
          </a:p>
          <a:p>
            <a:r>
              <a:rPr lang="cs-CZ" dirty="0">
                <a:latin typeface="Arial" charset="0"/>
                <a:ea typeface="MS PGothic" charset="0"/>
              </a:rPr>
              <a:t>v tomto </a:t>
            </a:r>
            <a:r>
              <a:rPr lang="cs-CZ" dirty="0" err="1">
                <a:latin typeface="Arial" charset="0"/>
                <a:ea typeface="MS PGothic" charset="0"/>
              </a:rPr>
              <a:t>zmysle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b="1" dirty="0">
                <a:latin typeface="Arial" charset="0"/>
                <a:ea typeface="MS PGothic" charset="0"/>
              </a:rPr>
              <a:t>Politbyro</a:t>
            </a:r>
            <a:r>
              <a:rPr lang="cs-CZ" dirty="0">
                <a:latin typeface="Arial" charset="0"/>
                <a:ea typeface="MS PGothic" charset="0"/>
              </a:rPr>
              <a:t> je </a:t>
            </a:r>
            <a:r>
              <a:rPr lang="cs-CZ" dirty="0" err="1">
                <a:latin typeface="Arial" charset="0"/>
                <a:ea typeface="MS PGothic" charset="0"/>
              </a:rPr>
              <a:t>ekvivalentom</a:t>
            </a:r>
            <a:r>
              <a:rPr lang="cs-CZ" dirty="0">
                <a:latin typeface="Arial" charset="0"/>
                <a:ea typeface="MS PGothic" charset="0"/>
              </a:rPr>
              <a:t> junty a </a:t>
            </a:r>
            <a:r>
              <a:rPr lang="cs-CZ" b="1" dirty="0" err="1">
                <a:latin typeface="Arial" charset="0"/>
                <a:ea typeface="MS PGothic" charset="0"/>
              </a:rPr>
              <a:t>členovia</a:t>
            </a:r>
            <a:r>
              <a:rPr lang="cs-CZ" b="1" dirty="0">
                <a:latin typeface="Arial" charset="0"/>
                <a:ea typeface="MS PGothic" charset="0"/>
              </a:rPr>
              <a:t> strany </a:t>
            </a:r>
            <a:r>
              <a:rPr lang="cs-CZ" dirty="0" err="1">
                <a:latin typeface="Arial" charset="0"/>
                <a:ea typeface="MS PGothic" charset="0"/>
              </a:rPr>
              <a:t>ekvivalentom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vojakov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uliciach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vojenských </a:t>
            </a:r>
            <a:r>
              <a:rPr lang="cs-CZ" dirty="0" err="1">
                <a:latin typeface="Arial" charset="0"/>
                <a:ea typeface="MS PGothic" charset="0"/>
              </a:rPr>
              <a:t>diktatúrach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podoby</a:t>
            </a:r>
            <a:r>
              <a:rPr lang="en-US" dirty="0"/>
              <a:t> </a:t>
            </a:r>
            <a:r>
              <a:rPr lang="en-US" dirty="0" err="1"/>
              <a:t>autokracie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až</a:t>
            </a:r>
            <a:r>
              <a:rPr lang="en-US" dirty="0"/>
              <a:t> 2/3 </a:t>
            </a:r>
            <a:r>
              <a:rPr lang="en-US" dirty="0" err="1"/>
              <a:t>autokracií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posledných</a:t>
            </a:r>
            <a:r>
              <a:rPr lang="en-US" dirty="0"/>
              <a:t> 20 </a:t>
            </a:r>
            <a:r>
              <a:rPr lang="en-US" dirty="0" err="1"/>
              <a:t>rokov</a:t>
            </a:r>
            <a:r>
              <a:rPr lang="en-US" dirty="0"/>
              <a:t> </a:t>
            </a:r>
            <a:r>
              <a:rPr lang="en-US" dirty="0" err="1"/>
              <a:t>organizujú</a:t>
            </a:r>
            <a:r>
              <a:rPr lang="en-US" dirty="0"/>
              <a:t> </a:t>
            </a:r>
            <a:r>
              <a:rPr lang="en-US" dirty="0" err="1"/>
              <a:t>multistranícke</a:t>
            </a:r>
            <a:r>
              <a:rPr lang="en-US" dirty="0"/>
              <a:t> </a:t>
            </a:r>
            <a:r>
              <a:rPr lang="en-US" dirty="0" err="1"/>
              <a:t>voľby</a:t>
            </a:r>
            <a:endParaRPr lang="en-US" dirty="0"/>
          </a:p>
          <a:p>
            <a:r>
              <a:rPr lang="en-US" dirty="0" err="1"/>
              <a:t>manipulované</a:t>
            </a:r>
            <a:r>
              <a:rPr lang="en-US" dirty="0"/>
              <a:t> a </a:t>
            </a:r>
            <a:r>
              <a:rPr lang="en-US" dirty="0" err="1"/>
              <a:t>neslobodné</a:t>
            </a:r>
            <a:r>
              <a:rPr lang="en-US" dirty="0"/>
              <a:t>, </a:t>
            </a:r>
            <a:r>
              <a:rPr lang="en-US" dirty="0" err="1"/>
              <a:t>zvýhodňujú</a:t>
            </a:r>
            <a:r>
              <a:rPr lang="en-US" dirty="0"/>
              <a:t> </a:t>
            </a:r>
            <a:r>
              <a:rPr lang="en-US" dirty="0" err="1"/>
              <a:t>predstaviteľov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</a:t>
            </a:r>
          </a:p>
          <a:p>
            <a:r>
              <a:rPr lang="en-US" dirty="0" err="1"/>
              <a:t>cieľom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autonómny</a:t>
            </a:r>
            <a:r>
              <a:rPr lang="en-US" dirty="0"/>
              <a:t> </a:t>
            </a:r>
            <a:r>
              <a:rPr lang="en-US" dirty="0" err="1"/>
              <a:t>výkon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, </a:t>
            </a:r>
            <a:r>
              <a:rPr lang="en-US" dirty="0" err="1"/>
              <a:t>sú</a:t>
            </a:r>
            <a:r>
              <a:rPr lang="en-US" dirty="0"/>
              <a:t> to </a:t>
            </a:r>
            <a:r>
              <a:rPr lang="en-US" dirty="0" err="1"/>
              <a:t>ústupky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autoritársky</a:t>
            </a:r>
            <a:r>
              <a:rPr lang="cs-CZ" dirty="0"/>
              <a:t> režim poskytuje s </a:t>
            </a:r>
            <a:r>
              <a:rPr lang="cs-CZ" dirty="0" err="1"/>
              <a:t>cieľom</a:t>
            </a:r>
            <a:r>
              <a:rPr lang="cs-CZ" dirty="0"/>
              <a:t> </a:t>
            </a:r>
            <a:r>
              <a:rPr lang="cs-CZ" dirty="0" err="1"/>
              <a:t>zachovať</a:t>
            </a:r>
            <a:r>
              <a:rPr lang="cs-CZ" dirty="0"/>
              <a:t> </a:t>
            </a:r>
            <a:r>
              <a:rPr lang="cs-CZ" dirty="0" err="1"/>
              <a:t>svoju</a:t>
            </a:r>
            <a:r>
              <a:rPr lang="cs-CZ" dirty="0"/>
              <a:t> moc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1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en-US" dirty="0" err="1"/>
              <a:t>manipulácia</a:t>
            </a:r>
            <a:r>
              <a:rPr lang="en-US" dirty="0"/>
              <a:t> </a:t>
            </a:r>
            <a:r>
              <a:rPr lang="en-US" dirty="0" err="1"/>
              <a:t>namiesto</a:t>
            </a:r>
            <a:r>
              <a:rPr lang="en-US" dirty="0"/>
              <a:t> </a:t>
            </a:r>
            <a:r>
              <a:rPr lang="en-US" dirty="0" err="1"/>
              <a:t>potláčania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:</a:t>
            </a:r>
          </a:p>
          <a:p>
            <a:r>
              <a:rPr lang="cs-CZ" b="1" dirty="0" err="1"/>
              <a:t>parlamentom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/>
              <a:t>právomoci</a:t>
            </a:r>
            <a:r>
              <a:rPr lang="cs-CZ" dirty="0"/>
              <a:t>, </a:t>
            </a:r>
            <a:r>
              <a:rPr lang="cs-CZ" dirty="0" err="1"/>
              <a:t>manipulujú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zloženie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udržiavajú</a:t>
            </a:r>
            <a:r>
              <a:rPr lang="cs-CZ" dirty="0"/>
              <a:t> rozdrobené </a:t>
            </a:r>
          </a:p>
          <a:p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b="1" dirty="0" err="1"/>
              <a:t>voľbách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/>
              <a:t>politickú</a:t>
            </a:r>
            <a:r>
              <a:rPr lang="cs-CZ" dirty="0"/>
              <a:t> </a:t>
            </a:r>
            <a:r>
              <a:rPr lang="cs-CZ" dirty="0" err="1"/>
              <a:t>súťaž</a:t>
            </a:r>
            <a:r>
              <a:rPr lang="cs-CZ" dirty="0"/>
              <a:t> tým, že </a:t>
            </a:r>
            <a:r>
              <a:rPr lang="cs-CZ" dirty="0" err="1"/>
              <a:t>neumožňujú</a:t>
            </a:r>
            <a:r>
              <a:rPr lang="cs-CZ" dirty="0"/>
              <a:t> </a:t>
            </a:r>
            <a:r>
              <a:rPr lang="cs-CZ" dirty="0" err="1"/>
              <a:t>kandidovať</a:t>
            </a:r>
            <a:r>
              <a:rPr lang="cs-CZ" dirty="0"/>
              <a:t> </a:t>
            </a:r>
            <a:r>
              <a:rPr lang="cs-CZ" dirty="0" err="1"/>
              <a:t>všetkým</a:t>
            </a:r>
            <a:r>
              <a:rPr lang="cs-CZ" dirty="0"/>
              <a:t> </a:t>
            </a:r>
            <a:r>
              <a:rPr lang="cs-CZ" dirty="0" err="1"/>
              <a:t>záujemcom</a:t>
            </a:r>
            <a:r>
              <a:rPr lang="cs-CZ" dirty="0"/>
              <a:t>, </a:t>
            </a:r>
            <a:r>
              <a:rPr lang="cs-CZ" dirty="0" err="1"/>
              <a:t>manipulujú</a:t>
            </a:r>
            <a:r>
              <a:rPr lang="cs-CZ" dirty="0"/>
              <a:t> výsledky, </a:t>
            </a:r>
            <a:r>
              <a:rPr lang="cs-CZ" dirty="0" err="1"/>
              <a:t>ovplyvňujú</a:t>
            </a:r>
            <a:r>
              <a:rPr lang="cs-CZ" dirty="0"/>
              <a:t> možnosti na </a:t>
            </a:r>
            <a:r>
              <a:rPr lang="cs-CZ" dirty="0" err="1"/>
              <a:t>prezentáciu</a:t>
            </a:r>
            <a:r>
              <a:rPr lang="cs-CZ" dirty="0"/>
              <a:t> </a:t>
            </a:r>
            <a:r>
              <a:rPr lang="cs-CZ" dirty="0" err="1"/>
              <a:t>kanidátov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2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médiám</a:t>
            </a:r>
            <a:r>
              <a:rPr lang="cs-CZ" dirty="0"/>
              <a:t> 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uplatňujú</a:t>
            </a:r>
            <a:r>
              <a:rPr lang="cs-CZ" dirty="0"/>
              <a:t> </a:t>
            </a:r>
            <a:r>
              <a:rPr lang="cs-CZ" dirty="0" err="1"/>
              <a:t>štátny</a:t>
            </a:r>
            <a:r>
              <a:rPr lang="cs-CZ" dirty="0"/>
              <a:t> monopol na tlač (tisk), kritické </a:t>
            </a:r>
            <a:r>
              <a:rPr lang="cs-CZ" dirty="0" err="1"/>
              <a:t>médiá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/>
              <a:t>ovplyvňovaním</a:t>
            </a:r>
            <a:r>
              <a:rPr lang="cs-CZ" dirty="0"/>
              <a:t> </a:t>
            </a:r>
            <a:r>
              <a:rPr lang="cs-CZ" dirty="0" err="1"/>
              <a:t>zadávateľov</a:t>
            </a:r>
            <a:r>
              <a:rPr lang="cs-CZ" dirty="0"/>
              <a:t> reklamy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zneužívaním</a:t>
            </a:r>
            <a:r>
              <a:rPr lang="cs-CZ" dirty="0"/>
              <a:t> daňových kontrol a pod.</a:t>
            </a:r>
            <a:r>
              <a:rPr lang="en-US" dirty="0"/>
              <a:t> </a:t>
            </a:r>
          </a:p>
          <a:p>
            <a:r>
              <a:rPr lang="cs-CZ" dirty="0" err="1"/>
              <a:t>cieľom</a:t>
            </a:r>
            <a:r>
              <a:rPr lang="cs-CZ" dirty="0"/>
              <a:t> je </a:t>
            </a:r>
            <a:r>
              <a:rPr lang="cs-CZ" dirty="0" err="1"/>
              <a:t>uľahčiť</a:t>
            </a:r>
            <a:r>
              <a:rPr lang="cs-CZ" dirty="0"/>
              <a:t> </a:t>
            </a:r>
            <a:r>
              <a:rPr lang="cs-CZ" dirty="0" err="1"/>
              <a:t>autoritárskym</a:t>
            </a:r>
            <a:r>
              <a:rPr lang="cs-CZ" dirty="0"/>
              <a:t> </a:t>
            </a:r>
            <a:r>
              <a:rPr lang="cs-CZ" dirty="0" err="1"/>
              <a:t>vládcom</a:t>
            </a:r>
            <a:r>
              <a:rPr lang="cs-CZ" dirty="0"/>
              <a:t> </a:t>
            </a:r>
            <a:r>
              <a:rPr lang="cs-CZ" dirty="0" err="1"/>
              <a:t>komplexné</a:t>
            </a:r>
            <a:r>
              <a:rPr lang="cs-CZ" dirty="0"/>
              <a:t> procesy </a:t>
            </a:r>
            <a:r>
              <a:rPr lang="cs-CZ" dirty="0" err="1"/>
              <a:t>vládnutia</a:t>
            </a:r>
            <a:r>
              <a:rPr lang="cs-CZ" dirty="0"/>
              <a:t> (</a:t>
            </a:r>
            <a:r>
              <a:rPr lang="cs-CZ" b="1" dirty="0" err="1"/>
              <a:t>governance</a:t>
            </a:r>
            <a:r>
              <a:rPr lang="cs-CZ" dirty="0"/>
              <a:t>), a zároveň </a:t>
            </a:r>
            <a:r>
              <a:rPr lang="cs-CZ" dirty="0" err="1"/>
              <a:t>zabezpečiť</a:t>
            </a:r>
            <a:r>
              <a:rPr lang="cs-CZ" dirty="0"/>
              <a:t> </a:t>
            </a:r>
            <a:r>
              <a:rPr lang="cs-CZ" dirty="0" err="1"/>
              <a:t>zachovanie</a:t>
            </a:r>
            <a:r>
              <a:rPr lang="cs-CZ" dirty="0"/>
              <a:t>/kontinuitu </a:t>
            </a:r>
            <a:r>
              <a:rPr lang="cs-CZ" dirty="0" err="1"/>
              <a:t>politickej</a:t>
            </a:r>
            <a:r>
              <a:rPr lang="cs-CZ" dirty="0"/>
              <a:t> moci (</a:t>
            </a:r>
            <a:r>
              <a:rPr lang="cs-CZ" b="1" dirty="0" err="1"/>
              <a:t>survival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56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dilema</a:t>
            </a:r>
            <a:r>
              <a:rPr lang="en-US" b="1" dirty="0"/>
              <a:t> pre </a:t>
            </a:r>
            <a:r>
              <a:rPr lang="en-US" b="1" dirty="0" err="1"/>
              <a:t>oponentov</a:t>
            </a:r>
            <a:r>
              <a:rPr lang="en-US" dirty="0"/>
              <a:t>: </a:t>
            </a:r>
            <a:r>
              <a:rPr lang="cs-CZ" dirty="0" err="1"/>
              <a:t>účasťou</a:t>
            </a:r>
            <a:r>
              <a:rPr lang="cs-CZ" dirty="0"/>
              <a:t> na pol. </a:t>
            </a:r>
            <a:r>
              <a:rPr lang="cs-CZ" dirty="0" err="1"/>
              <a:t>inštitúciách</a:t>
            </a:r>
            <a:r>
              <a:rPr lang="cs-CZ" dirty="0"/>
              <a:t> režimu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stávajú</a:t>
            </a:r>
            <a:r>
              <a:rPr lang="cs-CZ" dirty="0"/>
              <a:t> jeho </a:t>
            </a:r>
            <a:r>
              <a:rPr lang="cs-CZ" dirty="0" err="1"/>
              <a:t>aktérmi</a:t>
            </a:r>
            <a:r>
              <a:rPr lang="cs-CZ" dirty="0"/>
              <a:t>, na </a:t>
            </a:r>
            <a:r>
              <a:rPr lang="cs-CZ" dirty="0" err="1"/>
              <a:t>strane</a:t>
            </a:r>
            <a:r>
              <a:rPr lang="cs-CZ" dirty="0"/>
              <a:t> </a:t>
            </a:r>
            <a:r>
              <a:rPr lang="cs-CZ" dirty="0" err="1"/>
              <a:t>druhej</a:t>
            </a:r>
            <a:r>
              <a:rPr lang="cs-CZ" dirty="0"/>
              <a:t> je to </a:t>
            </a:r>
            <a:r>
              <a:rPr lang="cs-CZ" dirty="0" err="1"/>
              <a:t>príležitosť</a:t>
            </a:r>
            <a:r>
              <a:rPr lang="cs-CZ" dirty="0"/>
              <a:t> na pokus o </a:t>
            </a:r>
            <a:r>
              <a:rPr lang="cs-CZ" dirty="0" err="1"/>
              <a:t>transformáciu</a:t>
            </a:r>
            <a:endParaRPr lang="cs-CZ" dirty="0"/>
          </a:p>
          <a:p>
            <a:r>
              <a:rPr lang="cs-CZ" b="1" dirty="0"/>
              <a:t>riziko </a:t>
            </a:r>
            <a:r>
              <a:rPr lang="cs-CZ" b="1" dirty="0" err="1"/>
              <a:t>pre</a:t>
            </a:r>
            <a:r>
              <a:rPr lang="cs-CZ" b="1" dirty="0"/>
              <a:t> režim</a:t>
            </a:r>
            <a:r>
              <a:rPr lang="cs-CZ" dirty="0"/>
              <a:t>: </a:t>
            </a:r>
            <a:r>
              <a:rPr lang="cs-CZ" dirty="0" err="1"/>
              <a:t>nie</a:t>
            </a:r>
            <a:r>
              <a:rPr lang="cs-CZ" dirty="0"/>
              <a:t> je možné </a:t>
            </a:r>
            <a:r>
              <a:rPr lang="cs-CZ" dirty="0" err="1"/>
              <a:t>povoliť</a:t>
            </a:r>
            <a:r>
              <a:rPr lang="cs-CZ" dirty="0"/>
              <a:t> </a:t>
            </a:r>
            <a:r>
              <a:rPr lang="cs-CZ" dirty="0" err="1"/>
              <a:t>autonómne</a:t>
            </a:r>
            <a:r>
              <a:rPr lang="cs-CZ" dirty="0"/>
              <a:t> </a:t>
            </a:r>
            <a:r>
              <a:rPr lang="cs-CZ" dirty="0" err="1"/>
              <a:t>inštitúcie</a:t>
            </a:r>
            <a:r>
              <a:rPr lang="cs-CZ" dirty="0"/>
              <a:t> a zároveň </a:t>
            </a:r>
            <a:r>
              <a:rPr lang="cs-CZ" dirty="0" err="1"/>
              <a:t>úplne</a:t>
            </a:r>
            <a:r>
              <a:rPr lang="cs-CZ" dirty="0"/>
              <a:t> </a:t>
            </a:r>
            <a:r>
              <a:rPr lang="cs-CZ" dirty="0" err="1"/>
              <a:t>vylúčiť</a:t>
            </a:r>
            <a:r>
              <a:rPr lang="cs-CZ" dirty="0"/>
              <a:t>, že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nestanú</a:t>
            </a:r>
            <a:r>
              <a:rPr lang="cs-CZ" dirty="0"/>
              <a:t> </a:t>
            </a:r>
            <a:r>
              <a:rPr lang="cs-CZ" dirty="0" err="1"/>
              <a:t>nástrojom</a:t>
            </a:r>
            <a:r>
              <a:rPr lang="cs-CZ" dirty="0"/>
              <a:t> </a:t>
            </a:r>
            <a:r>
              <a:rPr lang="cs-CZ" dirty="0" err="1"/>
              <a:t>opozície</a:t>
            </a:r>
            <a:r>
              <a:rPr lang="cs-CZ" dirty="0"/>
              <a:t> na </a:t>
            </a:r>
            <a:r>
              <a:rPr lang="cs-CZ" dirty="0" err="1"/>
              <a:t>zmenu</a:t>
            </a:r>
            <a:r>
              <a:rPr lang="cs-CZ" dirty="0"/>
              <a:t> režimu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3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trvajú</a:t>
            </a:r>
            <a:r>
              <a:rPr lang="cs-CZ" dirty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modernizačná</a:t>
            </a:r>
            <a:r>
              <a:rPr lang="en-US" dirty="0"/>
              <a:t> </a:t>
            </a:r>
            <a:r>
              <a:rPr lang="en-US" dirty="0" err="1"/>
              <a:t>debata</a:t>
            </a:r>
            <a:r>
              <a:rPr lang="en-US" dirty="0"/>
              <a:t>:</a:t>
            </a:r>
          </a:p>
          <a:p>
            <a:r>
              <a:rPr lang="cs-CZ" dirty="0" err="1"/>
              <a:t>spoločnosť</a:t>
            </a:r>
            <a:r>
              <a:rPr lang="cs-CZ" dirty="0"/>
              <a:t> </a:t>
            </a:r>
            <a:r>
              <a:rPr lang="cs-CZ" dirty="0" err="1"/>
              <a:t>zostáva</a:t>
            </a:r>
            <a:r>
              <a:rPr lang="cs-CZ" dirty="0"/>
              <a:t> chudobná, </a:t>
            </a:r>
            <a:r>
              <a:rPr lang="cs-CZ" dirty="0" err="1"/>
              <a:t>negramotnosť</a:t>
            </a:r>
            <a:r>
              <a:rPr lang="cs-CZ" dirty="0"/>
              <a:t> vysoká, nerovnosti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ľuďmi</a:t>
            </a:r>
            <a:r>
              <a:rPr lang="cs-CZ" dirty="0"/>
              <a:t> sú obrovské</a:t>
            </a:r>
            <a:endParaRPr lang="en-US" dirty="0"/>
          </a:p>
          <a:p>
            <a:r>
              <a:rPr lang="cs-CZ" dirty="0" err="1"/>
              <a:t>občianska</a:t>
            </a:r>
            <a:r>
              <a:rPr lang="cs-CZ" dirty="0"/>
              <a:t> </a:t>
            </a:r>
            <a:r>
              <a:rPr lang="cs-CZ" dirty="0" err="1"/>
              <a:t>spoločnosť</a:t>
            </a:r>
            <a:r>
              <a:rPr lang="cs-CZ" dirty="0"/>
              <a:t> je nevyvinutá,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podkopáva</a:t>
            </a:r>
            <a:r>
              <a:rPr lang="cs-CZ" dirty="0"/>
              <a:t> rozvoj </a:t>
            </a:r>
            <a:r>
              <a:rPr lang="cs-CZ" dirty="0" err="1"/>
              <a:t>systémovej</a:t>
            </a:r>
            <a:r>
              <a:rPr lang="cs-CZ" dirty="0"/>
              <a:t> </a:t>
            </a:r>
            <a:r>
              <a:rPr lang="cs-CZ" dirty="0" err="1"/>
              <a:t>alternatívy</a:t>
            </a:r>
            <a:endParaRPr lang="en-US" dirty="0"/>
          </a:p>
          <a:p>
            <a:r>
              <a:rPr lang="en-US" dirty="0" err="1"/>
              <a:t>chýbajúca</a:t>
            </a:r>
            <a:r>
              <a:rPr lang="en-US" dirty="0"/>
              <a:t> </a:t>
            </a:r>
            <a:r>
              <a:rPr lang="en-US" dirty="0" err="1"/>
              <a:t>autonómna</a:t>
            </a:r>
            <a:r>
              <a:rPr lang="en-US" dirty="0"/>
              <a:t> </a:t>
            </a:r>
            <a:r>
              <a:rPr lang="en-US" dirty="0" err="1"/>
              <a:t>ekonomická</a:t>
            </a:r>
            <a:r>
              <a:rPr lang="en-US" dirty="0"/>
              <a:t> </a:t>
            </a:r>
            <a:r>
              <a:rPr lang="en-US" dirty="0" err="1"/>
              <a:t>báza</a:t>
            </a:r>
            <a:r>
              <a:rPr lang="en-US" dirty="0"/>
              <a:t> (</a:t>
            </a:r>
            <a:r>
              <a:rPr lang="en-US" dirty="0" err="1"/>
              <a:t>štát</a:t>
            </a:r>
            <a:r>
              <a:rPr lang="en-US" dirty="0"/>
              <a:t>/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kontroluje</a:t>
            </a:r>
            <a:r>
              <a:rPr lang="en-US" dirty="0"/>
              <a:t> </a:t>
            </a:r>
            <a:r>
              <a:rPr lang="en-US" dirty="0" err="1"/>
              <a:t>produkciu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1400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trvajú</a:t>
            </a:r>
            <a:r>
              <a:rPr lang="cs-CZ" dirty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</a:t>
            </a:r>
            <a:r>
              <a:rPr lang="cs-CZ" dirty="0" err="1"/>
              <a:t>špecificky</a:t>
            </a:r>
            <a:r>
              <a:rPr lang="cs-CZ" dirty="0"/>
              <a:t> k </a:t>
            </a:r>
            <a:r>
              <a:rPr lang="cs-CZ" dirty="0" err="1"/>
              <a:t>blízkovýchodným</a:t>
            </a:r>
            <a:r>
              <a:rPr lang="cs-CZ" dirty="0"/>
              <a:t> </a:t>
            </a:r>
            <a:r>
              <a:rPr lang="cs-CZ" dirty="0" err="1"/>
              <a:t>autoritárskym</a:t>
            </a:r>
            <a:r>
              <a:rPr lang="cs-CZ" dirty="0"/>
              <a:t> </a:t>
            </a:r>
            <a:r>
              <a:rPr lang="cs-CZ" dirty="0" err="1"/>
              <a:t>demokraciám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často </a:t>
            </a:r>
            <a:r>
              <a:rPr lang="cs-CZ" dirty="0" err="1"/>
              <a:t>spomína</a:t>
            </a:r>
            <a:r>
              <a:rPr lang="cs-CZ" dirty="0"/>
              <a:t> </a:t>
            </a:r>
            <a:r>
              <a:rPr lang="cs-CZ" b="1" dirty="0" err="1"/>
              <a:t>nepriaznivá</a:t>
            </a:r>
            <a:r>
              <a:rPr lang="cs-CZ" dirty="0"/>
              <a:t> (</a:t>
            </a:r>
            <a:r>
              <a:rPr lang="cs-CZ" dirty="0" err="1"/>
              <a:t>Islamská</a:t>
            </a:r>
            <a:r>
              <a:rPr lang="cs-CZ" dirty="0"/>
              <a:t>) </a:t>
            </a:r>
            <a:r>
              <a:rPr lang="cs-CZ" b="1" dirty="0"/>
              <a:t>politická </a:t>
            </a:r>
            <a:r>
              <a:rPr lang="cs-CZ" b="1" dirty="0" err="1"/>
              <a:t>kultúra</a:t>
            </a:r>
            <a:r>
              <a:rPr lang="cs-CZ" b="1" dirty="0"/>
              <a:t> </a:t>
            </a:r>
          </a:p>
          <a:p>
            <a:r>
              <a:rPr lang="cs-CZ" dirty="0" err="1"/>
              <a:t>navyše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krajiny sú aj </a:t>
            </a:r>
            <a:r>
              <a:rPr lang="cs-CZ" b="1" dirty="0"/>
              <a:t>geograficky izolované</a:t>
            </a:r>
            <a:r>
              <a:rPr lang="cs-CZ" dirty="0"/>
              <a:t> od </a:t>
            </a:r>
            <a:r>
              <a:rPr lang="cs-CZ" dirty="0" err="1"/>
              <a:t>centier</a:t>
            </a:r>
            <a:r>
              <a:rPr lang="cs-CZ" dirty="0"/>
              <a:t> demokracie (</a:t>
            </a:r>
            <a:r>
              <a:rPr lang="cs-CZ" dirty="0" err="1"/>
              <a:t>veľmi</a:t>
            </a:r>
            <a:r>
              <a:rPr lang="cs-CZ" dirty="0"/>
              <a:t> málo z nich má za </a:t>
            </a:r>
            <a:r>
              <a:rPr lang="cs-CZ" dirty="0" err="1"/>
              <a:t>susedov</a:t>
            </a:r>
            <a:r>
              <a:rPr lang="cs-CZ" dirty="0"/>
              <a:t> </a:t>
            </a:r>
            <a:r>
              <a:rPr lang="cs-CZ" dirty="0" err="1"/>
              <a:t>štáty</a:t>
            </a:r>
            <a:r>
              <a:rPr lang="cs-CZ" dirty="0"/>
              <a:t> s </a:t>
            </a:r>
            <a:r>
              <a:rPr lang="cs-CZ" dirty="0" err="1"/>
              <a:t>úspešnou</a:t>
            </a:r>
            <a:r>
              <a:rPr lang="cs-CZ" dirty="0"/>
              <a:t> demokratickou </a:t>
            </a:r>
            <a:r>
              <a:rPr lang="cs-CZ" dirty="0" err="1"/>
              <a:t>tranzíciou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294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trvajú</a:t>
            </a:r>
            <a:r>
              <a:rPr lang="cs-CZ" dirty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Bellin</a:t>
            </a:r>
            <a:r>
              <a:rPr lang="en-US" dirty="0"/>
              <a:t>: </a:t>
            </a:r>
            <a:r>
              <a:rPr lang="en-US" dirty="0" err="1"/>
              <a:t>odhodlanie</a:t>
            </a:r>
            <a:r>
              <a:rPr lang="en-US" dirty="0"/>
              <a:t> a </a:t>
            </a:r>
            <a:r>
              <a:rPr lang="en-US" b="1" dirty="0" err="1"/>
              <a:t>sila</a:t>
            </a:r>
            <a:r>
              <a:rPr lang="en-US" b="1" dirty="0"/>
              <a:t> </a:t>
            </a:r>
            <a:r>
              <a:rPr lang="en-US" b="1" dirty="0" err="1"/>
              <a:t>donucovacieho</a:t>
            </a:r>
            <a:r>
              <a:rPr lang="en-US" dirty="0"/>
              <a:t> </a:t>
            </a:r>
            <a:r>
              <a:rPr lang="en-US" dirty="0" err="1"/>
              <a:t>štátneho</a:t>
            </a:r>
            <a:r>
              <a:rPr lang="en-US" dirty="0"/>
              <a:t> </a:t>
            </a:r>
            <a:r>
              <a:rPr lang="en-US" b="1" dirty="0" err="1"/>
              <a:t>aparátu</a:t>
            </a:r>
            <a:r>
              <a:rPr lang="en-US" dirty="0"/>
              <a:t> </a:t>
            </a:r>
            <a:r>
              <a:rPr lang="en-US" dirty="0" err="1"/>
              <a:t>brániť</a:t>
            </a:r>
            <a:r>
              <a:rPr lang="en-US" dirty="0"/>
              <a:t> </a:t>
            </a:r>
            <a:r>
              <a:rPr lang="en-US" dirty="0" err="1"/>
              <a:t>režim</a:t>
            </a:r>
            <a:endParaRPr lang="en-US" dirty="0"/>
          </a:p>
          <a:p>
            <a:r>
              <a:rPr lang="cs-CZ" dirty="0"/>
              <a:t>dobré </a:t>
            </a:r>
            <a:r>
              <a:rPr lang="cs-CZ" dirty="0" err="1"/>
              <a:t>finančné</a:t>
            </a:r>
            <a:r>
              <a:rPr lang="cs-CZ" dirty="0"/>
              <a:t> </a:t>
            </a:r>
            <a:r>
              <a:rPr lang="cs-CZ" dirty="0" err="1"/>
              <a:t>zabezpečenie</a:t>
            </a:r>
            <a:r>
              <a:rPr lang="cs-CZ" dirty="0"/>
              <a:t>,</a:t>
            </a:r>
          </a:p>
          <a:p>
            <a:r>
              <a:rPr lang="cs-CZ" dirty="0" err="1"/>
              <a:t>medzinárodná</a:t>
            </a:r>
            <a:r>
              <a:rPr lang="cs-CZ" dirty="0"/>
              <a:t>/</a:t>
            </a:r>
            <a:r>
              <a:rPr lang="cs-CZ" dirty="0" err="1"/>
              <a:t>zahraničná</a:t>
            </a:r>
            <a:r>
              <a:rPr lang="cs-CZ" dirty="0"/>
              <a:t> podpora</a:t>
            </a:r>
          </a:p>
          <a:p>
            <a:r>
              <a:rPr lang="cs-CZ" dirty="0"/>
              <a:t>jeho </a:t>
            </a:r>
            <a:r>
              <a:rPr lang="cs-CZ" dirty="0" err="1"/>
              <a:t>nízka</a:t>
            </a:r>
            <a:r>
              <a:rPr lang="cs-CZ" dirty="0"/>
              <a:t>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inštitucionalizácie</a:t>
            </a:r>
            <a:r>
              <a:rPr lang="cs-CZ" dirty="0"/>
              <a:t> a</a:t>
            </a:r>
          </a:p>
          <a:p>
            <a:r>
              <a:rPr lang="cs-CZ" dirty="0" err="1"/>
              <a:t>relatívne</a:t>
            </a:r>
            <a:r>
              <a:rPr lang="cs-CZ" dirty="0"/>
              <a:t> malá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mobilizácie</a:t>
            </a:r>
            <a:r>
              <a:rPr lang="cs-CZ" dirty="0"/>
              <a:t> </a:t>
            </a:r>
            <a:r>
              <a:rPr lang="cs-CZ" dirty="0" err="1"/>
              <a:t>obyvateľstva</a:t>
            </a:r>
            <a:r>
              <a:rPr lang="cs-CZ" dirty="0"/>
              <a:t> </a:t>
            </a:r>
            <a:r>
              <a:rPr lang="cs-CZ" dirty="0" err="1"/>
              <a:t>opozíciou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97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"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,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“</a:t>
            </a:r>
          </a:p>
          <a:p>
            <a:r>
              <a:rPr lang="cs-CZ" dirty="0"/>
              <a:t>de </a:t>
            </a:r>
            <a:r>
              <a:rPr lang="cs-CZ" dirty="0" err="1"/>
              <a:t>Mesquita</a:t>
            </a:r>
            <a:r>
              <a:rPr lang="cs-CZ" dirty="0"/>
              <a:t> a kol (2001): režimy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odlišujú</a:t>
            </a:r>
            <a:r>
              <a:rPr lang="cs-CZ" dirty="0"/>
              <a:t> aj tým, na </a:t>
            </a:r>
            <a:r>
              <a:rPr lang="cs-CZ" dirty="0" err="1"/>
              <a:t>akej</a:t>
            </a:r>
            <a:r>
              <a:rPr lang="cs-CZ" dirty="0"/>
              <a:t> </a:t>
            </a:r>
            <a:r>
              <a:rPr lang="cs-CZ" dirty="0" err="1"/>
              <a:t>širokej</a:t>
            </a:r>
            <a:r>
              <a:rPr lang="cs-CZ" dirty="0"/>
              <a:t> báze („</a:t>
            </a:r>
            <a:r>
              <a:rPr lang="cs-CZ" dirty="0" err="1"/>
              <a:t>koalícii</a:t>
            </a:r>
            <a:r>
              <a:rPr lang="cs-CZ" dirty="0"/>
              <a:t>“) </a:t>
            </a:r>
            <a:r>
              <a:rPr lang="cs-CZ" dirty="0" err="1"/>
              <a:t>stoja</a:t>
            </a:r>
            <a:endParaRPr lang="cs-CZ" dirty="0"/>
          </a:p>
          <a:p>
            <a:r>
              <a:rPr lang="cs-CZ" dirty="0"/>
              <a:t>malé </a:t>
            </a:r>
            <a:r>
              <a:rPr lang="cs-CZ" dirty="0" err="1"/>
              <a:t>koalície</a:t>
            </a:r>
            <a:r>
              <a:rPr lang="cs-CZ" dirty="0"/>
              <a:t> – autokracie (armáda, strana apod.)</a:t>
            </a:r>
          </a:p>
          <a:p>
            <a:r>
              <a:rPr lang="cs-CZ" dirty="0" err="1"/>
              <a:t>veľké</a:t>
            </a:r>
            <a:r>
              <a:rPr lang="cs-CZ" dirty="0"/>
              <a:t> </a:t>
            </a:r>
            <a:r>
              <a:rPr lang="cs-CZ" dirty="0" err="1"/>
              <a:t>koalície</a:t>
            </a:r>
            <a:r>
              <a:rPr lang="cs-CZ" dirty="0"/>
              <a:t> – demokracie (voliči)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6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charset="0"/>
                <a:ea typeface="MS PGothic" charset="0"/>
              </a:rPr>
              <a:t>Dimenzie nedemokratických režimov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kto</a:t>
            </a:r>
            <a:r>
              <a:rPr lang="cs-CZ" dirty="0">
                <a:latin typeface="Arial" charset="0"/>
                <a:ea typeface="MS PGothic" charset="0"/>
              </a:rPr>
              <a:t> v nich vládne</a:t>
            </a:r>
          </a:p>
          <a:p>
            <a:r>
              <a:rPr lang="cs-CZ" dirty="0">
                <a:latin typeface="Arial" charset="0"/>
                <a:ea typeface="MS PGothic" charset="0"/>
              </a:rPr>
              <a:t>2. </a:t>
            </a:r>
            <a:r>
              <a:rPr lang="cs-CZ" dirty="0" err="1">
                <a:latin typeface="Arial" charset="0"/>
                <a:ea typeface="MS PGothic" charset="0"/>
              </a:rPr>
              <a:t>aké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oprávnenie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vládnutie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prezentujú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3. </a:t>
            </a:r>
            <a:r>
              <a:rPr lang="cs-CZ" dirty="0" err="1">
                <a:latin typeface="Arial" charset="0"/>
                <a:ea typeface="MS PGothic" charset="0"/>
              </a:rPr>
              <a:t>akými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prostriedkami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kontrolujú</a:t>
            </a:r>
            <a:r>
              <a:rPr lang="cs-CZ" dirty="0">
                <a:latin typeface="Arial" charset="0"/>
                <a:ea typeface="MS PGothic" charset="0"/>
              </a:rPr>
              <a:t> moc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režimy,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zabezpečujú</a:t>
            </a:r>
            <a:r>
              <a:rPr lang="cs-CZ" dirty="0"/>
              <a:t> </a:t>
            </a:r>
            <a:r>
              <a:rPr lang="cs-CZ" dirty="0" err="1"/>
              <a:t>širokú</a:t>
            </a:r>
            <a:r>
              <a:rPr lang="cs-CZ" dirty="0"/>
              <a:t> prosperitu (</a:t>
            </a:r>
            <a:r>
              <a:rPr lang="cs-CZ" dirty="0" err="1"/>
              <a:t>hospodársky</a:t>
            </a:r>
            <a:r>
              <a:rPr lang="cs-CZ" dirty="0"/>
              <a:t> rast) sú zároveň režimy,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vládcovia</a:t>
            </a:r>
            <a:r>
              <a:rPr lang="cs-CZ" dirty="0"/>
              <a:t> vládnu </a:t>
            </a:r>
            <a:r>
              <a:rPr lang="cs-CZ" dirty="0" err="1"/>
              <a:t>veľmi</a:t>
            </a:r>
            <a:r>
              <a:rPr lang="cs-CZ" dirty="0"/>
              <a:t> krátko</a:t>
            </a:r>
          </a:p>
          <a:p>
            <a:r>
              <a:rPr lang="cs-CZ" dirty="0"/>
              <a:t>B. naopak v </a:t>
            </a:r>
            <a:r>
              <a:rPr lang="cs-CZ" dirty="0" err="1"/>
              <a:t>režimoch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katastrofálne</a:t>
            </a:r>
            <a:r>
              <a:rPr lang="cs-CZ" dirty="0"/>
              <a:t> </a:t>
            </a:r>
            <a:r>
              <a:rPr lang="cs-CZ" dirty="0" err="1"/>
              <a:t>hospodárske</a:t>
            </a:r>
            <a:r>
              <a:rPr lang="cs-CZ" dirty="0"/>
              <a:t> výsledky, vládnu </a:t>
            </a:r>
            <a:r>
              <a:rPr lang="cs-CZ" dirty="0" err="1"/>
              <a:t>vládcovia</a:t>
            </a:r>
            <a:r>
              <a:rPr lang="cs-CZ" dirty="0"/>
              <a:t> </a:t>
            </a:r>
            <a:r>
              <a:rPr lang="cs-CZ" dirty="0" err="1"/>
              <a:t>najdlhšie</a:t>
            </a:r>
            <a:r>
              <a:rPr lang="en-US" dirty="0"/>
              <a:t> </a:t>
            </a:r>
          </a:p>
          <a:p>
            <a:r>
              <a:rPr lang="en-US" dirty="0"/>
              <a:t>A = </a:t>
            </a:r>
            <a:r>
              <a:rPr lang="en-US" dirty="0" err="1"/>
              <a:t>režimy</a:t>
            </a:r>
            <a:r>
              <a:rPr lang="en-US" dirty="0"/>
              <a:t> </a:t>
            </a:r>
            <a:r>
              <a:rPr lang="en-US" dirty="0" err="1"/>
              <a:t>veľkej</a:t>
            </a:r>
            <a:r>
              <a:rPr lang="en-US" dirty="0"/>
              <a:t> </a:t>
            </a:r>
            <a:r>
              <a:rPr lang="en-US" dirty="0" err="1"/>
              <a:t>koalície</a:t>
            </a:r>
            <a:r>
              <a:rPr lang="en-US" dirty="0"/>
              <a:t>, B = </a:t>
            </a:r>
            <a:r>
              <a:rPr lang="en-US" dirty="0" err="1"/>
              <a:t>režimy</a:t>
            </a:r>
            <a:r>
              <a:rPr lang="en-US" dirty="0"/>
              <a:t> </a:t>
            </a:r>
            <a:r>
              <a:rPr lang="en-US" dirty="0" err="1"/>
              <a:t>malej</a:t>
            </a:r>
            <a:r>
              <a:rPr lang="en-US" dirty="0"/>
              <a:t> </a:t>
            </a:r>
            <a:r>
              <a:rPr lang="en-US" dirty="0" err="1"/>
              <a:t>koalície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224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</a:t>
            </a:r>
            <a:r>
              <a:rPr lang="cs-CZ" dirty="0" err="1"/>
              <a:t>autokraciách</a:t>
            </a:r>
            <a:r>
              <a:rPr lang="cs-CZ" dirty="0"/>
              <a:t> stačí,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vládcovia</a:t>
            </a:r>
            <a:r>
              <a:rPr lang="cs-CZ" dirty="0"/>
              <a:t> </a:t>
            </a:r>
            <a:r>
              <a:rPr lang="cs-CZ" dirty="0" err="1"/>
              <a:t>zabezpečia</a:t>
            </a:r>
            <a:r>
              <a:rPr lang="cs-CZ" dirty="0"/>
              <a:t> </a:t>
            </a:r>
            <a:r>
              <a:rPr lang="cs-CZ" dirty="0" err="1"/>
              <a:t>úzku</a:t>
            </a:r>
            <a:r>
              <a:rPr lang="cs-CZ" dirty="0"/>
              <a:t> </a:t>
            </a:r>
            <a:r>
              <a:rPr lang="cs-CZ" dirty="0" err="1"/>
              <a:t>koalíciu</a:t>
            </a:r>
            <a:r>
              <a:rPr lang="cs-CZ" dirty="0"/>
              <a:t> </a:t>
            </a:r>
            <a:r>
              <a:rPr lang="cs-CZ" dirty="0" err="1"/>
              <a:t>podporovateľov</a:t>
            </a:r>
            <a:r>
              <a:rPr lang="cs-CZ" dirty="0"/>
              <a:t>, v </a:t>
            </a:r>
            <a:r>
              <a:rPr lang="cs-CZ" dirty="0" err="1"/>
              <a:t>demokraciách</a:t>
            </a:r>
            <a:r>
              <a:rPr lang="cs-CZ" dirty="0"/>
              <a:t> </a:t>
            </a:r>
            <a:r>
              <a:rPr lang="cs-CZ" dirty="0" err="1"/>
              <a:t>musia</a:t>
            </a:r>
            <a:r>
              <a:rPr lang="cs-CZ" dirty="0"/>
              <a:t> </a:t>
            </a:r>
            <a:r>
              <a:rPr lang="cs-CZ" dirty="0" err="1"/>
              <a:t>uspokojiť</a:t>
            </a:r>
            <a:r>
              <a:rPr lang="cs-CZ" dirty="0"/>
              <a:t> široké masy </a:t>
            </a:r>
            <a:r>
              <a:rPr lang="cs-CZ" dirty="0" err="1"/>
              <a:t>voličov</a:t>
            </a:r>
            <a:r>
              <a:rPr lang="cs-CZ" dirty="0"/>
              <a:t> </a:t>
            </a:r>
            <a:r>
              <a:rPr lang="cs-CZ" dirty="0" err="1"/>
              <a:t>hospodárskym</a:t>
            </a:r>
            <a:r>
              <a:rPr lang="cs-CZ" dirty="0"/>
              <a:t> </a:t>
            </a:r>
            <a:r>
              <a:rPr lang="cs-CZ" dirty="0" err="1"/>
              <a:t>rastom</a:t>
            </a:r>
            <a:r>
              <a:rPr lang="cs-CZ" dirty="0"/>
              <a:t> (ČÍNA?)</a:t>
            </a:r>
          </a:p>
          <a:p>
            <a:pPr algn="just"/>
            <a:r>
              <a:rPr lang="cs-CZ" dirty="0"/>
              <a:t>zároveň platí, že autokracie s </a:t>
            </a:r>
            <a:r>
              <a:rPr lang="cs-CZ" dirty="0" err="1"/>
              <a:t>multistraníckymi</a:t>
            </a:r>
            <a:r>
              <a:rPr lang="cs-CZ" dirty="0"/>
              <a:t> </a:t>
            </a:r>
            <a:r>
              <a:rPr lang="cs-CZ" dirty="0" err="1"/>
              <a:t>voľbami</a:t>
            </a:r>
            <a:r>
              <a:rPr lang="cs-CZ" dirty="0"/>
              <a:t> sú </a:t>
            </a:r>
            <a:r>
              <a:rPr lang="cs-CZ" dirty="0" err="1"/>
              <a:t>výkonnejšie</a:t>
            </a:r>
            <a:r>
              <a:rPr lang="cs-CZ" dirty="0"/>
              <a:t> než autokracie bez </a:t>
            </a:r>
            <a:r>
              <a:rPr lang="cs-CZ" dirty="0" err="1"/>
              <a:t>volieb</a:t>
            </a:r>
            <a:r>
              <a:rPr lang="cs-CZ" dirty="0"/>
              <a:t> (Miller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61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i="1" dirty="0" err="1"/>
              <a:t>volebné</a:t>
            </a:r>
            <a:r>
              <a:rPr lang="cs-CZ" i="1" dirty="0"/>
              <a:t> autokracie </a:t>
            </a:r>
            <a:r>
              <a:rPr lang="cs-CZ" i="1" dirty="0" err="1"/>
              <a:t>majú</a:t>
            </a:r>
            <a:r>
              <a:rPr lang="cs-CZ" i="1" dirty="0"/>
              <a:t> </a:t>
            </a:r>
            <a:r>
              <a:rPr lang="cs-CZ" i="1" dirty="0" err="1"/>
              <a:t>lepšie</a:t>
            </a:r>
            <a:r>
              <a:rPr lang="cs-CZ" i="1" dirty="0"/>
              <a:t> </a:t>
            </a:r>
            <a:r>
              <a:rPr lang="cs-CZ" i="1" dirty="0" err="1"/>
              <a:t>policy</a:t>
            </a:r>
            <a:r>
              <a:rPr lang="cs-CZ" i="1" dirty="0"/>
              <a:t> </a:t>
            </a:r>
            <a:r>
              <a:rPr lang="cs-CZ" i="1" dirty="0" err="1"/>
              <a:t>outcomes</a:t>
            </a:r>
            <a:r>
              <a:rPr lang="cs-CZ" i="1" dirty="0"/>
              <a:t> než autokracie bez </a:t>
            </a:r>
            <a:r>
              <a:rPr lang="cs-CZ" i="1" dirty="0" err="1"/>
              <a:t>volieb</a:t>
            </a:r>
            <a:r>
              <a:rPr lang="cs-CZ" dirty="0"/>
              <a:t> (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detská</a:t>
            </a:r>
            <a:r>
              <a:rPr lang="cs-CZ" dirty="0"/>
              <a:t> mortalita, </a:t>
            </a:r>
            <a:r>
              <a:rPr lang="cs-CZ" dirty="0" err="1"/>
              <a:t>gramotnosť</a:t>
            </a:r>
            <a:r>
              <a:rPr lang="cs-CZ" dirty="0"/>
              <a:t> a "</a:t>
            </a:r>
            <a:r>
              <a:rPr lang="cs-CZ" dirty="0" err="1"/>
              <a:t>genderovú</a:t>
            </a:r>
            <a:r>
              <a:rPr lang="cs-CZ" dirty="0"/>
              <a:t> rovnováha"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)</a:t>
            </a:r>
          </a:p>
          <a:p>
            <a:r>
              <a:rPr lang="cs-CZ" dirty="0" err="1"/>
              <a:t>volebné</a:t>
            </a:r>
            <a:r>
              <a:rPr lang="cs-CZ" dirty="0"/>
              <a:t> autokracie </a:t>
            </a:r>
            <a:r>
              <a:rPr lang="cs-CZ" dirty="0" err="1"/>
              <a:t>dosahujú</a:t>
            </a:r>
            <a:r>
              <a:rPr lang="cs-CZ" dirty="0"/>
              <a:t> </a:t>
            </a:r>
            <a:r>
              <a:rPr lang="cs-CZ" dirty="0" err="1"/>
              <a:t>porovnateľné</a:t>
            </a:r>
            <a:r>
              <a:rPr lang="cs-CZ" dirty="0"/>
              <a:t> výsledky s demokratickými </a:t>
            </a:r>
            <a:r>
              <a:rPr lang="cs-CZ" dirty="0" err="1"/>
              <a:t>režimami</a:t>
            </a:r>
            <a:r>
              <a:rPr lang="cs-CZ" dirty="0"/>
              <a:t> </a:t>
            </a:r>
            <a:r>
              <a:rPr lang="cs-CZ" dirty="0" err="1"/>
              <a:t>pokiaľ</a:t>
            </a:r>
            <a:r>
              <a:rPr lang="cs-CZ" dirty="0"/>
              <a:t> ide o </a:t>
            </a:r>
            <a:r>
              <a:rPr lang="cs-CZ" dirty="0" err="1"/>
              <a:t>ukazovateľe</a:t>
            </a:r>
            <a:r>
              <a:rPr lang="cs-CZ" dirty="0"/>
              <a:t> v </a:t>
            </a:r>
            <a:r>
              <a:rPr lang="cs-CZ" dirty="0" err="1"/>
              <a:t>zdravotnej</a:t>
            </a:r>
            <a:r>
              <a:rPr lang="cs-CZ" dirty="0"/>
              <a:t> starostlivosti a </a:t>
            </a:r>
            <a:r>
              <a:rPr lang="cs-CZ" dirty="0" err="1"/>
              <a:t>vzdelávaní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445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porovnaní s </a:t>
            </a:r>
            <a:r>
              <a:rPr lang="cs-CZ" dirty="0" err="1"/>
              <a:t>demokraciami</a:t>
            </a:r>
            <a:r>
              <a:rPr lang="cs-CZ" dirty="0"/>
              <a:t> </a:t>
            </a:r>
            <a:r>
              <a:rPr lang="cs-CZ" dirty="0" err="1"/>
              <a:t>nedosahujú</a:t>
            </a:r>
            <a:r>
              <a:rPr lang="cs-CZ" dirty="0"/>
              <a:t> podobné výsledky v </a:t>
            </a:r>
            <a:r>
              <a:rPr lang="cs-CZ" dirty="0" err="1"/>
              <a:t>oblastiach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sú </a:t>
            </a:r>
            <a:r>
              <a:rPr lang="cs-CZ" dirty="0" err="1"/>
              <a:t>občianske</a:t>
            </a:r>
            <a:r>
              <a:rPr lang="cs-CZ" dirty="0"/>
              <a:t> práva a </a:t>
            </a:r>
            <a:r>
              <a:rPr lang="cs-CZ" dirty="0" err="1"/>
              <a:t>represívnosť</a:t>
            </a:r>
            <a:r>
              <a:rPr lang="cs-CZ" dirty="0"/>
              <a:t> </a:t>
            </a:r>
            <a:r>
              <a:rPr lang="cs-CZ" dirty="0" err="1"/>
              <a:t>zežimu</a:t>
            </a:r>
            <a:endParaRPr lang="cs-CZ" dirty="0"/>
          </a:p>
          <a:p>
            <a:r>
              <a:rPr lang="cs-CZ" dirty="0" err="1"/>
              <a:t>voľby</a:t>
            </a:r>
            <a:r>
              <a:rPr lang="cs-CZ" dirty="0"/>
              <a:t> sú </a:t>
            </a:r>
            <a:r>
              <a:rPr lang="cs-CZ" dirty="0" err="1"/>
              <a:t>dôležité</a:t>
            </a:r>
            <a:r>
              <a:rPr lang="cs-CZ" dirty="0"/>
              <a:t> aj v autokratických </a:t>
            </a:r>
            <a:r>
              <a:rPr lang="cs-CZ" dirty="0" err="1"/>
              <a:t>režimoch</a:t>
            </a:r>
            <a:r>
              <a:rPr lang="cs-CZ" dirty="0"/>
              <a:t> a </a:t>
            </a:r>
            <a:r>
              <a:rPr lang="cs-CZ" i="1" dirty="0" err="1"/>
              <a:t>democracy</a:t>
            </a:r>
            <a:r>
              <a:rPr lang="cs-CZ" i="1" dirty="0"/>
              <a:t> </a:t>
            </a:r>
            <a:r>
              <a:rPr lang="cs-CZ" i="1" dirty="0" err="1"/>
              <a:t>promotion</a:t>
            </a:r>
            <a:r>
              <a:rPr lang="cs-CZ" dirty="0"/>
              <a:t> má </a:t>
            </a:r>
            <a:r>
              <a:rPr lang="cs-CZ" dirty="0" err="1"/>
              <a:t>zmysel</a:t>
            </a:r>
            <a:r>
              <a:rPr lang="cs-CZ" dirty="0"/>
              <a:t> aj </a:t>
            </a:r>
            <a:r>
              <a:rPr lang="cs-CZ" dirty="0" err="1"/>
              <a:t>vtedy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nevedie</a:t>
            </a:r>
            <a:r>
              <a:rPr lang="cs-CZ" dirty="0"/>
              <a:t> k vzniku </a:t>
            </a:r>
            <a:r>
              <a:rPr lang="cs-CZ" dirty="0" err="1"/>
              <a:t>plnohodnotnej</a:t>
            </a:r>
            <a:r>
              <a:rPr lang="cs-CZ" dirty="0"/>
              <a:t> demokracie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93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5CC24-953E-7948-97C7-A95E31DF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Konsolidácia</a:t>
            </a:r>
            <a:r>
              <a:rPr lang="en-US" dirty="0"/>
              <a:t> a </a:t>
            </a:r>
            <a:r>
              <a:rPr lang="en-US" dirty="0" err="1"/>
              <a:t>dekonsolidácia</a:t>
            </a:r>
            <a:r>
              <a:rPr lang="en-US" dirty="0"/>
              <a:t>  </a:t>
            </a:r>
            <a:r>
              <a:rPr lang="en-US" dirty="0" err="1"/>
              <a:t>demokracie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5148-BCCF-F44D-A084-F52F79A2D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87" y="2204864"/>
            <a:ext cx="7693025" cy="4536504"/>
          </a:xfrm>
        </p:spPr>
        <p:txBody>
          <a:bodyPr/>
          <a:lstStyle/>
          <a:p>
            <a:r>
              <a:rPr lang="en-US" sz="2650" dirty="0" err="1"/>
              <a:t>je</a:t>
            </a:r>
            <a:r>
              <a:rPr lang="en-US" sz="2650" dirty="0"/>
              <a:t> </a:t>
            </a:r>
            <a:r>
              <a:rPr lang="en-US" sz="2650" dirty="0" err="1"/>
              <a:t>demokracia</a:t>
            </a:r>
            <a:r>
              <a:rPr lang="en-US" sz="2650" dirty="0"/>
              <a:t> v </a:t>
            </a:r>
            <a:r>
              <a:rPr lang="en-US" sz="2650" dirty="0" err="1"/>
              <a:t>bezpečí</a:t>
            </a:r>
            <a:r>
              <a:rPr lang="en-US" sz="2650" dirty="0"/>
              <a:t>, </a:t>
            </a:r>
            <a:r>
              <a:rPr lang="en-US" sz="2650" dirty="0" err="1"/>
              <a:t>ak</a:t>
            </a:r>
            <a:r>
              <a:rPr lang="en-US" sz="2650" dirty="0"/>
              <a:t> </a:t>
            </a:r>
            <a:r>
              <a:rPr lang="en-US" sz="2650" dirty="0" err="1"/>
              <a:t>prejde</a:t>
            </a:r>
            <a:r>
              <a:rPr lang="en-US" sz="2650" dirty="0"/>
              <a:t> </a:t>
            </a:r>
            <a:r>
              <a:rPr lang="en-US" sz="2650" dirty="0" err="1"/>
              <a:t>režim</a:t>
            </a:r>
            <a:r>
              <a:rPr lang="en-US" sz="2650" dirty="0"/>
              <a:t> </a:t>
            </a:r>
            <a:r>
              <a:rPr lang="en-US" sz="2650" dirty="0" err="1"/>
              <a:t>konsolidáciou</a:t>
            </a:r>
            <a:r>
              <a:rPr lang="en-US" sz="2650" dirty="0"/>
              <a:t>?</a:t>
            </a:r>
          </a:p>
          <a:p>
            <a:r>
              <a:rPr lang="en-US" sz="2650" dirty="0"/>
              <a:t>ÁNO: Huntington: test </a:t>
            </a:r>
            <a:r>
              <a:rPr lang="en-US" sz="2650" dirty="0" err="1"/>
              <a:t>dvojitej</a:t>
            </a:r>
            <a:r>
              <a:rPr lang="en-US" sz="2650" dirty="0"/>
              <a:t> </a:t>
            </a:r>
            <a:r>
              <a:rPr lang="en-US" sz="2650" dirty="0" err="1"/>
              <a:t>výmeny</a:t>
            </a:r>
            <a:r>
              <a:rPr lang="en-US" sz="2650" dirty="0"/>
              <a:t> </a:t>
            </a:r>
            <a:r>
              <a:rPr lang="en-US" sz="2650" dirty="0" err="1"/>
              <a:t>vlády</a:t>
            </a:r>
            <a:endParaRPr lang="en-US" sz="2650" dirty="0"/>
          </a:p>
          <a:p>
            <a:r>
              <a:rPr lang="en-US" sz="2650" dirty="0"/>
              <a:t>ÁNO: Linz &amp; </a:t>
            </a:r>
            <a:r>
              <a:rPr lang="en-US" sz="2650" dirty="0" err="1"/>
              <a:t>Stepan</a:t>
            </a:r>
            <a:r>
              <a:rPr lang="en-US" sz="2650" dirty="0"/>
              <a:t>: </a:t>
            </a:r>
            <a:r>
              <a:rPr lang="en-US" sz="2650" dirty="0" err="1"/>
              <a:t>postojová</a:t>
            </a:r>
            <a:r>
              <a:rPr lang="en-US" sz="2650" dirty="0"/>
              <a:t>, </a:t>
            </a:r>
            <a:r>
              <a:rPr lang="en-US" sz="2650" dirty="0" err="1"/>
              <a:t>ústavná</a:t>
            </a:r>
            <a:r>
              <a:rPr lang="en-US" sz="2650" dirty="0"/>
              <a:t> a </a:t>
            </a:r>
            <a:r>
              <a:rPr lang="en-US" sz="2650" dirty="0" err="1"/>
              <a:t>behaviorálna</a:t>
            </a:r>
            <a:r>
              <a:rPr lang="en-US" sz="2650" dirty="0"/>
              <a:t> </a:t>
            </a:r>
            <a:r>
              <a:rPr lang="en-US" sz="2650" dirty="0" err="1"/>
              <a:t>rovina</a:t>
            </a:r>
            <a:r>
              <a:rPr lang="en-US" sz="2650" dirty="0"/>
              <a:t> </a:t>
            </a:r>
            <a:r>
              <a:rPr lang="en-US" sz="2650" dirty="0" err="1"/>
              <a:t>konsolidácie</a:t>
            </a:r>
            <a:endParaRPr lang="en-US" sz="2650" dirty="0"/>
          </a:p>
          <a:p>
            <a:r>
              <a:rPr lang="en-US" sz="2650" dirty="0" err="1"/>
              <a:t>málo</a:t>
            </a:r>
            <a:r>
              <a:rPr lang="en-US" sz="2650" dirty="0"/>
              <a:t> </a:t>
            </a:r>
            <a:r>
              <a:rPr lang="en-US" sz="2650" dirty="0" err="1"/>
              <a:t>prípadov</a:t>
            </a:r>
            <a:r>
              <a:rPr lang="en-US" sz="2650" dirty="0"/>
              <a:t> </a:t>
            </a:r>
            <a:r>
              <a:rPr lang="en-US" sz="2650" dirty="0" err="1"/>
              <a:t>dekonsolidácie</a:t>
            </a:r>
            <a:endParaRPr lang="en-US" sz="2650" dirty="0"/>
          </a:p>
          <a:p>
            <a:r>
              <a:rPr lang="en-US" sz="2650" dirty="0"/>
              <a:t>Freedom House </a:t>
            </a:r>
            <a:r>
              <a:rPr lang="en-US" sz="2650" dirty="0" err="1"/>
              <a:t>skóre</a:t>
            </a:r>
            <a:r>
              <a:rPr lang="en-US" sz="2650" dirty="0"/>
              <a:t> </a:t>
            </a:r>
            <a:r>
              <a:rPr lang="en-US" sz="2650" dirty="0" err="1"/>
              <a:t>klesá</a:t>
            </a:r>
            <a:r>
              <a:rPr lang="en-US" sz="2650" dirty="0"/>
              <a:t> </a:t>
            </a:r>
            <a:r>
              <a:rPr lang="en-US" sz="2650" dirty="0" err="1"/>
              <a:t>kvôli</a:t>
            </a:r>
            <a:r>
              <a:rPr lang="en-US" sz="2650" dirty="0"/>
              <a:t> </a:t>
            </a:r>
            <a:r>
              <a:rPr lang="en-US" sz="2650" dirty="0" err="1"/>
              <a:t>hybridným</a:t>
            </a:r>
            <a:r>
              <a:rPr lang="en-US" sz="2650" dirty="0"/>
              <a:t> </a:t>
            </a:r>
            <a:r>
              <a:rPr lang="en-US" sz="2650" dirty="0" err="1"/>
              <a:t>režimom</a:t>
            </a:r>
            <a:endParaRPr lang="en-US" sz="2650" dirty="0"/>
          </a:p>
          <a:p>
            <a:r>
              <a:rPr lang="en-US" sz="2650" dirty="0" err="1"/>
              <a:t>vedú</a:t>
            </a:r>
            <a:r>
              <a:rPr lang="en-US" sz="2650" dirty="0"/>
              <a:t> </a:t>
            </a:r>
            <a:r>
              <a:rPr lang="en-US" sz="2650" dirty="0" err="1"/>
              <a:t>zmeny</a:t>
            </a:r>
            <a:r>
              <a:rPr lang="en-US" sz="2650" dirty="0"/>
              <a:t> v </a:t>
            </a:r>
            <a:r>
              <a:rPr lang="en-US" sz="2650" dirty="0" err="1"/>
              <a:t>postojoch</a:t>
            </a:r>
            <a:r>
              <a:rPr lang="en-US" sz="2650" dirty="0"/>
              <a:t> k </a:t>
            </a:r>
            <a:r>
              <a:rPr lang="en-US" sz="2650" dirty="0" err="1"/>
              <a:t>zmenám</a:t>
            </a:r>
            <a:r>
              <a:rPr lang="en-US" sz="2650" dirty="0"/>
              <a:t> </a:t>
            </a:r>
            <a:r>
              <a:rPr lang="en-US" sz="2650" dirty="0" err="1"/>
              <a:t>dem.</a:t>
            </a:r>
            <a:r>
              <a:rPr lang="en-US" sz="2650" dirty="0"/>
              <a:t> </a:t>
            </a:r>
            <a:r>
              <a:rPr lang="en-US" sz="2650" dirty="0" err="1"/>
              <a:t>inštitúcií</a:t>
            </a:r>
            <a:r>
              <a:rPr lang="en-US" sz="265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7726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84F57F-C273-384D-BBFC-20DBEFB5B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3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>
                <a:latin typeface="Arial" charset="0"/>
                <a:ea typeface="MS PGothic" charset="0"/>
              </a:rPr>
              <a:t>A. Kto vládne?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1. </a:t>
            </a:r>
            <a:r>
              <a:rPr lang="cs-CZ" b="1" dirty="0" err="1">
                <a:latin typeface="Arial" charset="0"/>
                <a:ea typeface="MS PGothic" charset="0"/>
              </a:rPr>
              <a:t>personálna</a:t>
            </a:r>
            <a:r>
              <a:rPr lang="cs-CZ" b="1" dirty="0">
                <a:latin typeface="Arial" charset="0"/>
                <a:ea typeface="MS PGothic" charset="0"/>
              </a:rPr>
              <a:t> moc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líder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autokrat "</a:t>
            </a:r>
            <a:r>
              <a:rPr lang="cs-CZ" dirty="0" err="1">
                <a:latin typeface="Arial" charset="0"/>
                <a:ea typeface="MS PGothic" charset="0"/>
              </a:rPr>
              <a:t>prezlečený</a:t>
            </a:r>
            <a:r>
              <a:rPr lang="cs-CZ" dirty="0">
                <a:latin typeface="Arial" charset="0"/>
                <a:ea typeface="MS PGothic" charset="0"/>
              </a:rPr>
              <a:t>" za demokrata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2. organizačná moc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armáda,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strana</a:t>
            </a:r>
          </a:p>
          <a:p>
            <a:endParaRPr lang="cs-CZ" b="1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má reálnu moc, ktorá sa približuje dnešným diktátorom</a:t>
            </a:r>
          </a:p>
          <a:p>
            <a:r>
              <a:rPr lang="cs-CZ">
                <a:latin typeface="Arial" charset="0"/>
                <a:ea typeface="MS PGothic" charset="0"/>
              </a:rPr>
              <a:t>v arabskom svete, konkrétne v Saudskej Arábii, Spojených arabských emirátoch a Ománe, čiastočne aj Jordánsko (kde je monarchova moc viac obmedzovaná)</a:t>
            </a:r>
          </a:p>
          <a:p>
            <a:r>
              <a:rPr lang="cs-CZ">
                <a:latin typeface="Arial" charset="0"/>
                <a:ea typeface="MS PGothic" charset="0"/>
              </a:rPr>
              <a:t>nejde o tradičnú legitimizáciu a pokračovanie historických monrchických línií, ale o moderné politické režimy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Nerastné</a:t>
            </a:r>
            <a:r>
              <a:rPr lang="cs-CZ" dirty="0">
                <a:latin typeface="Arial" charset="0"/>
                <a:ea typeface="MS PGothic" charset="0"/>
              </a:rPr>
              <a:t> suroviny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Herb</a:t>
            </a:r>
            <a:r>
              <a:rPr lang="cs-CZ" dirty="0">
                <a:latin typeface="Arial" charset="0"/>
                <a:ea typeface="MS PGothic" charset="0"/>
              </a:rPr>
              <a:t> (1999): dynastická </a:t>
            </a:r>
            <a:r>
              <a:rPr lang="cs-CZ" dirty="0" err="1">
                <a:latin typeface="Arial" charset="0"/>
                <a:ea typeface="MS PGothic" charset="0"/>
              </a:rPr>
              <a:t>kráľovská</a:t>
            </a:r>
            <a:r>
              <a:rPr lang="cs-CZ" dirty="0">
                <a:latin typeface="Arial" charset="0"/>
                <a:ea typeface="MS PGothic" charset="0"/>
              </a:rPr>
              <a:t> rodina </a:t>
            </a:r>
            <a:r>
              <a:rPr lang="cs-CZ" dirty="0" err="1">
                <a:latin typeface="Arial" charset="0"/>
                <a:ea typeface="MS PGothic" charset="0"/>
              </a:rPr>
              <a:t>môže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odstrániť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nekompetentného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vládcu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nie</a:t>
            </a:r>
            <a:r>
              <a:rPr lang="cs-CZ" dirty="0">
                <a:latin typeface="Arial" charset="0"/>
                <a:ea typeface="MS PGothic" charset="0"/>
              </a:rPr>
              <a:t> je </a:t>
            </a:r>
            <a:r>
              <a:rPr lang="cs-CZ" dirty="0" err="1">
                <a:latin typeface="Arial" charset="0"/>
                <a:ea typeface="MS PGothic" charset="0"/>
              </a:rPr>
              <a:t>viazaná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primagenitúrou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dynastické </a:t>
            </a:r>
            <a:r>
              <a:rPr lang="cs-CZ" dirty="0" err="1">
                <a:latin typeface="Arial" charset="0"/>
                <a:ea typeface="MS PGothic" charset="0"/>
              </a:rPr>
              <a:t>kráľovské</a:t>
            </a:r>
            <a:r>
              <a:rPr lang="cs-CZ" dirty="0">
                <a:latin typeface="Arial" charset="0"/>
                <a:ea typeface="MS PGothic" charset="0"/>
              </a:rPr>
              <a:t> rodiny tak dokážu </a:t>
            </a:r>
            <a:r>
              <a:rPr lang="cs-CZ" dirty="0" err="1">
                <a:latin typeface="Arial" charset="0"/>
                <a:ea typeface="MS PGothic" charset="0"/>
              </a:rPr>
              <a:t>prísť</a:t>
            </a:r>
            <a:r>
              <a:rPr lang="cs-CZ" dirty="0">
                <a:latin typeface="Arial" charset="0"/>
                <a:ea typeface="MS PGothic" charset="0"/>
              </a:rPr>
              <a:t> k </a:t>
            </a:r>
            <a:r>
              <a:rPr lang="cs-CZ" dirty="0" err="1">
                <a:latin typeface="Arial" charset="0"/>
                <a:ea typeface="MS PGothic" charset="0"/>
              </a:rPr>
              <a:t>zhode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nedávajú</a:t>
            </a:r>
            <a:r>
              <a:rPr lang="cs-CZ" dirty="0">
                <a:latin typeface="Arial" charset="0"/>
                <a:ea typeface="MS PGothic" charset="0"/>
              </a:rPr>
              <a:t> tak </a:t>
            </a:r>
            <a:r>
              <a:rPr lang="cs-CZ" dirty="0" err="1">
                <a:latin typeface="Arial" charset="0"/>
                <a:ea typeface="MS PGothic" charset="0"/>
              </a:rPr>
              <a:t>šancu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outsiderom</a:t>
            </a:r>
            <a:r>
              <a:rPr lang="cs-CZ" dirty="0">
                <a:latin typeface="Arial" charset="0"/>
                <a:ea typeface="MS PGothic" charset="0"/>
              </a:rPr>
              <a:t>", </a:t>
            </a:r>
            <a:r>
              <a:rPr lang="cs-CZ" dirty="0" err="1">
                <a:latin typeface="Arial" charset="0"/>
                <a:ea typeface="MS PGothic" charset="0"/>
              </a:rPr>
              <a:t>napr</a:t>
            </a:r>
            <a:r>
              <a:rPr lang="cs-CZ" dirty="0">
                <a:latin typeface="Arial" charset="0"/>
                <a:ea typeface="MS PGothic" charset="0"/>
              </a:rPr>
              <a:t>. </a:t>
            </a:r>
            <a:r>
              <a:rPr lang="cs-CZ" dirty="0" err="1">
                <a:latin typeface="Arial" charset="0"/>
                <a:ea typeface="MS PGothic" charset="0"/>
              </a:rPr>
              <a:t>armáde</a:t>
            </a:r>
            <a:endParaRPr lang="cs-CZ" dirty="0">
              <a:latin typeface="Arial" charset="0"/>
              <a:ea typeface="MS PGothic" charset="0"/>
            </a:endParaRPr>
          </a:p>
          <a:p>
            <a:pPr>
              <a:buFont typeface="Wingdings" charset="0"/>
              <a:buNone/>
            </a:pPr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2. </a:t>
            </a:r>
            <a:r>
              <a:rPr lang="cs-CZ" dirty="0" err="1">
                <a:latin typeface="Arial" charset="0"/>
                <a:ea typeface="MS PGothic" charset="0"/>
              </a:rPr>
              <a:t>Personálny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líder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nespochybniteľní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diktátori</a:t>
            </a:r>
            <a:r>
              <a:rPr lang="cs-CZ" dirty="0">
                <a:latin typeface="Arial" charset="0"/>
                <a:ea typeface="MS PGothic" charset="0"/>
              </a:rPr>
              <a:t>, aj </a:t>
            </a:r>
            <a:r>
              <a:rPr lang="cs-CZ" dirty="0" err="1">
                <a:latin typeface="Arial" charset="0"/>
                <a:ea typeface="MS PGothic" charset="0"/>
              </a:rPr>
              <a:t>keď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moc vznikla a </a:t>
            </a:r>
            <a:r>
              <a:rPr lang="cs-CZ" dirty="0" err="1">
                <a:latin typeface="Arial" charset="0"/>
                <a:ea typeface="MS PGothic" charset="0"/>
              </a:rPr>
              <a:t>opiera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o </a:t>
            </a:r>
            <a:r>
              <a:rPr lang="cs-CZ" dirty="0" err="1">
                <a:latin typeface="Arial" charset="0"/>
                <a:ea typeface="MS PGothic" charset="0"/>
              </a:rPr>
              <a:t>politickú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Mao</a:t>
            </a:r>
            <a:r>
              <a:rPr lang="cs-CZ" dirty="0">
                <a:latin typeface="Arial" charset="0"/>
                <a:ea typeface="MS PGothic" charset="0"/>
              </a:rPr>
              <a:t> vs. dnešní </a:t>
            </a:r>
            <a:r>
              <a:rPr lang="cs-CZ" dirty="0" err="1">
                <a:latin typeface="Arial" charset="0"/>
                <a:ea typeface="MS PGothic" charset="0"/>
              </a:rPr>
              <a:t>vysokí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čínski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predstavitelia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Mao</a:t>
            </a:r>
            <a:r>
              <a:rPr lang="cs-CZ" dirty="0">
                <a:latin typeface="Arial" charset="0"/>
                <a:ea typeface="MS PGothic" charset="0"/>
              </a:rPr>
              <a:t> kontroloval stranu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vlastný</a:t>
            </a:r>
            <a:r>
              <a:rPr lang="cs-CZ" dirty="0">
                <a:latin typeface="Arial" charset="0"/>
                <a:ea typeface="MS PGothic" charset="0"/>
              </a:rPr>
              <a:t> nástroj moci, </a:t>
            </a:r>
            <a:r>
              <a:rPr lang="cs-CZ" dirty="0" err="1">
                <a:latin typeface="Arial" charset="0"/>
                <a:ea typeface="MS PGothic" charset="0"/>
              </a:rPr>
              <a:t>personálni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lídri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dosiahli</a:t>
            </a:r>
            <a:r>
              <a:rPr lang="cs-CZ" dirty="0">
                <a:latin typeface="Arial" charset="0"/>
                <a:ea typeface="MS PGothic" charset="0"/>
              </a:rPr>
              <a:t> obrovský stupeň </a:t>
            </a:r>
            <a:r>
              <a:rPr lang="cs-CZ" dirty="0" err="1">
                <a:latin typeface="Arial" charset="0"/>
                <a:ea typeface="MS PGothic" charset="0"/>
              </a:rPr>
              <a:t>autonómie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vlastnej</a:t>
            </a:r>
            <a:r>
              <a:rPr lang="cs-CZ" dirty="0">
                <a:latin typeface="Arial" charset="0"/>
                <a:ea typeface="MS PGothic" charset="0"/>
              </a:rPr>
              <a:t> strany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Znakom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autonómie</a:t>
            </a:r>
            <a:r>
              <a:rPr lang="cs-CZ" dirty="0">
                <a:latin typeface="Arial" charset="0"/>
                <a:ea typeface="MS PGothic" charset="0"/>
              </a:rPr>
              <a:t> je často rodinné </a:t>
            </a:r>
            <a:r>
              <a:rPr lang="cs-CZ" dirty="0" err="1">
                <a:latin typeface="Arial" charset="0"/>
                <a:ea typeface="MS PGothic" charset="0"/>
              </a:rPr>
              <a:t>následníctvo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Severná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Kórea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Sýria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3. Diktátor v </a:t>
            </a:r>
            <a:r>
              <a:rPr lang="cs-CZ" dirty="0" err="1">
                <a:latin typeface="Arial" charset="0"/>
                <a:ea typeface="MS PGothic" charset="0"/>
              </a:rPr>
              <a:t>demokratickom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prezlečení</a:t>
            </a:r>
            <a:endParaRPr lang="cs-CZ" dirty="0">
              <a:latin typeface="Arial" charset="0"/>
              <a:ea typeface="MS PGothic" charset="0"/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 Tretej vlne diktátori málokedy tvrdia, že nezavedú demokratické procedury</a:t>
            </a:r>
          </a:p>
          <a:p>
            <a:r>
              <a:rPr lang="cs-CZ">
                <a:latin typeface="Arial" charset="0"/>
                <a:ea typeface="MS PGothic" charset="0"/>
              </a:rPr>
              <a:t>latinskoamerickí populistickí prezidenti, po prevzatí moci uskutočnili "autogolpe"/self-coup - prevzatie skoro absolútnej moci</a:t>
            </a:r>
          </a:p>
          <a:p>
            <a:r>
              <a:rPr lang="cs-CZ">
                <a:latin typeface="Arial" charset="0"/>
                <a:ea typeface="MS PGothic" charset="0"/>
              </a:rPr>
              <a:t>voľbách získanú moc a legitimitu transformujú na osobnú moc, snažia sa manipulovať polosúťaživé voľby (Peru, Venezuela)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4. Vláda armády (vojenská </a:t>
            </a:r>
            <a:r>
              <a:rPr lang="cs-CZ" dirty="0" err="1">
                <a:latin typeface="Arial" charset="0"/>
                <a:ea typeface="MS PGothic" charset="0"/>
              </a:rPr>
              <a:t>diktatúra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„</a:t>
            </a:r>
            <a:r>
              <a:rPr lang="cs-CZ" b="1" dirty="0" err="1">
                <a:latin typeface="Arial" charset="0"/>
                <a:ea typeface="MS PGothic" charset="0"/>
              </a:rPr>
              <a:t>štandardná</a:t>
            </a:r>
            <a:r>
              <a:rPr lang="cs-CZ" b="1" dirty="0">
                <a:latin typeface="Arial" charset="0"/>
                <a:ea typeface="MS PGothic" charset="0"/>
              </a:rPr>
              <a:t> forma vlády</a:t>
            </a:r>
            <a:r>
              <a:rPr lang="cs-CZ" dirty="0">
                <a:latin typeface="Arial" charset="0"/>
                <a:ea typeface="MS PGothic" charset="0"/>
              </a:rPr>
              <a:t>“: od 50.-tych do 70.-tych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uskutočnilo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vyše</a:t>
            </a:r>
            <a:r>
              <a:rPr lang="cs-CZ" dirty="0">
                <a:latin typeface="Arial" charset="0"/>
                <a:ea typeface="MS PGothic" charset="0"/>
              </a:rPr>
              <a:t> 30 vojenských </a:t>
            </a:r>
            <a:r>
              <a:rPr lang="cs-CZ" dirty="0" err="1">
                <a:latin typeface="Arial" charset="0"/>
                <a:ea typeface="MS PGothic" charset="0"/>
              </a:rPr>
              <a:t>prevratov</a:t>
            </a:r>
            <a:r>
              <a:rPr lang="cs-CZ" dirty="0">
                <a:latin typeface="Arial" charset="0"/>
                <a:ea typeface="MS PGothic" charset="0"/>
              </a:rPr>
              <a:t> v krajinách </a:t>
            </a:r>
            <a:r>
              <a:rPr lang="cs-CZ" dirty="0" err="1">
                <a:latin typeface="Arial" charset="0"/>
                <a:ea typeface="MS PGothic" charset="0"/>
              </a:rPr>
              <a:t>vtedajšieho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tretieho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Finer</a:t>
            </a:r>
            <a:r>
              <a:rPr lang="cs-CZ" dirty="0">
                <a:latin typeface="Arial" charset="0"/>
                <a:ea typeface="MS PGothic" charset="0"/>
              </a:rPr>
              <a:t> (1970): </a:t>
            </a:r>
            <a:r>
              <a:rPr lang="cs-CZ" dirty="0" err="1">
                <a:latin typeface="Arial" charset="0"/>
                <a:ea typeface="MS PGothic" charset="0"/>
              </a:rPr>
              <a:t>rozdiel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priamou</a:t>
            </a:r>
            <a:r>
              <a:rPr lang="cs-CZ" dirty="0">
                <a:latin typeface="Arial" charset="0"/>
                <a:ea typeface="MS PGothic" charset="0"/>
              </a:rPr>
              <a:t> vládou armády, kde rozhoduje vojenská junta (rada), a skrytou vojenská </a:t>
            </a:r>
            <a:r>
              <a:rPr lang="cs-CZ" dirty="0" err="1">
                <a:latin typeface="Arial" charset="0"/>
                <a:ea typeface="MS PGothic" charset="0"/>
              </a:rPr>
              <a:t>diktatúra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kedy</a:t>
            </a:r>
            <a:r>
              <a:rPr lang="cs-CZ" dirty="0">
                <a:latin typeface="Arial" charset="0"/>
                <a:ea typeface="MS PGothic" charset="0"/>
              </a:rPr>
              <a:t> armáda vládne </a:t>
            </a:r>
            <a:r>
              <a:rPr lang="cs-CZ" dirty="0" err="1">
                <a:latin typeface="Arial" charset="0"/>
                <a:ea typeface="MS PGothic" charset="0"/>
              </a:rPr>
              <a:t>nepriamo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prostredníctvom</a:t>
            </a:r>
            <a:r>
              <a:rPr lang="cs-CZ" dirty="0">
                <a:latin typeface="Arial" charset="0"/>
                <a:ea typeface="MS PGothic" charset="0"/>
              </a:rPr>
              <a:t> zákulisného vplyvu na </a:t>
            </a:r>
            <a:r>
              <a:rPr lang="cs-CZ" dirty="0" err="1">
                <a:latin typeface="Arial" charset="0"/>
                <a:ea typeface="MS PGothic" charset="0"/>
              </a:rPr>
              <a:t>civilnú</a:t>
            </a:r>
            <a:r>
              <a:rPr lang="cs-CZ" dirty="0">
                <a:latin typeface="Arial" charset="0"/>
                <a:ea typeface="MS PGothic" charset="0"/>
              </a:rPr>
              <a:t> moc </a:t>
            </a: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2155</TotalTime>
  <Words>1579</Words>
  <Application>Microsoft Macintosh PowerPoint</Application>
  <PresentationFormat>On-screen Show (4:3)</PresentationFormat>
  <Paragraphs>143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ＭＳ Ｐゴシック</vt:lpstr>
      <vt:lpstr>ＭＳ Ｐゴシック</vt:lpstr>
      <vt:lpstr>Arial</vt:lpstr>
      <vt:lpstr>Times New Roman</vt:lpstr>
      <vt:lpstr>Wingdings</vt:lpstr>
      <vt:lpstr>Capsules</vt:lpstr>
      <vt:lpstr>Autokracie a pád demokracií</vt:lpstr>
      <vt:lpstr>Autokratické režimy</vt:lpstr>
      <vt:lpstr>Dimenzie nedemokratických režimov</vt:lpstr>
      <vt:lpstr>A. Kto vládne?</vt:lpstr>
      <vt:lpstr>1. Vládnuci monarcha </vt:lpstr>
      <vt:lpstr>1. Vládnuci monarcha </vt:lpstr>
      <vt:lpstr>2. Personálny líder  (diktátorskej organizácie)</vt:lpstr>
      <vt:lpstr>3. Diktátor v demokratickom prezlečení</vt:lpstr>
      <vt:lpstr>4. Vláda armády (vojenská diktatúra)</vt:lpstr>
      <vt:lpstr>5. Vláda jednej strany</vt:lpstr>
      <vt:lpstr>B. Aké majú oprávnenie vládnuť </vt:lpstr>
      <vt:lpstr>B. Aké majú oprávnenie vládnuť </vt:lpstr>
      <vt:lpstr>B. Aké majú oprávnenie vládnuť </vt:lpstr>
      <vt:lpstr>B. Aké majú oprávnenie vládnuť </vt:lpstr>
      <vt:lpstr>C. Ako kontrolujú moc</vt:lpstr>
      <vt:lpstr>C. Ako kontrolujú moc</vt:lpstr>
      <vt:lpstr>Totalitný vs autoritársky</vt:lpstr>
      <vt:lpstr>Posttotalitný a sultánsky režim</vt:lpstr>
      <vt:lpstr>Nástroje kontroly</vt:lpstr>
      <vt:lpstr>Vojenské diktatúry</vt:lpstr>
      <vt:lpstr>Systémy vlády jednej strany</vt:lpstr>
      <vt:lpstr>Nové podoby autokracie</vt:lpstr>
      <vt:lpstr>Nové formy autokracií</vt:lpstr>
      <vt:lpstr>Nové formy autokracií</vt:lpstr>
      <vt:lpstr>Nové formy autokracií</vt:lpstr>
      <vt:lpstr>Prečo trvajú autokratické režimy?</vt:lpstr>
      <vt:lpstr>Prečo trvajú autokratické režimy?</vt:lpstr>
      <vt:lpstr>Prečo trvajú autokratické režimy?</vt:lpstr>
      <vt:lpstr>Aké dôsledky majú autokracie?</vt:lpstr>
      <vt:lpstr>Aké dôsledky majú autokracie?</vt:lpstr>
      <vt:lpstr>Aké dôsledky majú autokracie?</vt:lpstr>
      <vt:lpstr>Aké dôsledky majú autokracie?</vt:lpstr>
      <vt:lpstr>Aké dôsledky majú autokracie?</vt:lpstr>
      <vt:lpstr>Konsolidácia a dekonsolidácia  demokracie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216</cp:revision>
  <dcterms:created xsi:type="dcterms:W3CDTF">2005-06-20T08:50:09Z</dcterms:created>
  <dcterms:modified xsi:type="dcterms:W3CDTF">2018-11-21T07:53:27Z</dcterms:modified>
</cp:coreProperties>
</file>