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63" r:id="rId10"/>
    <p:sldId id="264" r:id="rId11"/>
    <p:sldId id="265" r:id="rId12"/>
    <p:sldId id="293" r:id="rId13"/>
    <p:sldId id="266" r:id="rId14"/>
    <p:sldId id="267" r:id="rId15"/>
    <p:sldId id="268" r:id="rId16"/>
    <p:sldId id="294" r:id="rId17"/>
    <p:sldId id="269" r:id="rId18"/>
    <p:sldId id="270" r:id="rId19"/>
    <p:sldId id="271" r:id="rId20"/>
    <p:sldId id="272" r:id="rId21"/>
    <p:sldId id="273" r:id="rId22"/>
    <p:sldId id="29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CE57-ADBD-7D46-81DF-E325F212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moderných</a:t>
            </a:r>
            <a:r>
              <a:rPr lang="en-US" dirty="0"/>
              <a:t> </a:t>
            </a:r>
            <a:r>
              <a:rPr lang="en-US" dirty="0" err="1"/>
              <a:t>štátov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8F316-5EE4-414B-AE57-A3EF42A1E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Komparatistika</a:t>
            </a:r>
            <a:r>
              <a:rPr lang="en-US" dirty="0"/>
              <a:t> 2018/2019</a:t>
            </a:r>
          </a:p>
          <a:p>
            <a:r>
              <a:rPr lang="en-US" dirty="0"/>
              <a:t>Doc. Marek </a:t>
            </a:r>
            <a:r>
              <a:rPr lang="en-US" dirty="0" err="1"/>
              <a:t>Rybář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324090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A57D-5884-6A41-8727-F08BE4D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042"/>
            <a:ext cx="7729728" cy="1188720"/>
          </a:xfrm>
        </p:spPr>
        <p:txBody>
          <a:bodyPr/>
          <a:lstStyle/>
          <a:p>
            <a:r>
              <a:rPr lang="en-US" b="1" dirty="0" err="1"/>
              <a:t>Je</a:t>
            </a:r>
            <a:r>
              <a:rPr lang="en-US" b="1" dirty="0"/>
              <a:t> </a:t>
            </a:r>
            <a:r>
              <a:rPr lang="en-US" b="1" dirty="0" err="1"/>
              <a:t>európska</a:t>
            </a:r>
            <a:r>
              <a:rPr lang="en-US" b="1" dirty="0"/>
              <a:t> </a:t>
            </a:r>
            <a:r>
              <a:rPr lang="en-US" b="1" dirty="0" err="1"/>
              <a:t>skúsenosť</a:t>
            </a:r>
            <a:r>
              <a:rPr lang="en-US" b="1" dirty="0"/>
              <a:t> </a:t>
            </a:r>
            <a:r>
              <a:rPr lang="en-US" b="1" dirty="0" err="1"/>
              <a:t>prenosná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iné</a:t>
            </a:r>
            <a:r>
              <a:rPr lang="en-US" b="1" dirty="0"/>
              <a:t> </a:t>
            </a:r>
            <a:r>
              <a:rPr lang="en-US" b="1" dirty="0" err="1"/>
              <a:t>kontinenty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B734-D340-3A43-BE74-D69DC78A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95094"/>
            <a:ext cx="7729728" cy="455142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Už od Stredoveku existoval v Európe medzinárodný systém v ktorom bola vojna častá, ak chceli budovatelia štátov prežiť v tvrdom konkurenčnom prostredí, museli posilňovať mocenské centrum  </a:t>
            </a:r>
          </a:p>
          <a:p>
            <a:pPr algn="just"/>
            <a:r>
              <a:rPr lang="sk-SK" sz="2600" dirty="0"/>
              <a:t>Situácia mimo Európy bola odlišná, obzvlášť po skončení II. svetovej vojny: geopolitické tlaky boli výrazne menej dôležité</a:t>
            </a:r>
          </a:p>
          <a:p>
            <a:pPr algn="just"/>
            <a:r>
              <a:rPr lang="sk-SK" sz="2600" dirty="0"/>
              <a:t>mnohé štáty sú neefektívne, ničí ich korupcia, chýba im zabezpečenie verejných služieb, niektoré z nich dokonca úplne zlyhávajú (</a:t>
            </a:r>
            <a:r>
              <a:rPr lang="sk-SK" sz="2600" i="1" dirty="0" err="1"/>
              <a:t>failed</a:t>
            </a:r>
            <a:r>
              <a:rPr lang="sk-SK" sz="2600" i="1" dirty="0"/>
              <a:t> </a:t>
            </a:r>
            <a:r>
              <a:rPr lang="sk-SK" sz="2600" i="1" dirty="0" err="1"/>
              <a:t>states</a:t>
            </a:r>
            <a:r>
              <a:rPr lang="sk-SK" sz="2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214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0B48-2CD0-1040-AE55-F8B27DC4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výnimky sú Aj mimo Európu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024B-C0A4-D248-8D5C-862E960D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63724"/>
            <a:ext cx="7729728" cy="432282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Japonsko a Južná Kórea, Taiwan a neskôr Čína dokázali vybudovať fungujúce štáty</a:t>
            </a:r>
          </a:p>
          <a:p>
            <a:pPr algn="just"/>
            <a:r>
              <a:rPr lang="sk-SK" sz="2600" dirty="0"/>
              <a:t>Juhovýchodná Ázia tiež poskytuje niekoľko príkladov funkčných štátov ako Singapur, Malajzia, Thajsko a do určitej miery aj Indonézia</a:t>
            </a:r>
          </a:p>
          <a:p>
            <a:pPr algn="just"/>
            <a:r>
              <a:rPr lang="sk-SK" sz="2600" dirty="0"/>
              <a:t>podobne nájdeme aj prípady fungujúcich štátov v Južnej Amerike a Afrike, okrem iných Botswanu, Čile a Uruguaj – všetky sa vyvinuli do relatívne efektívnych štátnych útvarov, aj keď boli hospodársky málo rozvinuté</a:t>
            </a:r>
          </a:p>
        </p:txBody>
      </p:sp>
    </p:spTree>
    <p:extLst>
      <p:ext uri="{BB962C8B-B14F-4D97-AF65-F5344CB8AC3E}">
        <p14:creationId xmlns:p14="http://schemas.microsoft.com/office/powerpoint/2010/main" val="299451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BA66E-6F0E-AB43-BE66-B534E607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00050"/>
            <a:ext cx="9672637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3767-9F00-3D42-BBA5-09F06795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0362"/>
            <a:ext cx="7729728" cy="1188720"/>
          </a:xfrm>
        </p:spPr>
        <p:txBody>
          <a:bodyPr/>
          <a:lstStyle/>
          <a:p>
            <a:r>
              <a:rPr lang="en-US" b="1" dirty="0" err="1"/>
              <a:t>úlohy</a:t>
            </a:r>
            <a:r>
              <a:rPr lang="en-US" b="1" dirty="0"/>
              <a:t> pre </a:t>
            </a:r>
            <a:r>
              <a:rPr lang="en-US" b="1" dirty="0" err="1"/>
              <a:t>komparatívnu</a:t>
            </a:r>
            <a:r>
              <a:rPr lang="en-US" b="1" dirty="0"/>
              <a:t> </a:t>
            </a:r>
            <a:r>
              <a:rPr lang="en-US" b="1" dirty="0" err="1"/>
              <a:t>analýzu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6ED4-F1E7-384C-9F2E-80E92AA3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75104"/>
            <a:ext cx="7729728" cy="478002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pochopiť dôsledky odlišných podmienok vzniku štátov v mimoeurópskom kontexte</a:t>
            </a:r>
          </a:p>
          <a:p>
            <a:pPr algn="just"/>
            <a:r>
              <a:rPr lang="sk-SK" sz="2600" dirty="0"/>
              <a:t>vysvetliť, ako je možné, že aj inde vznikli efektívne štáty</a:t>
            </a:r>
          </a:p>
          <a:p>
            <a:pPr algn="just"/>
            <a:r>
              <a:rPr lang="sk-SK" sz="2600" dirty="0"/>
              <a:t>východná Ázia je po roku 1945 výnimočná tým, že tu existovali silné geopolitické tlaky: štáty umiestnené medzi Japonsko/USA a Čínou boli nútené „zapojiť“ svojich obyvateľov do projektu budovania štátu</a:t>
            </a:r>
          </a:p>
          <a:p>
            <a:pPr algn="just"/>
            <a:r>
              <a:rPr lang="sk-SK" sz="2600" dirty="0"/>
              <a:t>nedokázali by udržať dôveryhodnú obranyschopnosť bez finančných tokov vyplývajúcich zo zdaňovania obyvateľstva</a:t>
            </a:r>
          </a:p>
        </p:txBody>
      </p:sp>
    </p:spTree>
    <p:extLst>
      <p:ext uri="{BB962C8B-B14F-4D97-AF65-F5344CB8AC3E}">
        <p14:creationId xmlns:p14="http://schemas.microsoft.com/office/powerpoint/2010/main" val="104269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9EE3-81D8-2242-9989-288D8088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3212"/>
            <a:ext cx="7729728" cy="1188720"/>
          </a:xfrm>
        </p:spPr>
        <p:txBody>
          <a:bodyPr/>
          <a:lstStyle/>
          <a:p>
            <a:r>
              <a:rPr lang="en-US" b="1" dirty="0" err="1"/>
              <a:t>subsaharská</a:t>
            </a:r>
            <a:r>
              <a:rPr lang="en-US" b="1" dirty="0"/>
              <a:t> </a:t>
            </a:r>
            <a:r>
              <a:rPr lang="en-US" b="1" dirty="0" err="1"/>
              <a:t>afrika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0B37-F79A-BF41-B516-C9804C3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80844"/>
            <a:ext cx="7729728" cy="434568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väčšina štátov v Afrike nie je schopná plniť ani elementárne úlohy ako je vynucovať zákony, stavať cesty a poskytovať obyvateľom dostupné vzdelanie</a:t>
            </a:r>
          </a:p>
          <a:p>
            <a:pPr algn="just"/>
            <a:r>
              <a:rPr lang="sk-SK" sz="2600" dirty="0"/>
              <a:t>štátna byrokracia je zamorená korupciou a rodinkárstvom, štát vo vidieckych oblastiach prakticky absentuje a nedokáže systematicky zdaňovať svoje obyvateľstvo </a:t>
            </a:r>
          </a:p>
          <a:p>
            <a:pPr algn="just"/>
            <a:r>
              <a:rPr lang="sk-SK" sz="2600" dirty="0"/>
              <a:t>peniaze na svoj chod zabezpečujú africké štáty prostredníctvom nepriameho zdaňovania obchodu, z rozvojovej pomoci a z nerastných surovín</a:t>
            </a:r>
          </a:p>
        </p:txBody>
      </p:sp>
    </p:spTree>
    <p:extLst>
      <p:ext uri="{BB962C8B-B14F-4D97-AF65-F5344CB8AC3E}">
        <p14:creationId xmlns:p14="http://schemas.microsoft.com/office/powerpoint/2010/main" val="259479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0A63-D7CF-5746-A752-56DC2FD4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subsaharská</a:t>
            </a:r>
            <a:r>
              <a:rPr lang="en-US" b="1" dirty="0"/>
              <a:t> </a:t>
            </a:r>
            <a:r>
              <a:rPr lang="en-US" b="1" dirty="0" err="1"/>
              <a:t>afrika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1C-3955-2B43-85AB-AD767749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68496"/>
          </a:xfrm>
        </p:spPr>
        <p:txBody>
          <a:bodyPr>
            <a:normAutofit/>
          </a:bodyPr>
          <a:lstStyle/>
          <a:p>
            <a:r>
              <a:rPr lang="sk-SK" sz="2600" dirty="0"/>
              <a:t>hustota obyvateľstva v Afrike bola vždy výrazne nižšia než v západnej Európe</a:t>
            </a:r>
          </a:p>
          <a:p>
            <a:r>
              <a:rPr lang="sk-SK" sz="2600" dirty="0"/>
              <a:t>ešte pred sto rokmi prakticky neexistovali mestá a dopravná infraštruktúra</a:t>
            </a:r>
          </a:p>
          <a:p>
            <a:r>
              <a:rPr lang="sk-SK" sz="2600" dirty="0"/>
              <a:t>vojny boli tradične cielené na zajatie obyvateľov (ich zotročenie a následný predaj) a nie na dobytie územia</a:t>
            </a:r>
          </a:p>
          <a:p>
            <a:r>
              <a:rPr lang="sk-SK" sz="2600" dirty="0"/>
              <a:t>sekundárnym cieľom bolo donútiť susedné kmene platiť výkupné, ideálne v podobe otrokov</a:t>
            </a:r>
          </a:p>
        </p:txBody>
      </p:sp>
    </p:spTree>
    <p:extLst>
      <p:ext uri="{BB962C8B-B14F-4D97-AF65-F5344CB8AC3E}">
        <p14:creationId xmlns:p14="http://schemas.microsoft.com/office/powerpoint/2010/main" val="154889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66C7F-CF98-794A-A8CA-19A36F6D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3" y="285750"/>
            <a:ext cx="6928822" cy="63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9F9-BA33-5149-806C-CAE1D03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/>
          <a:lstStyle/>
          <a:p>
            <a:r>
              <a:rPr lang="en-US" b="1" dirty="0" err="1"/>
              <a:t>Herbstov</a:t>
            </a:r>
            <a:r>
              <a:rPr lang="en-US" b="1" dirty="0"/>
              <a:t> (2000) argument </a:t>
            </a:r>
            <a:br>
              <a:rPr lang="en-US" b="1" dirty="0"/>
            </a:br>
            <a:r>
              <a:rPr lang="en-US" b="1" dirty="0"/>
              <a:t>o  </a:t>
            </a:r>
            <a:r>
              <a:rPr lang="en-US" b="1" dirty="0" err="1"/>
              <a:t>Afrických</a:t>
            </a:r>
            <a:r>
              <a:rPr lang="en-US" b="1" dirty="0"/>
              <a:t> </a:t>
            </a:r>
            <a:r>
              <a:rPr lang="en-US" b="1" dirty="0" err="1"/>
              <a:t>štátoch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B48B-44BC-4449-BF45-4B3FC210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26564"/>
            <a:ext cx="7729728" cy="442569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tradične bola moc v Afrike neteritoriálna</a:t>
            </a:r>
          </a:p>
          <a:p>
            <a:pPr algn="just"/>
            <a:r>
              <a:rPr lang="sk-SK" sz="2600" dirty="0"/>
              <a:t>Európania dlho nemali záujem angažovať sa v Afrike: väčšinou len založili pobrežné centrá, odkiaľ mohli nakupovať otrokov a vzácne suroviny ako zlato, diamanty a slonovinu</a:t>
            </a:r>
          </a:p>
          <a:p>
            <a:pPr algn="just"/>
            <a:r>
              <a:rPr lang="sk-SK" sz="2600" dirty="0"/>
              <a:t>až v 80. rokoch 19. storočia, po Berlínskej konferencii, si európske mocnosti rozdelili africké územie – hranice boli zakreslené tak, že k pobrežným centrám, ktoré jednotlivé mocnosti kontrolovali, sa pridalo územie smerom do vnútrozemia</a:t>
            </a:r>
          </a:p>
        </p:txBody>
      </p:sp>
    </p:spTree>
    <p:extLst>
      <p:ext uri="{BB962C8B-B14F-4D97-AF65-F5344CB8AC3E}">
        <p14:creationId xmlns:p14="http://schemas.microsoft.com/office/powerpoint/2010/main" val="319440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7A0-5DD4-EE44-8FEF-F1674048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Herbstov</a:t>
            </a:r>
            <a:r>
              <a:rPr lang="en-US" sz="2400" b="1" dirty="0"/>
              <a:t> (2000) argument </a:t>
            </a:r>
            <a:br>
              <a:rPr lang="en-US" sz="2400" b="1" dirty="0"/>
            </a:br>
            <a:r>
              <a:rPr lang="en-US" sz="2400" b="1" dirty="0"/>
              <a:t>o  </a:t>
            </a:r>
            <a:r>
              <a:rPr lang="en-US" sz="2400" b="1" dirty="0" err="1"/>
              <a:t>Afrických</a:t>
            </a:r>
            <a:r>
              <a:rPr lang="en-US" sz="2400" b="1" dirty="0"/>
              <a:t> </a:t>
            </a:r>
            <a:r>
              <a:rPr lang="en-US" sz="2400" b="1" dirty="0" err="1"/>
              <a:t>štátoch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95C2-713B-A04C-83A9-7DBE7C02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69414"/>
            <a:ext cx="7729728" cy="445998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600" dirty="0"/>
              <a:t>Európania nemali záujem viesť vojny o bezcenné africké teritóriá: ich mierové koloniálne spolunažívanie bolo zabezpečené mierovými zmluvami a dohodami</a:t>
            </a:r>
          </a:p>
          <a:p>
            <a:pPr algn="just"/>
            <a:r>
              <a:rPr lang="sk-SK" sz="2600" dirty="0"/>
              <a:t>Francúzi, Briti, Portugalci, Belgičania a Nemci dokázali získať rozsiahle územia bez väčšieho záujmu o kontrolu nad nimi</a:t>
            </a:r>
          </a:p>
          <a:p>
            <a:pPr algn="just"/>
            <a:r>
              <a:rPr lang="sk-SK" sz="2600" dirty="0"/>
              <a:t>zamerali sa najmä na vybudovanie hlavného mocenského centra, kde boli prítomní, zatiaľ čo perifériu kontrolovali len nepriamo, často prostredníctvom spolupráce s miestnymi kmeňovými vodcami</a:t>
            </a:r>
          </a:p>
        </p:txBody>
      </p:sp>
    </p:spTree>
    <p:extLst>
      <p:ext uri="{BB962C8B-B14F-4D97-AF65-F5344CB8AC3E}">
        <p14:creationId xmlns:p14="http://schemas.microsoft.com/office/powerpoint/2010/main" val="402137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44F5-698B-6848-A6EB-CB9981BF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Herbstov</a:t>
            </a:r>
            <a:r>
              <a:rPr lang="en-US" b="1" dirty="0"/>
              <a:t> (2000) argument </a:t>
            </a:r>
            <a:br>
              <a:rPr lang="en-US" b="1" dirty="0"/>
            </a:br>
            <a:r>
              <a:rPr lang="en-US" b="1" dirty="0"/>
              <a:t>o  </a:t>
            </a:r>
            <a:r>
              <a:rPr lang="en-US" b="1" dirty="0" err="1"/>
              <a:t>Afrických</a:t>
            </a:r>
            <a:r>
              <a:rPr lang="en-US" b="1" dirty="0"/>
              <a:t> </a:t>
            </a:r>
            <a:r>
              <a:rPr lang="en-US" b="1" dirty="0" err="1"/>
              <a:t>štátoch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5C19-739D-7244-998D-D20BFCF3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97046"/>
          </a:xfrm>
        </p:spPr>
        <p:txBody>
          <a:bodyPr>
            <a:normAutofit/>
          </a:bodyPr>
          <a:lstStyle/>
          <a:p>
            <a:pPr algn="just"/>
            <a:r>
              <a:rPr lang="sk-SK" sz="2600" dirty="0"/>
              <a:t>bez potreby ochraňovať obyvateľstvo pred vonkajším nepriateľom mali africké štáty po získaní samostatnosti problém s </a:t>
            </a:r>
            <a:r>
              <a:rPr lang="sk-SK" sz="2600" b="1" dirty="0"/>
              <a:t>vnútornou</a:t>
            </a:r>
            <a:r>
              <a:rPr lang="sk-SK" sz="2600" dirty="0"/>
              <a:t> legitimitou</a:t>
            </a:r>
          </a:p>
          <a:p>
            <a:pPr algn="just"/>
            <a:r>
              <a:rPr lang="sk-SK" sz="2600" dirty="0"/>
              <a:t>chýbajúce vonkajšie tlaky podkopali dve najdôležitejšie funkcie štátu, teda vytvoriť legitimitu obyvateľstva a vyberať dane</a:t>
            </a:r>
          </a:p>
          <a:p>
            <a:pPr algn="just"/>
            <a:r>
              <a:rPr lang="sk-SK" sz="2600" dirty="0"/>
              <a:t>napriek tomu je faktom, že kapacity Afrických štátov nie sú rovnaké</a:t>
            </a:r>
          </a:p>
        </p:txBody>
      </p:sp>
    </p:spTree>
    <p:extLst>
      <p:ext uri="{BB962C8B-B14F-4D97-AF65-F5344CB8AC3E}">
        <p14:creationId xmlns:p14="http://schemas.microsoft.com/office/powerpoint/2010/main" val="58383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1DE-3F50-024B-A9AE-FA9C277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3212"/>
            <a:ext cx="7729728" cy="1188720"/>
          </a:xfrm>
        </p:spPr>
        <p:txBody>
          <a:bodyPr/>
          <a:lstStyle/>
          <a:p>
            <a:r>
              <a:rPr lang="en-US" b="1" dirty="0" err="1"/>
              <a:t>Prečo</a:t>
            </a:r>
            <a:r>
              <a:rPr lang="en-US" b="1" dirty="0"/>
              <a:t> </a:t>
            </a:r>
            <a:r>
              <a:rPr lang="en-US" b="1" dirty="0" err="1"/>
              <a:t>študovať</a:t>
            </a:r>
            <a:r>
              <a:rPr lang="en-US" b="1" dirty="0"/>
              <a:t> </a:t>
            </a:r>
            <a:r>
              <a:rPr lang="en-US" b="1" dirty="0" err="1"/>
              <a:t>štát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DC13-28F5-2846-82F8-52A9C2CE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3714"/>
            <a:ext cx="7729728" cy="4139946"/>
          </a:xfrm>
        </p:spPr>
        <p:txBody>
          <a:bodyPr>
            <a:noAutofit/>
          </a:bodyPr>
          <a:lstStyle/>
          <a:p>
            <a:pPr algn="just"/>
            <a:r>
              <a:rPr lang="sk-SK" sz="2500" dirty="0"/>
              <a:t>Slabý štát podkopáva výkonnosť vlády, čo ľahko môže viesť k nespokojnosti verejnosti</a:t>
            </a:r>
          </a:p>
          <a:p>
            <a:pPr algn="just"/>
            <a:r>
              <a:rPr lang="sk-SK" sz="2500" dirty="0"/>
              <a:t>Ak sú základné verejné služby (bezpečnosť, vzdelanie, zdravotníctvo, infraštruktúra, atď.) nedostupné alebo zabezpečované nerovnomerne, vzniká dojem neefektívnosti vlády, korupcie, nespravodlivosti a nezáujmu </a:t>
            </a:r>
          </a:p>
          <a:p>
            <a:pPr algn="just"/>
            <a:r>
              <a:rPr lang="sk-SK" sz="2500" dirty="0"/>
              <a:t>V demokraciách chabý výkon vlády podkopáva dôveru verejnosti v politikov, strany a nakoniec aj v samotné demokratické inštitúcie</a:t>
            </a:r>
          </a:p>
        </p:txBody>
      </p:sp>
    </p:spTree>
    <p:extLst>
      <p:ext uri="{BB962C8B-B14F-4D97-AF65-F5344CB8AC3E}">
        <p14:creationId xmlns:p14="http://schemas.microsoft.com/office/powerpoint/2010/main" val="377751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A90-0561-9F40-B33A-420905D4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1772"/>
            <a:ext cx="7729728" cy="1188720"/>
          </a:xfrm>
        </p:spPr>
        <p:txBody>
          <a:bodyPr/>
          <a:lstStyle/>
          <a:p>
            <a:r>
              <a:rPr lang="en-US" b="1" dirty="0" err="1"/>
              <a:t>Herbstov</a:t>
            </a:r>
            <a:r>
              <a:rPr lang="en-US" b="1" dirty="0"/>
              <a:t> (2000) argument </a:t>
            </a:r>
            <a:br>
              <a:rPr lang="en-US" b="1" dirty="0"/>
            </a:br>
            <a:r>
              <a:rPr lang="en-US" b="1" dirty="0"/>
              <a:t>o  </a:t>
            </a:r>
            <a:r>
              <a:rPr lang="en-US" b="1" dirty="0" err="1"/>
              <a:t>Afrických</a:t>
            </a:r>
            <a:r>
              <a:rPr lang="en-US" b="1" dirty="0"/>
              <a:t> </a:t>
            </a:r>
            <a:r>
              <a:rPr lang="en-US" b="1" dirty="0" err="1"/>
              <a:t>štátoch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41E9-FB14-804A-BBB5-B0017416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2234"/>
            <a:ext cx="7729728" cy="475716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geografia: najmenej priaznivá  je situácia veľkých štátov s koncentráciou obyvateľstva do centier oddelených veľkými vzdialenosťami (Sudán, Nigéria, Demokratická republika Kongo, naopak najpriaznivejšia je situácia krajín strednej veľkosti a s jediným populačným centrum (Botswana, Eritrea), </a:t>
            </a:r>
          </a:p>
          <a:p>
            <a:pPr algn="just"/>
            <a:r>
              <a:rPr lang="sk-SK" sz="2600" dirty="0"/>
              <a:t>štáty s priaznivou geografiou majú aj lepšie politiky občianstva a väčšiu ochranu majetkových práv</a:t>
            </a:r>
          </a:p>
          <a:p>
            <a:pPr algn="just"/>
            <a:r>
              <a:rPr lang="sk-SK" sz="2600" dirty="0"/>
              <a:t>mnohé africké štáty sú prázdne škrupiny, fiktívne entity vytvorené pred 150 rokmi, s malými šancami stať sa efektívnymi entitami</a:t>
            </a:r>
          </a:p>
        </p:txBody>
      </p:sp>
    </p:spTree>
    <p:extLst>
      <p:ext uri="{BB962C8B-B14F-4D97-AF65-F5344CB8AC3E}">
        <p14:creationId xmlns:p14="http://schemas.microsoft.com/office/powerpoint/2010/main" val="181058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6647-3446-2842-B999-023FF6C7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/>
          <a:lstStyle/>
          <a:p>
            <a:r>
              <a:rPr lang="en-US" b="1" dirty="0" err="1"/>
              <a:t>Latinská</a:t>
            </a:r>
            <a:r>
              <a:rPr lang="en-US" b="1" dirty="0"/>
              <a:t> Amerika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DB65-A1B8-CF42-9531-C80E6CEF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06574"/>
            <a:ext cx="7729728" cy="432282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väčšinou štáty, ktoré neboli schopné získať inštitucionálnu autonómiu: nízka legitimita a obmedzená inštitucionálna kapacita</a:t>
            </a:r>
          </a:p>
          <a:p>
            <a:pPr algn="just"/>
            <a:r>
              <a:rPr lang="sk-SK" sz="2600" dirty="0"/>
              <a:t>pozoruhodné je, že v Latinskej Amerike boli len obmedzené medzištátne vojnové konflikty: väčšinou trvali krátko, zahŕňali len malé množstvo ozbrojených síl a viedli len k minimálnym zmenám hraníc štátov (hranice z roku1840 zhruba zodpovedajú súčasným)  </a:t>
            </a:r>
          </a:p>
          <a:p>
            <a:pPr algn="just"/>
            <a:r>
              <a:rPr lang="sk-SK" sz="2600" dirty="0"/>
              <a:t>prečo sú latinskoamerické štáty slabé a prečo bol bol kontinent taký mierumilovný?</a:t>
            </a:r>
          </a:p>
        </p:txBody>
      </p:sp>
    </p:spTree>
    <p:extLst>
      <p:ext uri="{BB962C8B-B14F-4D97-AF65-F5344CB8AC3E}">
        <p14:creationId xmlns:p14="http://schemas.microsoft.com/office/powerpoint/2010/main" val="105456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B8B97C-C3D8-D84A-B5C3-E50E834E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0"/>
            <a:ext cx="52720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EFC25-AC86-504B-9750-BDD25229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8" y="0"/>
            <a:ext cx="5376861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550-120B-0749-915C-4491D5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Centenov</a:t>
            </a:r>
            <a:r>
              <a:rPr lang="en-US" b="1" dirty="0"/>
              <a:t> (2003) argument </a:t>
            </a:r>
            <a:br>
              <a:rPr lang="en-US" b="1" dirty="0"/>
            </a:br>
            <a:r>
              <a:rPr lang="en-US" b="1" dirty="0"/>
              <a:t>o </a:t>
            </a:r>
            <a:r>
              <a:rPr lang="en-US" b="1" dirty="0" err="1"/>
              <a:t>Latinskej</a:t>
            </a:r>
            <a:r>
              <a:rPr lang="en-US" b="1" dirty="0"/>
              <a:t> </a:t>
            </a:r>
            <a:r>
              <a:rPr lang="en-US" b="1" dirty="0" err="1"/>
              <a:t>Amerike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68EA-5264-3D4B-AF8E-49284B8E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133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štáty boli  príliš slabé aby viedli vojnu a preto sú tiež slabé pri vynucovaní práva a poriadku</a:t>
            </a:r>
          </a:p>
          <a:p>
            <a:pPr algn="just"/>
            <a:r>
              <a:rPr lang="sk-SK" sz="2600" dirty="0"/>
              <a:t>armáda bola až príliš často zamestnané bojom s domácimi protivníkmi a zriedkavo zapojená do medzištátnych konfliktov – občianske vojny boli častejšie než medzinárodné</a:t>
            </a:r>
          </a:p>
          <a:p>
            <a:pPr algn="just"/>
            <a:r>
              <a:rPr lang="sk-SK" sz="2600" dirty="0"/>
              <a:t>s jedinou výnimkou boli vojnové konflikty počas uplynulých dvoch storočí limitované, naproti tomu európske vojny a občianska vojna v USA boli totálne</a:t>
            </a:r>
          </a:p>
        </p:txBody>
      </p:sp>
    </p:spTree>
    <p:extLst>
      <p:ext uri="{BB962C8B-B14F-4D97-AF65-F5344CB8AC3E}">
        <p14:creationId xmlns:p14="http://schemas.microsoft.com/office/powerpoint/2010/main" val="3756373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63C1-41A8-1446-9F2A-AFC9878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</p:spPr>
        <p:txBody>
          <a:bodyPr/>
          <a:lstStyle/>
          <a:p>
            <a:r>
              <a:rPr lang="en-US" b="1" dirty="0" err="1"/>
              <a:t>Centenov</a:t>
            </a:r>
            <a:r>
              <a:rPr lang="en-US" b="1" dirty="0"/>
              <a:t> (2003) argument </a:t>
            </a:r>
            <a:br>
              <a:rPr lang="en-US" b="1" dirty="0"/>
            </a:br>
            <a:r>
              <a:rPr lang="en-US" b="1" dirty="0"/>
              <a:t>o </a:t>
            </a:r>
            <a:r>
              <a:rPr lang="en-US" b="1" dirty="0" err="1"/>
              <a:t>Latinskej</a:t>
            </a:r>
            <a:r>
              <a:rPr lang="en-US" b="1" dirty="0"/>
              <a:t> </a:t>
            </a:r>
            <a:r>
              <a:rPr lang="en-US" b="1" dirty="0" err="1"/>
              <a:t>Amerike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28E1-1B20-DD42-81D5-5C6B68CC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55114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limitované vojny neviedli ku všeobecnému a efektívnejšiemu zdaňovaniu obyvateľstva, ale boli financované natlačením peňazí (inflačná daň), zdaňovaním medzinárodného obchodu a pôžičkami (hlavne z Európy)</a:t>
            </a:r>
          </a:p>
          <a:p>
            <a:pPr algn="just"/>
            <a:r>
              <a:rPr lang="sk-SK" sz="2600" dirty="0"/>
              <a:t>vojna vedie k zdaňovaniu len za určitých podmienok, za existencie silných politických inštitúcií, ktoré vzniknú len ak elity súhlasia s posilnením kapacít štátu</a:t>
            </a:r>
          </a:p>
          <a:p>
            <a:pPr algn="just"/>
            <a:r>
              <a:rPr lang="sk-SK" sz="2600" dirty="0"/>
              <a:t>prvé skutočne vznikli v Latinskej Amerike až neskôr, začiatkom 20. storočia; ich vznik sa uskutočnil počas dlhšieho mierového obdobia</a:t>
            </a:r>
          </a:p>
        </p:txBody>
      </p:sp>
    </p:spTree>
    <p:extLst>
      <p:ext uri="{BB962C8B-B14F-4D97-AF65-F5344CB8AC3E}">
        <p14:creationId xmlns:p14="http://schemas.microsoft.com/office/powerpoint/2010/main" val="71848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CA77-D1AF-2546-A713-8FF201C9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/>
          <a:lstStyle/>
          <a:p>
            <a:r>
              <a:rPr lang="en-US" b="1" dirty="0" err="1"/>
              <a:t>prečo</a:t>
            </a:r>
            <a:r>
              <a:rPr lang="en-US" b="1" dirty="0"/>
              <a:t> bola </a:t>
            </a:r>
            <a:r>
              <a:rPr lang="en-US" b="1" dirty="0" err="1"/>
              <a:t>latinská</a:t>
            </a:r>
            <a:r>
              <a:rPr lang="en-US" b="1" dirty="0"/>
              <a:t> </a:t>
            </a:r>
            <a:r>
              <a:rPr lang="en-US" b="1" dirty="0" err="1"/>
              <a:t>amerika</a:t>
            </a:r>
            <a:r>
              <a:rPr lang="en-US" b="1" dirty="0"/>
              <a:t> </a:t>
            </a:r>
            <a:r>
              <a:rPr lang="en-US" b="1" dirty="0" err="1"/>
              <a:t>odlišná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D0AE-9DA8-2A45-B44E-11430FB2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95144"/>
            <a:ext cx="7729728" cy="434568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štáty boli vnútorne rozdelené, ani masy a ani elity nedokázali nájsť zhodu</a:t>
            </a:r>
          </a:p>
          <a:p>
            <a:pPr algn="just"/>
            <a:r>
              <a:rPr lang="sk-SK" sz="2600" dirty="0"/>
              <a:t>regionálna fragmentácia, časti krajiny kontrolovali lokálni </a:t>
            </a:r>
            <a:r>
              <a:rPr lang="sk-SK" sz="2600" dirty="0" err="1"/>
              <a:t>bosovia</a:t>
            </a:r>
            <a:r>
              <a:rPr lang="sk-SK" sz="2600" dirty="0"/>
              <a:t>, rasová segregácia, ideologické rozpory medzi konzervatívnymi a liberálnymi elitami</a:t>
            </a:r>
          </a:p>
          <a:p>
            <a:pPr algn="just"/>
            <a:r>
              <a:rPr lang="sk-SK" sz="2600" dirty="0"/>
              <a:t>vojny neprispievali k vzniku národného povedomia: elity nemali záujem na vytvárať </a:t>
            </a:r>
            <a:r>
              <a:rPr lang="sk-SK" sz="2600" dirty="0" err="1"/>
              <a:t>inkluzívny</a:t>
            </a:r>
            <a:r>
              <a:rPr lang="sk-SK" sz="2600" dirty="0"/>
              <a:t> nacionalizmus, ktorý by viedol k zrovnoprávneniu rozličných skupín obyvateľov a garanciám občianskych práv pre pôvodné obyvateľstvo</a:t>
            </a:r>
          </a:p>
        </p:txBody>
      </p:sp>
    </p:spTree>
    <p:extLst>
      <p:ext uri="{BB962C8B-B14F-4D97-AF65-F5344CB8AC3E}">
        <p14:creationId xmlns:p14="http://schemas.microsoft.com/office/powerpoint/2010/main" val="2871185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2A22-C424-134C-ADBE-22B0DDC6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3222"/>
            <a:ext cx="7729728" cy="1188720"/>
          </a:xfrm>
        </p:spPr>
        <p:txBody>
          <a:bodyPr/>
          <a:lstStyle/>
          <a:p>
            <a:r>
              <a:rPr lang="en-US" b="1" dirty="0" err="1"/>
              <a:t>výnimky</a:t>
            </a:r>
            <a:r>
              <a:rPr lang="en-US" b="1" dirty="0"/>
              <a:t> v </a:t>
            </a:r>
            <a:r>
              <a:rPr lang="en-US" b="1" dirty="0" err="1"/>
              <a:t>latinskej</a:t>
            </a:r>
            <a:r>
              <a:rPr lang="en-US" b="1" dirty="0"/>
              <a:t> </a:t>
            </a:r>
            <a:r>
              <a:rPr lang="en-US" b="1" dirty="0" err="1"/>
              <a:t>amerike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917E-A796-B148-A924-22BB66D5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89404"/>
            <a:ext cx="7729728" cy="439140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jedinou výnimkou – totálnou vojnou – bol konflikt v rokoch 1864-1870, v ktorom totálne mobilizovaný Paraguaj stratil zhruba polovicu svojho obyvateľstva v konflikte s Argentínou a Brazíliou</a:t>
            </a:r>
          </a:p>
          <a:p>
            <a:pPr algn="just"/>
            <a:r>
              <a:rPr lang="sk-SK" sz="2600" dirty="0"/>
              <a:t>Paraguaj zvíťazil v ďalšom podobnom konflikte s Bolíviou v konflikte rokov 1932-1935 </a:t>
            </a:r>
          </a:p>
          <a:p>
            <a:pPr algn="just"/>
            <a:r>
              <a:rPr lang="sk-SK" sz="2600" dirty="0"/>
              <a:t>najvýraznejšou výnimkou je ale Čile, ktoré sa veľmi skoro transformovalo na funkčný štát s konsenzom medzi elitami a masami, pričom vojna prispela ako k vzniku tohoto konsenzu tak aj k vzniku štátu</a:t>
            </a:r>
          </a:p>
        </p:txBody>
      </p:sp>
    </p:spTree>
    <p:extLst>
      <p:ext uri="{BB962C8B-B14F-4D97-AF65-F5344CB8AC3E}">
        <p14:creationId xmlns:p14="http://schemas.microsoft.com/office/powerpoint/2010/main" val="379443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799F-C32C-4247-A22F-991DA630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0352"/>
            <a:ext cx="7729728" cy="1188720"/>
          </a:xfrm>
        </p:spPr>
        <p:txBody>
          <a:bodyPr/>
          <a:lstStyle/>
          <a:p>
            <a:r>
              <a:rPr lang="en-US" b="1" dirty="0" err="1"/>
              <a:t>výnimky</a:t>
            </a:r>
            <a:r>
              <a:rPr lang="en-US" b="1" dirty="0"/>
              <a:t> v </a:t>
            </a:r>
            <a:r>
              <a:rPr lang="en-US" b="1" dirty="0" err="1"/>
              <a:t>latinskej</a:t>
            </a:r>
            <a:r>
              <a:rPr lang="en-US" b="1" dirty="0"/>
              <a:t> </a:t>
            </a:r>
            <a:r>
              <a:rPr lang="en-US" b="1" dirty="0" err="1"/>
              <a:t>amerike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85E4-4D24-B84A-B8B8-F7FB6F13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18004"/>
            <a:ext cx="7729728" cy="426567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Argentína, Brazília, Uruguaj a Mexiko prešli podobnými obdobiami, v ktorých mala vojna priaznivý vplyv na budovanie štátu a posilneniu pocitu národnej jednoty</a:t>
            </a:r>
          </a:p>
          <a:p>
            <a:pPr algn="just"/>
            <a:r>
              <a:rPr lang="sk-SK" sz="2600" dirty="0"/>
              <a:t>pôvodná téza „</a:t>
            </a:r>
            <a:r>
              <a:rPr lang="sk-SK" sz="2600" dirty="0" err="1"/>
              <a:t>war-makes-states</a:t>
            </a:r>
            <a:r>
              <a:rPr lang="sk-SK" sz="2600" dirty="0"/>
              <a:t>“ je založená na viacerých nevyslovených podmienkach: administratívne jadro existuje ešte pred geopolitickými tlakmi, aspoň časť elity, chápe nárast kapacít štátu ako pre nich  výhodný jav, a existuje zhoda na tom, kto patrí do národa</a:t>
            </a:r>
          </a:p>
        </p:txBody>
      </p:sp>
    </p:spTree>
    <p:extLst>
      <p:ext uri="{BB962C8B-B14F-4D97-AF65-F5344CB8AC3E}">
        <p14:creationId xmlns:p14="http://schemas.microsoft.com/office/powerpoint/2010/main" val="123444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6F1D-1D98-FC46-A8A2-AD6B048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Definičné</a:t>
            </a:r>
            <a:r>
              <a:rPr lang="en-US" b="1" dirty="0"/>
              <a:t> a </a:t>
            </a:r>
            <a:r>
              <a:rPr lang="en-US" b="1" dirty="0" err="1"/>
              <a:t>Metodologické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96E0-830E-C644-BBEA-0FDBD9B3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8506"/>
          </a:xfrm>
        </p:spPr>
        <p:txBody>
          <a:bodyPr>
            <a:normAutofit/>
          </a:bodyPr>
          <a:lstStyle/>
          <a:p>
            <a:pPr algn="just"/>
            <a:r>
              <a:rPr lang="sk-SK" sz="2600" dirty="0"/>
              <a:t>kľúčový je rozdiel medzi minimalistickou a maximalistickou definíciou štátu</a:t>
            </a:r>
          </a:p>
          <a:p>
            <a:pPr algn="just"/>
            <a:r>
              <a:rPr lang="sk-SK" sz="2600" dirty="0"/>
              <a:t>minimalistická definícia umožňuje identifikovať štát už pred 6000 rokmi: štát je akákoľvek organizácia spoločnosti ktorá je komplikovanejšia ako kmeň</a:t>
            </a:r>
          </a:p>
          <a:p>
            <a:pPr algn="just"/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690149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BB4A-ED41-9241-A27C-741C4F1D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3222"/>
            <a:ext cx="7729728" cy="1188720"/>
          </a:xfrm>
        </p:spPr>
        <p:txBody>
          <a:bodyPr/>
          <a:lstStyle/>
          <a:p>
            <a:r>
              <a:rPr lang="en-US" b="1" dirty="0"/>
              <a:t>Tilly vs. weber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1FD4-A1F9-9148-B89A-E6DDC83C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43684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sk-SK" sz="2600" b="1" dirty="0" err="1"/>
              <a:t>Tilly</a:t>
            </a:r>
            <a:r>
              <a:rPr lang="sk-SK" sz="2600" dirty="0"/>
              <a:t> definuje štáty ako "</a:t>
            </a:r>
            <a:r>
              <a:rPr lang="sk-SK" sz="2600" dirty="0" err="1"/>
              <a:t>coercion-wielding</a:t>
            </a:r>
            <a:r>
              <a:rPr lang="sk-SK" sz="2600" dirty="0"/>
              <a:t> </a:t>
            </a:r>
            <a:r>
              <a:rPr lang="sk-SK" sz="2600" dirty="0" err="1"/>
              <a:t>organizations</a:t>
            </a:r>
            <a:r>
              <a:rPr lang="sk-SK" sz="2600" dirty="0"/>
              <a:t> </a:t>
            </a:r>
            <a:r>
              <a:rPr lang="sk-SK" sz="2600" dirty="0" err="1"/>
              <a:t>that</a:t>
            </a:r>
            <a:r>
              <a:rPr lang="sk-SK" sz="2600" dirty="0"/>
              <a:t> are </a:t>
            </a:r>
            <a:r>
              <a:rPr lang="sk-SK" sz="2600" dirty="0" err="1"/>
              <a:t>distinct</a:t>
            </a:r>
            <a:r>
              <a:rPr lang="sk-SK" sz="2600" dirty="0"/>
              <a:t> </a:t>
            </a:r>
            <a:r>
              <a:rPr lang="sk-SK" sz="2600" dirty="0" err="1"/>
              <a:t>from</a:t>
            </a:r>
            <a:r>
              <a:rPr lang="sk-SK" sz="2600" dirty="0"/>
              <a:t> </a:t>
            </a:r>
            <a:r>
              <a:rPr lang="sk-SK" sz="2600" dirty="0" err="1"/>
              <a:t>households</a:t>
            </a:r>
            <a:r>
              <a:rPr lang="sk-SK" sz="2600" dirty="0"/>
              <a:t> and </a:t>
            </a:r>
            <a:r>
              <a:rPr lang="sk-SK" sz="2600" dirty="0" err="1"/>
              <a:t>kinship</a:t>
            </a:r>
            <a:r>
              <a:rPr lang="sk-SK" sz="2600" dirty="0"/>
              <a:t> </a:t>
            </a:r>
            <a:r>
              <a:rPr lang="sk-SK" sz="2600" dirty="0" err="1"/>
              <a:t>groups</a:t>
            </a:r>
            <a:r>
              <a:rPr lang="sk-SK" sz="2600" dirty="0"/>
              <a:t> and </a:t>
            </a:r>
            <a:r>
              <a:rPr lang="sk-SK" sz="2600" dirty="0" err="1"/>
              <a:t>exercise</a:t>
            </a:r>
            <a:r>
              <a:rPr lang="sk-SK" sz="2600" dirty="0"/>
              <a:t> priority in </a:t>
            </a:r>
            <a:r>
              <a:rPr lang="sk-SK" sz="2600" dirty="0" err="1"/>
              <a:t>some</a:t>
            </a:r>
            <a:r>
              <a:rPr lang="sk-SK" sz="2600" dirty="0"/>
              <a:t> </a:t>
            </a:r>
            <a:r>
              <a:rPr lang="sk-SK" sz="2600" dirty="0" err="1"/>
              <a:t>respect</a:t>
            </a:r>
            <a:r>
              <a:rPr lang="sk-SK" sz="2600" dirty="0"/>
              <a:t> over </a:t>
            </a:r>
            <a:r>
              <a:rPr lang="sk-SK" sz="2600" dirty="0" err="1"/>
              <a:t>all</a:t>
            </a:r>
            <a:r>
              <a:rPr lang="sk-SK" sz="2600" dirty="0"/>
              <a:t> </a:t>
            </a:r>
            <a:r>
              <a:rPr lang="sk-SK" sz="2600" dirty="0" err="1"/>
              <a:t>other</a:t>
            </a:r>
            <a:r>
              <a:rPr lang="sk-SK" sz="2600" dirty="0"/>
              <a:t> </a:t>
            </a:r>
            <a:r>
              <a:rPr lang="sk-SK" sz="2600" dirty="0" err="1"/>
              <a:t>organizations</a:t>
            </a:r>
            <a:r>
              <a:rPr lang="sk-SK" sz="2600" dirty="0"/>
              <a:t> </a:t>
            </a:r>
            <a:r>
              <a:rPr lang="sk-SK" sz="2600" dirty="0" err="1"/>
              <a:t>within</a:t>
            </a:r>
            <a:r>
              <a:rPr lang="sk-SK" sz="2600" dirty="0"/>
              <a:t> </a:t>
            </a:r>
            <a:r>
              <a:rPr lang="sk-SK" sz="2600" dirty="0" err="1"/>
              <a:t>substantial</a:t>
            </a:r>
            <a:r>
              <a:rPr lang="sk-SK" sz="2600" dirty="0"/>
              <a:t> </a:t>
            </a:r>
            <a:r>
              <a:rPr lang="sk-SK" sz="2600" dirty="0" err="1"/>
              <a:t>territories</a:t>
            </a:r>
            <a:r>
              <a:rPr lang="sk-SK" sz="2600" dirty="0"/>
              <a:t>" </a:t>
            </a:r>
          </a:p>
          <a:p>
            <a:pPr algn="just"/>
            <a:r>
              <a:rPr lang="sk-SK" sz="2600" b="1" dirty="0"/>
              <a:t>Weber</a:t>
            </a:r>
            <a:r>
              <a:rPr lang="sk-SK" sz="2600" dirty="0"/>
              <a:t> predstavil maximalistickú definíciu ako entity ktorá má monopol legitímneho násilia na danom území</a:t>
            </a:r>
          </a:p>
          <a:p>
            <a:pPr algn="just"/>
            <a:r>
              <a:rPr lang="sk-SK" sz="2600" dirty="0"/>
              <a:t>legitímny monopol násilia predpokladá moderné orgány ako sú armáda, byrokracia, súdy a polícia</a:t>
            </a:r>
          </a:p>
        </p:txBody>
      </p:sp>
    </p:spTree>
    <p:extLst>
      <p:ext uri="{BB962C8B-B14F-4D97-AF65-F5344CB8AC3E}">
        <p14:creationId xmlns:p14="http://schemas.microsoft.com/office/powerpoint/2010/main" val="374122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E89-8E0A-3646-AEE5-190166E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Prečo</a:t>
            </a:r>
            <a:r>
              <a:rPr lang="en-US" b="1" dirty="0"/>
              <a:t> </a:t>
            </a:r>
            <a:r>
              <a:rPr lang="en-US" b="1" dirty="0" err="1"/>
              <a:t>študovať</a:t>
            </a:r>
            <a:r>
              <a:rPr lang="en-US" b="1" dirty="0"/>
              <a:t> </a:t>
            </a:r>
            <a:r>
              <a:rPr lang="en-US" b="1" dirty="0" err="1"/>
              <a:t>štát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6462-2FC5-5D4E-B8C8-DD6153A9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91356"/>
          </a:xfrm>
        </p:spPr>
        <p:txBody>
          <a:bodyPr>
            <a:noAutofit/>
          </a:bodyPr>
          <a:lstStyle/>
          <a:p>
            <a:r>
              <a:rPr lang="sk-SK" sz="2600" dirty="0"/>
              <a:t>Prečo sa štát, obzvlášť v európskom priestore, stal najdôležitejším centrom politickej moci?</a:t>
            </a:r>
          </a:p>
          <a:p>
            <a:r>
              <a:rPr lang="sk-SK" sz="2600" b="1" dirty="0" err="1"/>
              <a:t>Tilly</a:t>
            </a:r>
            <a:r>
              <a:rPr lang="sk-SK" sz="2600" dirty="0"/>
              <a:t>: všetky európske štáty zažili </a:t>
            </a:r>
            <a:r>
              <a:rPr lang="sk-SK" sz="2600" dirty="0" err="1"/>
              <a:t>tranzíciu</a:t>
            </a:r>
            <a:r>
              <a:rPr lang="sk-SK" sz="2600" dirty="0"/>
              <a:t> smerom k </a:t>
            </a:r>
            <a:r>
              <a:rPr lang="sk-SK" sz="2600" dirty="0" err="1"/>
              <a:t>byrokratizácii</a:t>
            </a:r>
            <a:r>
              <a:rPr lang="sk-SK" sz="2600" dirty="0"/>
              <a:t> a absolutizmu, a to kvôli tlakom vyvolaným vojnou</a:t>
            </a:r>
          </a:p>
          <a:p>
            <a:r>
              <a:rPr lang="sk-SK" sz="2600" dirty="0"/>
              <a:t>Štát je ako obrovská mafia, ktorá vyberá výpalné za ochranu; peniaze potrebuje predovšetkým na obranu pred podobnými organizáciami (konkurenčnými štátmi)</a:t>
            </a:r>
          </a:p>
        </p:txBody>
      </p:sp>
    </p:spTree>
    <p:extLst>
      <p:ext uri="{BB962C8B-B14F-4D97-AF65-F5344CB8AC3E}">
        <p14:creationId xmlns:p14="http://schemas.microsoft.com/office/powerpoint/2010/main" val="3370258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F8B6-CB3D-F543-8A41-DD187D6D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 err="1"/>
              <a:t>Legitimita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moderný</a:t>
            </a:r>
            <a:r>
              <a:rPr lang="en-US" b="1" dirty="0"/>
              <a:t> </a:t>
            </a:r>
            <a:r>
              <a:rPr lang="en-US" b="1" dirty="0" err="1"/>
              <a:t>fenomén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C9D5-3EF8-844C-9623-53F91FB1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92274"/>
            <a:ext cx="7729728" cy="439140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legitimita znamená, že občania normálne rešpektujú pravidlá stanovené štátom, čiastočne preto, že tieto pravidlá sú zakorenené v ich povedomí (a rule-of-</a:t>
            </a:r>
            <a:r>
              <a:rPr lang="sk-SK" sz="2600" dirty="0" err="1"/>
              <a:t>law</a:t>
            </a:r>
            <a:r>
              <a:rPr lang="sk-SK" sz="2600" dirty="0"/>
              <a:t> </a:t>
            </a:r>
            <a:r>
              <a:rPr lang="sk-SK" sz="2600" dirty="0" err="1"/>
              <a:t>mind</a:t>
            </a:r>
            <a:r>
              <a:rPr lang="sk-SK" sz="2600" dirty="0"/>
              <a:t>-set) a čiastočne kvôli existencii jednotného politického spoločenstva</a:t>
            </a:r>
          </a:p>
          <a:p>
            <a:pPr algn="just"/>
            <a:r>
              <a:rPr lang="sk-SK" sz="2600" dirty="0"/>
              <a:t>tieto atribúty neexistovali v </a:t>
            </a:r>
            <a:r>
              <a:rPr lang="sk-SK" sz="2600" dirty="0" err="1"/>
              <a:t>predmoderných</a:t>
            </a:r>
            <a:r>
              <a:rPr lang="sk-SK" sz="2600" dirty="0"/>
              <a:t> formách štátu, ako ich definuje minimalistická koncepcia</a:t>
            </a:r>
          </a:p>
          <a:p>
            <a:pPr algn="just"/>
            <a:r>
              <a:rPr lang="sk-SK" sz="2600" dirty="0"/>
              <a:t>ich vnútorný monopol na moc/kontrolu na danom území je úzko previazaný s medzinárodnou situáciou – súboj s inými štátmi</a:t>
            </a:r>
          </a:p>
          <a:p>
            <a:pPr algn="just"/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3468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4384-542B-D34D-AB60-B8A3D016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/>
              <a:t>legitimita</a:t>
            </a:r>
            <a:r>
              <a:rPr lang="en-US" sz="2600" b="1" dirty="0"/>
              <a:t> </a:t>
            </a:r>
            <a:r>
              <a:rPr lang="en-US" sz="2600" b="1" dirty="0" err="1"/>
              <a:t>ako</a:t>
            </a:r>
            <a:r>
              <a:rPr lang="en-US" sz="2600" b="1" dirty="0"/>
              <a:t> </a:t>
            </a:r>
            <a:r>
              <a:rPr lang="en-US" sz="2600" b="1" dirty="0" err="1"/>
              <a:t>podmienka</a:t>
            </a:r>
            <a:r>
              <a:rPr lang="en-US" sz="2600" b="1" dirty="0"/>
              <a:t> </a:t>
            </a:r>
            <a:r>
              <a:rPr lang="en-US" sz="2600" b="1" dirty="0" err="1"/>
              <a:t>modernej</a:t>
            </a:r>
            <a:r>
              <a:rPr lang="en-US" sz="2600" b="1" dirty="0"/>
              <a:t> </a:t>
            </a:r>
            <a:r>
              <a:rPr lang="en-US" sz="2600" b="1" dirty="0" err="1"/>
              <a:t>štátnosti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2391-9666-5A40-9DB3-813D0CB4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0278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minimalistická post-</a:t>
            </a:r>
            <a:r>
              <a:rPr lang="sk-SK" sz="2600" dirty="0" err="1"/>
              <a:t>weberovská</a:t>
            </a:r>
            <a:r>
              <a:rPr lang="sk-SK" sz="2600" dirty="0"/>
              <a:t> definícia štátu sa vyhýba pojmom ako legitimita a monopol, pretože ich chápe ako premenné: </a:t>
            </a:r>
          </a:p>
          <a:p>
            <a:pPr algn="just"/>
            <a:r>
              <a:rPr lang="sk-SK" sz="2600" dirty="0"/>
              <a:t>nie všetky (moderné) štáty sú legitímne a mnohé nemajú monopol na legitímne násilie na svojom území</a:t>
            </a:r>
          </a:p>
          <a:p>
            <a:pPr algn="just"/>
            <a:r>
              <a:rPr lang="sk-SK" sz="2600" dirty="0"/>
              <a:t>bez legitimity ako črty štátnosti sa koncept štátu stáva nadmerne materialistický, spočívajúci len na sile, donútení a pod. </a:t>
            </a:r>
          </a:p>
        </p:txBody>
      </p:sp>
    </p:spTree>
    <p:extLst>
      <p:ext uri="{BB962C8B-B14F-4D97-AF65-F5344CB8AC3E}">
        <p14:creationId xmlns:p14="http://schemas.microsoft.com/office/powerpoint/2010/main" val="343433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5B04-125D-604D-A986-D7EDBA95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legitimita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podmienka</a:t>
            </a:r>
            <a:r>
              <a:rPr lang="en-US" b="1" dirty="0"/>
              <a:t> </a:t>
            </a:r>
            <a:r>
              <a:rPr lang="en-US" b="1" dirty="0" err="1"/>
              <a:t>modernej</a:t>
            </a:r>
            <a:r>
              <a:rPr lang="en-US" b="1" dirty="0"/>
              <a:t> </a:t>
            </a:r>
            <a:r>
              <a:rPr lang="en-US" b="1" dirty="0" err="1"/>
              <a:t>štátnosti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374A-69B2-8D4E-8907-FEEA8CF3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850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bez konceptu legitimity redukujeme štát na vojenskú moc a byrokraciu, ktoré vynucujú materiálny poriadok</a:t>
            </a:r>
          </a:p>
          <a:p>
            <a:pPr algn="just"/>
            <a:r>
              <a:rPr lang="sk-SK" sz="2600" dirty="0"/>
              <a:t>žiadny štát nemôže byť postavený len na fyzickej a materiálnej báze: idey, hodnoty a normy zohrávajú širšiu úlohu než reprodukciu fyzického donútenia, pretože legitimizujú štátnu moc</a:t>
            </a:r>
          </a:p>
          <a:p>
            <a:pPr algn="just"/>
            <a:r>
              <a:rPr lang="sk-SK" sz="2600" dirty="0"/>
              <a:t>idey, hodnoty a normy majú širšiu rolu než len produkciu fyzického donútenia, pretože štátnu moc legitimizujú - to samotné fyzické donútenie nedokáže </a:t>
            </a:r>
          </a:p>
        </p:txBody>
      </p:sp>
    </p:spTree>
    <p:extLst>
      <p:ext uri="{BB962C8B-B14F-4D97-AF65-F5344CB8AC3E}">
        <p14:creationId xmlns:p14="http://schemas.microsoft.com/office/powerpoint/2010/main" val="2006214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4130-9F62-E743-A453-17E0C96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legitimita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podmienka</a:t>
            </a:r>
            <a:r>
              <a:rPr lang="en-US" b="1" dirty="0"/>
              <a:t> </a:t>
            </a:r>
            <a:r>
              <a:rPr lang="en-US" b="1" dirty="0" err="1"/>
              <a:t>modernej</a:t>
            </a:r>
            <a:r>
              <a:rPr lang="en-US" b="1" dirty="0"/>
              <a:t> </a:t>
            </a:r>
            <a:r>
              <a:rPr lang="en-US" b="1" dirty="0" err="1"/>
              <a:t>štátnosti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5FDC-2A9E-4A43-9CE3-A716D1EE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/>
              <a:t>preto je štát potrebné vnímať ako objekt analýzy, ktorý existuje zároveň ako materiálne sily a ako ideový konštrukt </a:t>
            </a:r>
          </a:p>
          <a:p>
            <a:pPr algn="just"/>
            <a:r>
              <a:rPr lang="sk-SK" sz="2600" dirty="0"/>
              <a:t>to, čo nazývame štát vzniká prostredníctvom techník, ktoré umožňujú každodenným praktikám naberať abstraktnú a nemateriálnu formu (</a:t>
            </a:r>
            <a:r>
              <a:rPr lang="sk-SK" sz="2600" dirty="0" err="1"/>
              <a:t>Mitchell</a:t>
            </a:r>
            <a:r>
              <a:rPr lang="sk-SK" sz="2600" dirty="0"/>
              <a:t> 1999) </a:t>
            </a:r>
          </a:p>
        </p:txBody>
      </p:sp>
    </p:spTree>
    <p:extLst>
      <p:ext uri="{BB962C8B-B14F-4D97-AF65-F5344CB8AC3E}">
        <p14:creationId xmlns:p14="http://schemas.microsoft.com/office/powerpoint/2010/main" val="290142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6417-F481-794D-BBE3-2878983F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Európsky</a:t>
            </a:r>
            <a:r>
              <a:rPr lang="en-US" b="1" dirty="0"/>
              <a:t> </a:t>
            </a:r>
            <a:r>
              <a:rPr lang="en-US" b="1" dirty="0" err="1"/>
              <a:t>prototyp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679B-892D-724A-9E03-CAA781FB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5988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moderné štáty sú technologickým a logistickým vedľajším produktom vojnových aktivít</a:t>
            </a:r>
          </a:p>
          <a:p>
            <a:pPr algn="just"/>
            <a:r>
              <a:rPr lang="sk-SK" sz="2600" dirty="0"/>
              <a:t>vojna --&gt; extrakcia zdrojov --&gt; represálie --&gt; vznik štátu</a:t>
            </a:r>
          </a:p>
          <a:p>
            <a:pPr algn="just"/>
            <a:r>
              <a:rPr lang="sk-SK" sz="2600" dirty="0"/>
              <a:t>Vybudovanie a udržanie modernej armády vyžadovalo permanentnú byrokratickú infraštruktúru schopnú vyťažiť zdroje zo spoločnosti, čo následne viedlo k byrokratickej centralizácii</a:t>
            </a:r>
          </a:p>
        </p:txBody>
      </p:sp>
    </p:spTree>
    <p:extLst>
      <p:ext uri="{BB962C8B-B14F-4D97-AF65-F5344CB8AC3E}">
        <p14:creationId xmlns:p14="http://schemas.microsoft.com/office/powerpoint/2010/main" val="188575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EA4D-C189-0141-BCF5-B36F482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4632"/>
            <a:ext cx="7729728" cy="1188720"/>
          </a:xfrm>
        </p:spPr>
        <p:txBody>
          <a:bodyPr/>
          <a:lstStyle/>
          <a:p>
            <a:r>
              <a:rPr lang="en-US" b="1" dirty="0" err="1"/>
              <a:t>Pestrosť</a:t>
            </a:r>
            <a:r>
              <a:rPr lang="en-US" b="1" dirty="0"/>
              <a:t> </a:t>
            </a:r>
            <a:r>
              <a:rPr lang="en-US" b="1" dirty="0" err="1"/>
              <a:t>štátnych</a:t>
            </a:r>
            <a:r>
              <a:rPr lang="en-US" b="1" dirty="0"/>
              <a:t> </a:t>
            </a:r>
            <a:r>
              <a:rPr lang="en-US" b="1" dirty="0" err="1"/>
              <a:t>foriem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v </a:t>
            </a:r>
            <a:r>
              <a:rPr lang="en-US" b="1" dirty="0" err="1"/>
              <a:t>európe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1FC0-2CCD-C842-A84A-9C687BF7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17954"/>
            <a:ext cx="7729728" cy="471144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Ako vysvetliť, že v Európe počas uplynulých 1000 rokov existovali rozličné formy štátu (impériá, mestské štáty, národné štáty)?</a:t>
            </a:r>
          </a:p>
          <a:p>
            <a:pPr algn="just"/>
            <a:r>
              <a:rPr lang="sk-SK" sz="2600" dirty="0"/>
              <a:t>vzťah “</a:t>
            </a:r>
            <a:r>
              <a:rPr lang="sk-SK" sz="2600" i="1" dirty="0" err="1"/>
              <a:t>war-makes-states</a:t>
            </a:r>
            <a:r>
              <a:rPr lang="sk-SK" sz="2600" dirty="0"/>
              <a:t>” je všeobecne platný, zatiaľ čo </a:t>
            </a:r>
            <a:r>
              <a:rPr lang="sk-SK" sz="2600" dirty="0" err="1"/>
              <a:t>Tillyho</a:t>
            </a:r>
            <a:r>
              <a:rPr lang="sk-SK" sz="2600" dirty="0"/>
              <a:t> teória donútenia a kapitálu (</a:t>
            </a:r>
            <a:r>
              <a:rPr lang="sk-SK" sz="2600" i="1" dirty="0" err="1"/>
              <a:t>coercion</a:t>
            </a:r>
            <a:r>
              <a:rPr lang="sk-SK" sz="2600" i="1" dirty="0"/>
              <a:t> and </a:t>
            </a:r>
            <a:r>
              <a:rPr lang="sk-SK" sz="2600" i="1" dirty="0" err="1"/>
              <a:t>capital</a:t>
            </a:r>
            <a:r>
              <a:rPr lang="sk-SK" sz="2600" dirty="0"/>
              <a:t>) je špecificky európska</a:t>
            </a:r>
          </a:p>
          <a:p>
            <a:pPr algn="just"/>
            <a:r>
              <a:rPr lang="sk-SK" sz="2600" dirty="0"/>
              <a:t> vo vysoko komercionalizovaných (</a:t>
            </a:r>
            <a:r>
              <a:rPr lang="sk-SK" sz="2600" dirty="0" err="1"/>
              <a:t>monetarizovaných</a:t>
            </a:r>
            <a:r>
              <a:rPr lang="sk-SK" sz="2600" dirty="0"/>
              <a:t>) krajinách ako Anglicko a </a:t>
            </a:r>
            <a:r>
              <a:rPr lang="sk-SK" sz="2600" dirty="0" err="1"/>
              <a:t>Nizozemsko</a:t>
            </a:r>
            <a:r>
              <a:rPr lang="sk-SK" sz="2600" dirty="0"/>
              <a:t> boli trendy </a:t>
            </a:r>
            <a:r>
              <a:rPr lang="sk-SK" sz="2600" dirty="0" err="1"/>
              <a:t>byrokratizácie</a:t>
            </a:r>
            <a:r>
              <a:rPr lang="sk-SK" sz="2600" dirty="0"/>
              <a:t> a absolutizmu slabšie ako v menej rozvinutých/moderných kontextoch (Francúzsko, Prusko, východná Európa)</a:t>
            </a:r>
          </a:p>
        </p:txBody>
      </p:sp>
    </p:spTree>
    <p:extLst>
      <p:ext uri="{BB962C8B-B14F-4D97-AF65-F5344CB8AC3E}">
        <p14:creationId xmlns:p14="http://schemas.microsoft.com/office/powerpoint/2010/main" val="363919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F892A-3809-7A41-950F-4A168B70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63500"/>
            <a:ext cx="11215688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8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4853-2AB6-F844-9A9A-8403AC76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/>
          <a:lstStyle/>
          <a:p>
            <a:r>
              <a:rPr lang="sk-SK" dirty="0"/>
              <a:t>Tri cesty formovania štátov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96CE-2392-554C-8251-06930850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75104"/>
            <a:ext cx="7729728" cy="4757166"/>
          </a:xfrm>
        </p:spPr>
        <p:txBody>
          <a:bodyPr>
            <a:noAutofit/>
          </a:bodyPr>
          <a:lstStyle/>
          <a:p>
            <a:r>
              <a:rPr lang="sk-SK" sz="2600" dirty="0"/>
              <a:t>1) </a:t>
            </a:r>
            <a:r>
              <a:rPr lang="sk-SK" sz="2600" b="1" i="1" dirty="0" err="1"/>
              <a:t>coercion-intensive</a:t>
            </a:r>
            <a:r>
              <a:rPr lang="sk-SK" sz="2600" dirty="0"/>
              <a:t>: impériá ako Rusko a Švédsko a celá východná Európa</a:t>
            </a:r>
          </a:p>
          <a:p>
            <a:r>
              <a:rPr lang="sk-SK" sz="2600" dirty="0"/>
              <a:t>2) </a:t>
            </a:r>
            <a:r>
              <a:rPr lang="sk-SK" sz="2600" b="1" i="1" dirty="0" err="1"/>
              <a:t>capital-intensive</a:t>
            </a:r>
            <a:r>
              <a:rPr lang="sk-SK" sz="2600" dirty="0"/>
              <a:t>: talianske, nemecké a švajčiarske mestské štáty, </a:t>
            </a:r>
            <a:r>
              <a:rPr lang="sk-SK" sz="2600" dirty="0" err="1"/>
              <a:t>Nizozemsko</a:t>
            </a:r>
            <a:endParaRPr lang="sk-SK" sz="2600" dirty="0"/>
          </a:p>
          <a:p>
            <a:r>
              <a:rPr lang="sk-SK" sz="2600" dirty="0"/>
              <a:t>3) </a:t>
            </a:r>
            <a:r>
              <a:rPr lang="sk-SK" sz="2600" b="1" i="1" dirty="0" err="1"/>
              <a:t>capitalized</a:t>
            </a:r>
            <a:r>
              <a:rPr lang="sk-SK" sz="2600" b="1" i="1" dirty="0"/>
              <a:t> </a:t>
            </a:r>
            <a:r>
              <a:rPr lang="sk-SK" sz="2600" b="1" i="1" dirty="0" err="1"/>
              <a:t>coercion</a:t>
            </a:r>
            <a:r>
              <a:rPr lang="sk-SK" sz="2600" dirty="0"/>
              <a:t>: postupom času prítomné v národných štátoch, obzvlášť vo Francúzsku, Británii, Španielsku a Prusku</a:t>
            </a:r>
          </a:p>
          <a:p>
            <a:r>
              <a:rPr lang="sk-SK" sz="2600" dirty="0"/>
              <a:t>Nakoniec vo všetkých prípadoch došlo k nasledovaniu tretej cesty, predovšetkým kvôli jej efektívnosti vo vojenských otázkach, v schopnosti organizovať a udržiavať stálu armádu</a:t>
            </a:r>
          </a:p>
        </p:txBody>
      </p:sp>
    </p:spTree>
    <p:extLst>
      <p:ext uri="{BB962C8B-B14F-4D97-AF65-F5344CB8AC3E}">
        <p14:creationId xmlns:p14="http://schemas.microsoft.com/office/powerpoint/2010/main" val="160767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F7D9-07FA-2841-8DDB-6555C15E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/>
          <a:lstStyle/>
          <a:p>
            <a:r>
              <a:rPr lang="sk-SK" dirty="0"/>
              <a:t>Tri cesty formovania štátov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AF163-D146-2A43-84C4-7327BEE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03704"/>
            <a:ext cx="7729728" cy="421995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Donútenie a kapitál sa v európskom priestore rôznili</a:t>
            </a:r>
          </a:p>
          <a:p>
            <a:pPr algn="just"/>
            <a:r>
              <a:rPr lang="sk-SK" sz="2600" dirty="0"/>
              <a:t>Donútenie môžeme chápať v perspektíve zhora-nadol, ako konsolidáciu štátu zhora</a:t>
            </a:r>
          </a:p>
          <a:p>
            <a:pPr algn="just"/>
            <a:r>
              <a:rPr lang="sk-SK" sz="2600" dirty="0"/>
              <a:t>Zatiaľ čo kapitál vyžaduje perspektívu zdola-nahor, teda pohľad na skupiny v spoločnosti a na ich zdroje </a:t>
            </a:r>
          </a:p>
          <a:p>
            <a:pPr algn="just"/>
            <a:r>
              <a:rPr lang="sk-SK" sz="2600" dirty="0"/>
              <a:t>donútenie  </a:t>
            </a:r>
            <a:r>
              <a:rPr lang="sk-SK" sz="2600" dirty="0" err="1"/>
              <a:t>vs</a:t>
            </a:r>
            <a:r>
              <a:rPr lang="sk-SK" sz="2600" dirty="0"/>
              <a:t>. kapitál -----&gt; načasovanie rozdielnych foriem štátu (impérium, mestský štát, národný štát)</a:t>
            </a:r>
          </a:p>
          <a:p>
            <a:pPr algn="just"/>
            <a:r>
              <a:rPr lang="sk-SK" sz="2600" dirty="0"/>
              <a:t>(príprava na vojnu a vyjednávanie ohľadom daní ako kľúčový mechanizmus)</a:t>
            </a:r>
          </a:p>
        </p:txBody>
      </p:sp>
    </p:spTree>
    <p:extLst>
      <p:ext uri="{BB962C8B-B14F-4D97-AF65-F5344CB8AC3E}">
        <p14:creationId xmlns:p14="http://schemas.microsoft.com/office/powerpoint/2010/main" val="10842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2A6B-1C5E-7949-B66F-9ED35272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Dôležitosť</a:t>
            </a:r>
            <a:r>
              <a:rPr lang="en-US" dirty="0"/>
              <a:t> </a:t>
            </a:r>
            <a:r>
              <a:rPr lang="en-US" dirty="0" err="1"/>
              <a:t>kapitálu</a:t>
            </a:r>
            <a:r>
              <a:rPr lang="en-US" dirty="0"/>
              <a:t>/</a:t>
            </a:r>
            <a:r>
              <a:rPr lang="en-US" dirty="0" err="1"/>
              <a:t>miest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9683-D405-454E-9101-AC313AF6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29434"/>
            <a:ext cx="7729728" cy="4334256"/>
          </a:xfrm>
        </p:spPr>
        <p:txBody>
          <a:bodyPr>
            <a:noAutofit/>
          </a:bodyPr>
          <a:lstStyle/>
          <a:p>
            <a:pPr algn="just"/>
            <a:r>
              <a:rPr lang="sk-SK" sz="2600" dirty="0"/>
              <a:t>Dokonca aj po prijatí modelu národného štátu sa prejavujú rozdiely vyplývajúce z predchádzajúcich ciest vývoja štátu, napr. v rozdielnom charaktere reprezentatívnych inštitúcií</a:t>
            </a:r>
          </a:p>
          <a:p>
            <a:pPr algn="just"/>
            <a:r>
              <a:rPr lang="sk-SK" sz="2600" dirty="0"/>
              <a:t>Unikátnosť Európy (napr. v porovnaní s Čínou), ktorá umožnila vznik národných štátov, spočíva v kapitále </a:t>
            </a:r>
          </a:p>
          <a:p>
            <a:pPr algn="just"/>
            <a:r>
              <a:rPr lang="sk-SK" sz="2600" dirty="0"/>
              <a:t>Jeho dostupnosť, resp. absencia, typicky vo forme bohatých miest, ovplyvnila zvolenú cestu vývoja štátnej formy</a:t>
            </a:r>
          </a:p>
        </p:txBody>
      </p:sp>
    </p:spTree>
    <p:extLst>
      <p:ext uri="{BB962C8B-B14F-4D97-AF65-F5344CB8AC3E}">
        <p14:creationId xmlns:p14="http://schemas.microsoft.com/office/powerpoint/2010/main" val="3628045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2195</TotalTime>
  <Words>1891</Words>
  <Application>Microsoft Macintosh PowerPoint</Application>
  <PresentationFormat>Widescreen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Gill Sans MT</vt:lpstr>
      <vt:lpstr>Parcel</vt:lpstr>
      <vt:lpstr>Vznik moderných štátov</vt:lpstr>
      <vt:lpstr>Prečo študovať štát</vt:lpstr>
      <vt:lpstr>Prečo študovať štát</vt:lpstr>
      <vt:lpstr>Európsky prototyp?</vt:lpstr>
      <vt:lpstr>Pestrosť štátnych foriem  v európe</vt:lpstr>
      <vt:lpstr>PowerPoint Presentation</vt:lpstr>
      <vt:lpstr>Tri cesty formovania štátov</vt:lpstr>
      <vt:lpstr>Tri cesty formovania štátov</vt:lpstr>
      <vt:lpstr>Dôležitosť kapitálu/miest</vt:lpstr>
      <vt:lpstr>Je európska skúsenosť prenosná na iné kontinenty</vt:lpstr>
      <vt:lpstr>výnimky sú Aj mimo Európu </vt:lpstr>
      <vt:lpstr>PowerPoint Presentation</vt:lpstr>
      <vt:lpstr>úlohy pre komparatívnu analýzu</vt:lpstr>
      <vt:lpstr>subsaharská afrika</vt:lpstr>
      <vt:lpstr>subsaharská afrika</vt:lpstr>
      <vt:lpstr>PowerPoint Presentation</vt:lpstr>
      <vt:lpstr>Herbstov (2000) argument  o  Afrických štátoch</vt:lpstr>
      <vt:lpstr>Herbstov (2000) argument  o  Afrických štátoch</vt:lpstr>
      <vt:lpstr>Herbstov (2000) argument  o  Afrických štátoch</vt:lpstr>
      <vt:lpstr>Herbstov (2000) argument  o  Afrických štátoch</vt:lpstr>
      <vt:lpstr>Latinská Amerika</vt:lpstr>
      <vt:lpstr>PowerPoint Presentation</vt:lpstr>
      <vt:lpstr>Centenov (2003) argument  o Latinskej Amerike</vt:lpstr>
      <vt:lpstr>Centenov (2003) argument  o Latinskej Amerike</vt:lpstr>
      <vt:lpstr>prečo bola latinská amerika odlišná?</vt:lpstr>
      <vt:lpstr>výnimky v latinskej amerike</vt:lpstr>
      <vt:lpstr>výnimky v latinskej amerike</vt:lpstr>
      <vt:lpstr>Definičné a Metodologické otázky</vt:lpstr>
      <vt:lpstr>Tilly vs. weber</vt:lpstr>
      <vt:lpstr>Legitimita ako moderný fenomén</vt:lpstr>
      <vt:lpstr>legitimita ako podmienka modernej štátnosti</vt:lpstr>
      <vt:lpstr>legitimita ako podmienka modernej štátnosti</vt:lpstr>
      <vt:lpstr>legitimita ako podmienka modernej štátnosti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modern states</dc:title>
  <dc:creator>Marek Rybar</dc:creator>
  <cp:lastModifiedBy>Marek Rybar</cp:lastModifiedBy>
  <cp:revision>87</cp:revision>
  <dcterms:created xsi:type="dcterms:W3CDTF">2018-10-21T12:42:21Z</dcterms:created>
  <dcterms:modified xsi:type="dcterms:W3CDTF">2018-10-31T10:49:28Z</dcterms:modified>
</cp:coreProperties>
</file>