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28"/>
  </p:notesMasterIdLst>
  <p:sldIdLst>
    <p:sldId id="256" r:id="rId2"/>
    <p:sldId id="30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5" r:id="rId14"/>
    <p:sldId id="290" r:id="rId15"/>
    <p:sldId id="310" r:id="rId16"/>
    <p:sldId id="311" r:id="rId17"/>
    <p:sldId id="312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8" r:id="rId26"/>
    <p:sldId id="30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C2130ED-3C5F-F74A-B76C-4589ABB93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5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0C8D8F69-AB16-A343-A80B-B844B76CFB4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505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E76D0-0D38-304D-A498-7C7340408B2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774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B6F9E-9AD4-7740-B57C-43F30618742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68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031D7-0C0E-314F-8DFC-554E7413B57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361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BECBD-5090-AB4E-9E7B-64E32C69D46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030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2CA61-12F3-0644-AA05-E8EBE4B82D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695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485B5-D9F9-B14F-9A8C-BDEA54632F2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602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4A429-223D-E346-834E-9D90B215645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689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431A-5E5D-1746-818E-31D6898BF6A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034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588BA-BAEA-B144-A44F-33200F4A69B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179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CCBD0-62F6-9E45-99DE-F536C8D3695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99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694A9533-2015-774E-AE2B-00D640C68C4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err="1">
                <a:cs typeface="+mj-cs"/>
              </a:rPr>
              <a:t>Podmienky</a:t>
            </a:r>
            <a:r>
              <a:rPr lang="cs-CZ" sz="4000" dirty="0">
                <a:cs typeface="+mj-cs"/>
              </a:rPr>
              <a:t> </a:t>
            </a:r>
            <a:r>
              <a:rPr lang="cs-CZ" sz="4000" dirty="0" err="1">
                <a:cs typeface="+mj-cs"/>
              </a:rPr>
              <a:t>dlhodobého</a:t>
            </a:r>
            <a:r>
              <a:rPr lang="cs-CZ" sz="4000" dirty="0">
                <a:cs typeface="+mj-cs"/>
              </a:rPr>
              <a:t> </a:t>
            </a:r>
            <a:r>
              <a:rPr lang="cs-CZ" sz="4000" dirty="0" err="1">
                <a:cs typeface="+mj-cs"/>
              </a:rPr>
              <a:t>rozvoja</a:t>
            </a:r>
            <a:r>
              <a:rPr lang="cs-CZ" sz="4000" dirty="0">
                <a:cs typeface="+mj-cs"/>
              </a:rPr>
              <a:t> II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>
                <a:cs typeface="+mn-cs"/>
              </a:rPr>
              <a:t>Komparatistika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D</a:t>
            </a:r>
            <a:r>
              <a:rPr lang="sk-SK" dirty="0">
                <a:cs typeface="+mn-cs"/>
              </a:rPr>
              <a:t>oc. Marek Rybář, PhD.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Boix</a:t>
            </a:r>
            <a:r>
              <a:rPr lang="en-US" dirty="0"/>
              <a:t> a Stokes (2003)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čo</a:t>
            </a:r>
            <a:r>
              <a:rPr lang="en-US" dirty="0"/>
              <a:t> </a:t>
            </a:r>
            <a:r>
              <a:rPr lang="en-US" dirty="0" err="1"/>
              <a:t>viedlo</a:t>
            </a:r>
            <a:r>
              <a:rPr lang="en-US" dirty="0"/>
              <a:t> k </a:t>
            </a:r>
            <a:r>
              <a:rPr lang="en-US" dirty="0" err="1"/>
              <a:t>stavu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bohaté</a:t>
            </a:r>
            <a:r>
              <a:rPr lang="en-US" dirty="0"/>
              <a:t> </a:t>
            </a:r>
            <a:r>
              <a:rPr lang="en-US" dirty="0" err="1"/>
              <a:t>krajiny</a:t>
            </a:r>
            <a:r>
              <a:rPr lang="en-US" dirty="0"/>
              <a:t> </a:t>
            </a:r>
            <a:r>
              <a:rPr lang="en-US" dirty="0" err="1"/>
              <a:t>boli</a:t>
            </a:r>
            <a:r>
              <a:rPr lang="en-US" dirty="0"/>
              <a:t> </a:t>
            </a:r>
            <a:r>
              <a:rPr lang="en-US" dirty="0" err="1"/>
              <a:t>väčšinou</a:t>
            </a:r>
            <a:r>
              <a:rPr lang="en-US" dirty="0"/>
              <a:t> DEM a </a:t>
            </a:r>
            <a:r>
              <a:rPr lang="en-US" dirty="0" err="1"/>
              <a:t>chudobné</a:t>
            </a:r>
            <a:r>
              <a:rPr lang="en-US" dirty="0"/>
              <a:t> </a:t>
            </a:r>
            <a:r>
              <a:rPr lang="en-US" dirty="0" err="1"/>
              <a:t>väčšinou</a:t>
            </a:r>
            <a:r>
              <a:rPr lang="en-US" dirty="0"/>
              <a:t> DIKT?</a:t>
            </a:r>
          </a:p>
          <a:p>
            <a:pPr>
              <a:defRPr/>
            </a:pPr>
            <a:r>
              <a:rPr lang="en-US" dirty="0" err="1"/>
              <a:t>demokratizácia</a:t>
            </a:r>
            <a:r>
              <a:rPr lang="en-US" dirty="0"/>
              <a:t> 1850-1940: </a:t>
            </a:r>
            <a:r>
              <a:rPr lang="en-US" dirty="0" err="1"/>
              <a:t>silný</a:t>
            </a:r>
            <a:r>
              <a:rPr lang="en-US" dirty="0"/>
              <a:t> </a:t>
            </a:r>
            <a:r>
              <a:rPr lang="en-US" dirty="0" err="1"/>
              <a:t>vzťah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príjmom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hlavu</a:t>
            </a:r>
            <a:r>
              <a:rPr lang="en-US" dirty="0"/>
              <a:t> a </a:t>
            </a:r>
            <a:r>
              <a:rPr lang="en-US" dirty="0" err="1"/>
              <a:t>demokratizáciou</a:t>
            </a:r>
            <a:endParaRPr lang="en-US" dirty="0"/>
          </a:p>
          <a:p>
            <a:pPr>
              <a:defRPr/>
            </a:pPr>
            <a:r>
              <a:rPr lang="en-US" dirty="0" err="1"/>
              <a:t>rozvoj</a:t>
            </a:r>
            <a:r>
              <a:rPr lang="en-US" dirty="0"/>
              <a:t> (development) VEDIE k </a:t>
            </a:r>
            <a:r>
              <a:rPr lang="en-US" dirty="0" err="1"/>
              <a:t>demokracii</a:t>
            </a:r>
            <a:r>
              <a:rPr lang="en-US" dirty="0"/>
              <a:t>, </a:t>
            </a:r>
            <a:r>
              <a:rPr lang="en-US" dirty="0" err="1"/>
              <a:t>len</a:t>
            </a:r>
            <a:r>
              <a:rPr lang="en-US" dirty="0"/>
              <a:t> to </a:t>
            </a:r>
            <a:r>
              <a:rPr lang="en-US" dirty="0" err="1"/>
              <a:t>menej</a:t>
            </a:r>
            <a:r>
              <a:rPr lang="en-US" dirty="0"/>
              <a:t> </a:t>
            </a:r>
            <a:r>
              <a:rPr lang="en-US" dirty="0" err="1"/>
              <a:t>vidíme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r. 1950, </a:t>
            </a:r>
            <a:r>
              <a:rPr lang="en-US" dirty="0" err="1"/>
              <a:t>lebo</a:t>
            </a:r>
            <a:r>
              <a:rPr lang="en-US" dirty="0"/>
              <a:t> </a:t>
            </a:r>
            <a:r>
              <a:rPr lang="en-US" dirty="0" err="1"/>
              <a:t>bohaté</a:t>
            </a:r>
            <a:r>
              <a:rPr lang="en-US" dirty="0"/>
              <a:t> </a:t>
            </a:r>
            <a:r>
              <a:rPr lang="en-US" dirty="0" err="1"/>
              <a:t>krajiny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vtedy</a:t>
            </a:r>
            <a:r>
              <a:rPr lang="en-US" dirty="0"/>
              <a:t> SÚ </a:t>
            </a:r>
            <a:r>
              <a:rPr lang="en-US" dirty="0" err="1"/>
              <a:t>demokratické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Boix</a:t>
            </a:r>
            <a:r>
              <a:rPr lang="en-US" dirty="0"/>
              <a:t> a Stokes (2003)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ako</a:t>
            </a:r>
            <a:r>
              <a:rPr lang="en-US" dirty="0"/>
              <a:t> PRESNE </a:t>
            </a:r>
            <a:r>
              <a:rPr lang="en-US" dirty="0" err="1"/>
              <a:t>vedie</a:t>
            </a:r>
            <a:r>
              <a:rPr lang="en-US" dirty="0"/>
              <a:t> </a:t>
            </a:r>
            <a:r>
              <a:rPr lang="en-US" dirty="0" err="1"/>
              <a:t>rozvoj</a:t>
            </a:r>
            <a:r>
              <a:rPr lang="en-US" dirty="0"/>
              <a:t> a </a:t>
            </a:r>
            <a:r>
              <a:rPr lang="en-US" dirty="0" err="1"/>
              <a:t>bohatstvo</a:t>
            </a:r>
            <a:r>
              <a:rPr lang="en-US" dirty="0"/>
              <a:t> k </a:t>
            </a:r>
            <a:r>
              <a:rPr lang="en-US" dirty="0" err="1"/>
              <a:t>demokracii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 err="1"/>
              <a:t>Boix</a:t>
            </a:r>
            <a:r>
              <a:rPr lang="en-US" dirty="0"/>
              <a:t> (2003): DEM </a:t>
            </a:r>
            <a:r>
              <a:rPr lang="en-US" dirty="0" err="1"/>
              <a:t>nevzniká</a:t>
            </a:r>
            <a:r>
              <a:rPr lang="en-US" dirty="0"/>
              <a:t> </a:t>
            </a:r>
            <a:r>
              <a:rPr lang="en-US" dirty="0" err="1"/>
              <a:t>kvôli</a:t>
            </a:r>
            <a:r>
              <a:rPr lang="en-US" dirty="0"/>
              <a:t> </a:t>
            </a:r>
            <a:r>
              <a:rPr lang="en-US" dirty="0" err="1"/>
              <a:t>nárastu</a:t>
            </a:r>
            <a:r>
              <a:rPr lang="en-US" dirty="0"/>
              <a:t> </a:t>
            </a:r>
            <a:r>
              <a:rPr lang="en-US" dirty="0" err="1"/>
              <a:t>samotného</a:t>
            </a:r>
            <a:r>
              <a:rPr lang="en-US" dirty="0"/>
              <a:t> </a:t>
            </a:r>
            <a:r>
              <a:rPr lang="en-US" dirty="0" err="1"/>
              <a:t>príjmu</a:t>
            </a:r>
            <a:r>
              <a:rPr lang="en-US" dirty="0"/>
              <a:t>, je to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náhrada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oveľa</a:t>
            </a:r>
            <a:r>
              <a:rPr lang="en-US" dirty="0"/>
              <a:t> </a:t>
            </a:r>
            <a:r>
              <a:rPr lang="en-US" dirty="0" err="1"/>
              <a:t>fundamentálnejšie</a:t>
            </a:r>
            <a:r>
              <a:rPr lang="en-US" dirty="0"/>
              <a:t> </a:t>
            </a:r>
            <a:r>
              <a:rPr lang="en-US" dirty="0" err="1"/>
              <a:t>faktory</a:t>
            </a:r>
            <a:r>
              <a:rPr lang="en-US" dirty="0"/>
              <a:t> v </a:t>
            </a:r>
            <a:r>
              <a:rPr lang="en-US" dirty="0" err="1"/>
              <a:t>pozadí</a:t>
            </a:r>
            <a:endParaRPr lang="en-US" dirty="0"/>
          </a:p>
          <a:p>
            <a:pPr>
              <a:defRPr/>
            </a:pPr>
            <a:r>
              <a:rPr lang="en-US" dirty="0" err="1"/>
              <a:t>kľúčom</a:t>
            </a:r>
            <a:r>
              <a:rPr lang="en-US" dirty="0"/>
              <a:t> je </a:t>
            </a:r>
            <a:r>
              <a:rPr lang="en-US" dirty="0" err="1"/>
              <a:t>rastúca</a:t>
            </a:r>
            <a:r>
              <a:rPr lang="en-US" dirty="0"/>
              <a:t> </a:t>
            </a:r>
            <a:r>
              <a:rPr lang="en-US" b="1" dirty="0" err="1"/>
              <a:t>príjmová</a:t>
            </a:r>
            <a:r>
              <a:rPr lang="en-US" b="1" dirty="0"/>
              <a:t> </a:t>
            </a:r>
            <a:r>
              <a:rPr lang="en-US" b="1" dirty="0" err="1"/>
              <a:t>rovnosť</a:t>
            </a:r>
            <a:r>
              <a:rPr lang="en-US" dirty="0"/>
              <a:t>: s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nárastom</a:t>
            </a:r>
            <a:r>
              <a:rPr lang="en-US" dirty="0"/>
              <a:t> </a:t>
            </a:r>
            <a:r>
              <a:rPr lang="en-US" dirty="0" err="1"/>
              <a:t>klesá</a:t>
            </a:r>
            <a:r>
              <a:rPr lang="en-US" dirty="0"/>
              <a:t> </a:t>
            </a:r>
            <a:r>
              <a:rPr lang="en-US" dirty="0" err="1"/>
              <a:t>obava</a:t>
            </a:r>
            <a:r>
              <a:rPr lang="en-US" dirty="0"/>
              <a:t> z </a:t>
            </a:r>
            <a:r>
              <a:rPr lang="en-US" dirty="0" err="1"/>
              <a:t>politickej</a:t>
            </a:r>
            <a:r>
              <a:rPr lang="en-US" dirty="0"/>
              <a:t> </a:t>
            </a:r>
            <a:r>
              <a:rPr lang="en-US" dirty="0" err="1"/>
              <a:t>rovnosti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Boix</a:t>
            </a:r>
            <a:r>
              <a:rPr lang="en-US" dirty="0"/>
              <a:t> a Stokes (2003)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príjmová</a:t>
            </a:r>
            <a:r>
              <a:rPr lang="en-US" dirty="0"/>
              <a:t> </a:t>
            </a:r>
            <a:r>
              <a:rPr lang="en-US" dirty="0" err="1"/>
              <a:t>rovnosť</a:t>
            </a:r>
            <a:r>
              <a:rPr lang="en-US" dirty="0"/>
              <a:t>: v </a:t>
            </a:r>
            <a:r>
              <a:rPr lang="en-US" dirty="0" err="1"/>
              <a:t>bohatej</a:t>
            </a:r>
            <a:r>
              <a:rPr lang="en-US" dirty="0"/>
              <a:t> </a:t>
            </a:r>
            <a:r>
              <a:rPr lang="en-US" dirty="0" err="1"/>
              <a:t>spoločnosti</a:t>
            </a:r>
            <a:r>
              <a:rPr lang="en-US" dirty="0"/>
              <a:t> </a:t>
            </a:r>
            <a:r>
              <a:rPr lang="en-US" dirty="0" err="1"/>
              <a:t>bohatí</a:t>
            </a:r>
            <a:r>
              <a:rPr lang="en-US" dirty="0"/>
              <a:t> </a:t>
            </a:r>
            <a:r>
              <a:rPr lang="en-US" dirty="0" err="1"/>
              <a:t>zdaňovaním</a:t>
            </a:r>
            <a:r>
              <a:rPr lang="en-US" dirty="0"/>
              <a:t>/</a:t>
            </a:r>
            <a:r>
              <a:rPr lang="en-US" dirty="0" err="1"/>
              <a:t>prerozdeľovaním</a:t>
            </a:r>
            <a:r>
              <a:rPr lang="en-US" dirty="0"/>
              <a:t> </a:t>
            </a:r>
            <a:r>
              <a:rPr lang="en-US" dirty="0" err="1"/>
              <a:t>majetku</a:t>
            </a:r>
            <a:r>
              <a:rPr lang="en-US" dirty="0"/>
              <a:t> </a:t>
            </a:r>
            <a:r>
              <a:rPr lang="en-US" dirty="0" err="1"/>
              <a:t>stratili</a:t>
            </a:r>
            <a:r>
              <a:rPr lang="en-US" dirty="0"/>
              <a:t> </a:t>
            </a:r>
            <a:r>
              <a:rPr lang="en-US" b="1" dirty="0" err="1"/>
              <a:t>menej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v </a:t>
            </a:r>
            <a:r>
              <a:rPr lang="en-US" dirty="0" err="1"/>
              <a:t>chudobnej</a:t>
            </a:r>
            <a:r>
              <a:rPr lang="en-US" dirty="0"/>
              <a:t> </a:t>
            </a:r>
            <a:r>
              <a:rPr lang="en-US" dirty="0" err="1"/>
              <a:t>spoločnosti</a:t>
            </a:r>
            <a:endParaRPr lang="en-US" dirty="0"/>
          </a:p>
          <a:p>
            <a:pPr>
              <a:defRPr/>
            </a:pPr>
            <a:r>
              <a:rPr lang="en-US" dirty="0" err="1"/>
              <a:t>empiricky</a:t>
            </a:r>
            <a:r>
              <a:rPr lang="en-US" dirty="0"/>
              <a:t>: </a:t>
            </a:r>
            <a:r>
              <a:rPr lang="en-US" dirty="0" err="1"/>
              <a:t>príjem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hlavu</a:t>
            </a:r>
            <a:r>
              <a:rPr lang="en-US" dirty="0"/>
              <a:t> </a:t>
            </a:r>
            <a:r>
              <a:rPr lang="en-US" dirty="0" err="1"/>
              <a:t>rastie</a:t>
            </a:r>
            <a:r>
              <a:rPr lang="en-US" dirty="0"/>
              <a:t> tam,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zmenšujú</a:t>
            </a:r>
            <a:r>
              <a:rPr lang="en-US" dirty="0"/>
              <a:t> </a:t>
            </a:r>
            <a:r>
              <a:rPr lang="en-US" dirty="0" err="1"/>
              <a:t>príjmové</a:t>
            </a:r>
            <a:r>
              <a:rPr lang="en-US" dirty="0"/>
              <a:t> </a:t>
            </a:r>
            <a:r>
              <a:rPr lang="en-US" dirty="0" err="1"/>
              <a:t>rozdiely</a:t>
            </a:r>
            <a:endParaRPr lang="en-US" dirty="0"/>
          </a:p>
          <a:p>
            <a:pPr>
              <a:defRPr/>
            </a:pPr>
            <a:r>
              <a:rPr lang="en-US" dirty="0" err="1"/>
              <a:t>pretože</a:t>
            </a:r>
            <a:r>
              <a:rPr lang="en-US" dirty="0"/>
              <a:t> </a:t>
            </a:r>
            <a:r>
              <a:rPr lang="en-US" dirty="0" err="1"/>
              <a:t>prvé</a:t>
            </a:r>
            <a:r>
              <a:rPr lang="en-US" dirty="0"/>
              <a:t> </a:t>
            </a:r>
            <a:r>
              <a:rPr lang="en-US" dirty="0" err="1"/>
              <a:t>industrializované</a:t>
            </a:r>
            <a:r>
              <a:rPr lang="en-US" dirty="0"/>
              <a:t> </a:t>
            </a:r>
            <a:r>
              <a:rPr lang="en-US" dirty="0" err="1"/>
              <a:t>krajiny</a:t>
            </a:r>
            <a:r>
              <a:rPr lang="en-US" dirty="0"/>
              <a:t> </a:t>
            </a:r>
            <a:r>
              <a:rPr lang="en-US" dirty="0" err="1"/>
              <a:t>dosiahli</a:t>
            </a:r>
            <a:r>
              <a:rPr lang="en-US" dirty="0"/>
              <a:t> </a:t>
            </a:r>
            <a:r>
              <a:rPr lang="en-US" dirty="0" err="1"/>
              <a:t>príjmovú</a:t>
            </a:r>
            <a:r>
              <a:rPr lang="en-US" dirty="0"/>
              <a:t> </a:t>
            </a:r>
            <a:r>
              <a:rPr lang="en-US" dirty="0" err="1"/>
              <a:t>rovnosť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nižších</a:t>
            </a:r>
            <a:r>
              <a:rPr lang="en-US" dirty="0"/>
              <a:t> </a:t>
            </a:r>
            <a:r>
              <a:rPr lang="en-US" dirty="0" err="1"/>
              <a:t>hodnotách</a:t>
            </a:r>
            <a:r>
              <a:rPr lang="en-US" dirty="0"/>
              <a:t> </a:t>
            </a:r>
            <a:r>
              <a:rPr lang="en-US" dirty="0" err="1"/>
              <a:t>príjmu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obyvateľa</a:t>
            </a:r>
            <a:r>
              <a:rPr lang="en-US" dirty="0"/>
              <a:t>, </a:t>
            </a:r>
            <a:r>
              <a:rPr lang="en-US" dirty="0" err="1"/>
              <a:t>efekt</a:t>
            </a:r>
            <a:r>
              <a:rPr lang="en-US" dirty="0"/>
              <a:t> </a:t>
            </a:r>
            <a:r>
              <a:rPr lang="en-US" dirty="0" err="1"/>
              <a:t>rozvoja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demokraciu</a:t>
            </a:r>
            <a:r>
              <a:rPr lang="en-US" dirty="0"/>
              <a:t> </a:t>
            </a:r>
            <a:r>
              <a:rPr lang="en-US" dirty="0" err="1"/>
              <a:t>bol</a:t>
            </a:r>
            <a:r>
              <a:rPr lang="en-US" dirty="0"/>
              <a:t> </a:t>
            </a:r>
            <a:r>
              <a:rPr lang="en-US" dirty="0" err="1"/>
              <a:t>viditeľnejší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r. 1950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Prečo</a:t>
            </a:r>
            <a:r>
              <a:rPr lang="en-US" dirty="0"/>
              <a:t> </a:t>
            </a:r>
            <a:r>
              <a:rPr lang="en-US" dirty="0" err="1"/>
              <a:t>rozvoj</a:t>
            </a:r>
            <a:r>
              <a:rPr lang="en-US" dirty="0"/>
              <a:t> </a:t>
            </a:r>
            <a:r>
              <a:rPr lang="en-US" dirty="0" err="1"/>
              <a:t>udržiava</a:t>
            </a:r>
            <a:r>
              <a:rPr lang="en-US" dirty="0"/>
              <a:t> </a:t>
            </a:r>
            <a:r>
              <a:rPr lang="en-US" dirty="0" err="1"/>
              <a:t>demokraciu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24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Inglehart</a:t>
            </a:r>
            <a:r>
              <a:rPr lang="en-US" dirty="0"/>
              <a:t> (2000): </a:t>
            </a:r>
            <a:r>
              <a:rPr lang="en-US" dirty="0" err="1"/>
              <a:t>materiálne</a:t>
            </a:r>
            <a:r>
              <a:rPr lang="en-US" dirty="0"/>
              <a:t> </a:t>
            </a:r>
            <a:r>
              <a:rPr lang="en-US" dirty="0" err="1"/>
              <a:t>podmienky</a:t>
            </a:r>
            <a:r>
              <a:rPr lang="en-US" dirty="0"/>
              <a:t> </a:t>
            </a:r>
            <a:r>
              <a:rPr lang="en-US" dirty="0" err="1"/>
              <a:t>ovplyvňujú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 </a:t>
            </a:r>
            <a:r>
              <a:rPr lang="en-US" dirty="0" err="1"/>
              <a:t>jednotlivci</a:t>
            </a:r>
            <a:r>
              <a:rPr lang="en-US" dirty="0"/>
              <a:t> </a:t>
            </a:r>
            <a:r>
              <a:rPr lang="en-US" b="1" dirty="0" err="1"/>
              <a:t>vnímajú</a:t>
            </a:r>
            <a:r>
              <a:rPr lang="en-US" b="1" dirty="0"/>
              <a:t> </a:t>
            </a:r>
            <a:r>
              <a:rPr lang="en-US" b="1" dirty="0" err="1"/>
              <a:t>realitu</a:t>
            </a:r>
            <a:endParaRPr lang="en-US" b="1" dirty="0"/>
          </a:p>
          <a:p>
            <a:pPr>
              <a:defRPr/>
            </a:pPr>
            <a:r>
              <a:rPr lang="en-US" dirty="0" err="1"/>
              <a:t>rozvoj</a:t>
            </a:r>
            <a:r>
              <a:rPr lang="en-US" dirty="0"/>
              <a:t> </a:t>
            </a:r>
            <a:r>
              <a:rPr lang="en-US" dirty="0" err="1"/>
              <a:t>vplýva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subjektívne</a:t>
            </a:r>
            <a:r>
              <a:rPr lang="en-US" dirty="0"/>
              <a:t> </a:t>
            </a:r>
            <a:r>
              <a:rPr lang="en-US" dirty="0" err="1"/>
              <a:t>vnímaný</a:t>
            </a:r>
            <a:r>
              <a:rPr lang="en-US" dirty="0"/>
              <a:t> </a:t>
            </a:r>
            <a:r>
              <a:rPr lang="en-US" dirty="0" err="1"/>
              <a:t>blahobyt</a:t>
            </a:r>
            <a:r>
              <a:rPr lang="en-US" dirty="0"/>
              <a:t> (well-being) a to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vplyv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legitimitu</a:t>
            </a:r>
            <a:r>
              <a:rPr lang="en-US" dirty="0"/>
              <a:t> </a:t>
            </a:r>
            <a:r>
              <a:rPr lang="en-US" dirty="0" err="1"/>
              <a:t>demokratických</a:t>
            </a:r>
            <a:r>
              <a:rPr lang="en-US" dirty="0"/>
              <a:t> </a:t>
            </a:r>
            <a:r>
              <a:rPr lang="en-US" dirty="0" err="1"/>
              <a:t>inštitúcií</a:t>
            </a:r>
            <a:endParaRPr lang="en-US" dirty="0"/>
          </a:p>
          <a:p>
            <a:pPr>
              <a:defRPr/>
            </a:pP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úroveň</a:t>
            </a:r>
            <a:r>
              <a:rPr lang="en-US" dirty="0"/>
              <a:t> well-being </a:t>
            </a:r>
            <a:r>
              <a:rPr lang="en-US" dirty="0" err="1"/>
              <a:t>podporuje</a:t>
            </a:r>
            <a:r>
              <a:rPr lang="en-US" dirty="0"/>
              <a:t> </a:t>
            </a:r>
            <a:r>
              <a:rPr lang="en-US" dirty="0" err="1"/>
              <a:t>demokraciu</a:t>
            </a:r>
            <a:r>
              <a:rPr lang="en-US" dirty="0"/>
              <a:t>, </a:t>
            </a:r>
            <a:r>
              <a:rPr lang="en-US" dirty="0" err="1"/>
              <a:t>úzka</a:t>
            </a:r>
            <a:r>
              <a:rPr lang="en-US" dirty="0"/>
              <a:t> </a:t>
            </a:r>
            <a:r>
              <a:rPr lang="en-US" dirty="0" err="1"/>
              <a:t>súvislosť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vnímaním</a:t>
            </a:r>
            <a:r>
              <a:rPr lang="en-US" dirty="0"/>
              <a:t> well-being a </a:t>
            </a:r>
            <a:r>
              <a:rPr lang="en-US" dirty="0" err="1"/>
              <a:t>typom</a:t>
            </a:r>
            <a:r>
              <a:rPr lang="en-US" dirty="0"/>
              <a:t> </a:t>
            </a:r>
            <a:r>
              <a:rPr lang="en-US" dirty="0" err="1"/>
              <a:t>režimu</a:t>
            </a:r>
            <a:r>
              <a:rPr lang="en-US" dirty="0"/>
              <a:t> (</a:t>
            </a:r>
            <a:r>
              <a:rPr lang="en-US" dirty="0" err="1"/>
              <a:t>napriek</a:t>
            </a:r>
            <a:r>
              <a:rPr lang="en-US" dirty="0"/>
              <a:t> </a:t>
            </a:r>
            <a:r>
              <a:rPr lang="en-US" dirty="0" err="1"/>
              <a:t>anekdotám</a:t>
            </a:r>
            <a:r>
              <a:rPr lang="en-US" dirty="0"/>
              <a:t>, </a:t>
            </a:r>
            <a:r>
              <a:rPr lang="en-US" dirty="0" err="1"/>
              <a:t>bohaté</a:t>
            </a:r>
            <a:r>
              <a:rPr lang="en-US" dirty="0"/>
              <a:t> “</a:t>
            </a:r>
            <a:r>
              <a:rPr lang="en-US" dirty="0" err="1"/>
              <a:t>krajiny</a:t>
            </a:r>
            <a:r>
              <a:rPr lang="en-US" dirty="0"/>
              <a:t>”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spokojnejšie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Ľudský</a:t>
            </a:r>
            <a:r>
              <a:rPr lang="en-US" dirty="0"/>
              <a:t> </a:t>
            </a:r>
            <a:r>
              <a:rPr lang="en-US" dirty="0" err="1"/>
              <a:t>kapitál</a:t>
            </a:r>
            <a:r>
              <a:rPr lang="en-US" dirty="0"/>
              <a:t>/</a:t>
            </a:r>
            <a:r>
              <a:rPr lang="en-US" dirty="0" err="1"/>
              <a:t>vzdelanie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Lipset</a:t>
            </a:r>
            <a:r>
              <a:rPr lang="en-US" dirty="0"/>
              <a:t> (1959) </a:t>
            </a:r>
            <a:r>
              <a:rPr lang="en-US" dirty="0" err="1"/>
              <a:t>špekuloval</a:t>
            </a:r>
            <a:r>
              <a:rPr lang="en-US" dirty="0"/>
              <a:t> o </a:t>
            </a:r>
            <a:r>
              <a:rPr lang="en-US" dirty="0" err="1"/>
              <a:t>vplyve</a:t>
            </a:r>
            <a:r>
              <a:rPr lang="en-US" dirty="0"/>
              <a:t> </a:t>
            </a:r>
            <a:r>
              <a:rPr lang="en-US" dirty="0" err="1"/>
              <a:t>vzdelania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“</a:t>
            </a:r>
            <a:r>
              <a:rPr lang="en-US" dirty="0" err="1"/>
              <a:t>rozširuje</a:t>
            </a:r>
            <a:r>
              <a:rPr lang="en-US" dirty="0"/>
              <a:t> </a:t>
            </a:r>
            <a:r>
              <a:rPr lang="en-US" dirty="0" err="1"/>
              <a:t>ľudský</a:t>
            </a:r>
            <a:r>
              <a:rPr lang="en-US" dirty="0"/>
              <a:t> </a:t>
            </a:r>
            <a:r>
              <a:rPr lang="en-US" dirty="0" err="1"/>
              <a:t>rozhľad</a:t>
            </a:r>
            <a:r>
              <a:rPr lang="en-US" dirty="0"/>
              <a:t>, </a:t>
            </a:r>
            <a:r>
              <a:rPr lang="en-US" dirty="0" err="1"/>
              <a:t>uľahčuje</a:t>
            </a:r>
            <a:r>
              <a:rPr lang="en-US" dirty="0"/>
              <a:t> </a:t>
            </a:r>
            <a:r>
              <a:rPr lang="en-US" dirty="0" err="1"/>
              <a:t>toleranciu</a:t>
            </a:r>
            <a:r>
              <a:rPr lang="en-US" dirty="0"/>
              <a:t>, </a:t>
            </a:r>
            <a:r>
              <a:rPr lang="en-US" dirty="0" err="1"/>
              <a:t>potláča</a:t>
            </a:r>
            <a:r>
              <a:rPr lang="en-US" dirty="0"/>
              <a:t> </a:t>
            </a:r>
            <a:r>
              <a:rPr lang="en-US" dirty="0" err="1"/>
              <a:t>sklony</a:t>
            </a:r>
            <a:r>
              <a:rPr lang="en-US" dirty="0"/>
              <a:t> k </a:t>
            </a:r>
            <a:r>
              <a:rPr lang="en-US" dirty="0" err="1"/>
              <a:t>extrémizmu</a:t>
            </a:r>
            <a:r>
              <a:rPr lang="en-US" dirty="0"/>
              <a:t> a </a:t>
            </a:r>
            <a:r>
              <a:rPr lang="en-US" dirty="0" err="1"/>
              <a:t>zvyšuje</a:t>
            </a:r>
            <a:r>
              <a:rPr lang="en-US" dirty="0"/>
              <a:t> </a:t>
            </a:r>
            <a:r>
              <a:rPr lang="en-US" dirty="0" err="1"/>
              <a:t>schopnosti</a:t>
            </a:r>
            <a:r>
              <a:rPr lang="en-US" dirty="0"/>
              <a:t> </a:t>
            </a:r>
            <a:r>
              <a:rPr lang="en-US" dirty="0" err="1"/>
              <a:t>učiniť</a:t>
            </a:r>
            <a:r>
              <a:rPr lang="en-US" dirty="0"/>
              <a:t> </a:t>
            </a:r>
            <a:r>
              <a:rPr lang="en-US" dirty="0" err="1"/>
              <a:t>racionálne</a:t>
            </a:r>
            <a:r>
              <a:rPr lang="en-US" dirty="0"/>
              <a:t> </a:t>
            </a:r>
            <a:r>
              <a:rPr lang="en-US" dirty="0" err="1"/>
              <a:t>volebné</a:t>
            </a:r>
            <a:r>
              <a:rPr lang="en-US" dirty="0"/>
              <a:t> </a:t>
            </a:r>
            <a:r>
              <a:rPr lang="en-US" dirty="0" err="1"/>
              <a:t>rozhodnutie</a:t>
            </a:r>
            <a:r>
              <a:rPr lang="en-US" dirty="0"/>
              <a:t>”</a:t>
            </a:r>
          </a:p>
          <a:p>
            <a:pPr>
              <a:defRPr/>
            </a:pPr>
            <a:r>
              <a:rPr lang="en-US" dirty="0" err="1"/>
              <a:t>Boix</a:t>
            </a:r>
            <a:r>
              <a:rPr lang="en-US" dirty="0"/>
              <a:t> a Stokes (2003): </a:t>
            </a:r>
            <a:r>
              <a:rPr lang="en-US" dirty="0" err="1"/>
              <a:t>vzdelanie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ešte</a:t>
            </a:r>
            <a:r>
              <a:rPr lang="en-US" dirty="0"/>
              <a:t> </a:t>
            </a:r>
            <a:r>
              <a:rPr lang="en-US" dirty="0" err="1"/>
              <a:t>silnejšiu</a:t>
            </a:r>
            <a:r>
              <a:rPr lang="en-US" dirty="0"/>
              <a:t> </a:t>
            </a:r>
            <a:r>
              <a:rPr lang="en-US" dirty="0" err="1"/>
              <a:t>prediktívnu</a:t>
            </a:r>
            <a:r>
              <a:rPr lang="en-US" dirty="0"/>
              <a:t> </a:t>
            </a:r>
            <a:r>
              <a:rPr lang="en-US" dirty="0" err="1"/>
              <a:t>hodnotu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príjem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hlavu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vysvetľovaní</a:t>
            </a:r>
            <a:r>
              <a:rPr lang="en-US" dirty="0"/>
              <a:t> </a:t>
            </a:r>
            <a:r>
              <a:rPr lang="en-US" dirty="0" err="1"/>
              <a:t>rozvoja</a:t>
            </a:r>
            <a:r>
              <a:rPr lang="en-US" dirty="0"/>
              <a:t> a DEM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Zmenšujú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nerovnosti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r>
              <a:rPr lang="en-US" dirty="0"/>
              <a:t>W. </a:t>
            </a:r>
            <a:r>
              <a:rPr lang="en-US" dirty="0" err="1"/>
              <a:t>Scheider</a:t>
            </a:r>
            <a:r>
              <a:rPr lang="en-US" dirty="0"/>
              <a:t> (2017): The Great Leveler</a:t>
            </a:r>
          </a:p>
          <a:p>
            <a:r>
              <a:rPr lang="en-US" dirty="0" err="1"/>
              <a:t>snaha</a:t>
            </a:r>
            <a:r>
              <a:rPr lang="en-US" dirty="0"/>
              <a:t> </a:t>
            </a:r>
            <a:r>
              <a:rPr lang="en-US" dirty="0" err="1"/>
              <a:t>vysvetliť</a:t>
            </a:r>
            <a:r>
              <a:rPr lang="en-US" dirty="0"/>
              <a:t> </a:t>
            </a:r>
            <a:r>
              <a:rPr lang="en-US" dirty="0" err="1"/>
              <a:t>ekonomické</a:t>
            </a:r>
            <a:r>
              <a:rPr lang="en-US" dirty="0"/>
              <a:t> </a:t>
            </a:r>
            <a:r>
              <a:rPr lang="en-US" dirty="0" err="1"/>
              <a:t>nerovnosť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vnútri</a:t>
            </a:r>
            <a:r>
              <a:rPr lang="en-US" dirty="0"/>
              <a:t> </a:t>
            </a:r>
            <a:r>
              <a:rPr lang="en-US" dirty="0" err="1"/>
              <a:t>štátov</a:t>
            </a:r>
            <a:endParaRPr lang="en-US" dirty="0"/>
          </a:p>
          <a:p>
            <a:r>
              <a:rPr lang="en-US" dirty="0" err="1"/>
              <a:t>rozdiely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bohatými</a:t>
            </a:r>
            <a:r>
              <a:rPr lang="en-US" dirty="0"/>
              <a:t> a </a:t>
            </a:r>
            <a:r>
              <a:rPr lang="en-US" dirty="0" err="1"/>
              <a:t>chudobnými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najvýraznejšie</a:t>
            </a:r>
            <a:r>
              <a:rPr lang="en-US" dirty="0"/>
              <a:t> </a:t>
            </a:r>
            <a:r>
              <a:rPr lang="en-US" dirty="0" err="1"/>
              <a:t>zmenšovali</a:t>
            </a:r>
            <a:r>
              <a:rPr lang="en-US" dirty="0"/>
              <a:t> v </a:t>
            </a:r>
            <a:r>
              <a:rPr lang="en-US" dirty="0" err="1"/>
              <a:t>čase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drastických</a:t>
            </a:r>
            <a:r>
              <a:rPr lang="en-US" dirty="0"/>
              <a:t> </a:t>
            </a:r>
            <a:r>
              <a:rPr lang="en-US" dirty="0" err="1"/>
              <a:t>vojnových</a:t>
            </a:r>
            <a:r>
              <a:rPr lang="en-US" dirty="0"/>
              <a:t> </a:t>
            </a:r>
            <a:r>
              <a:rPr lang="en-US" dirty="0" err="1"/>
              <a:t>konfliktoch</a:t>
            </a:r>
            <a:r>
              <a:rPr lang="en-US" dirty="0"/>
              <a:t>, </a:t>
            </a:r>
            <a:r>
              <a:rPr lang="en-US" dirty="0" err="1"/>
              <a:t>násilných</a:t>
            </a:r>
            <a:r>
              <a:rPr lang="en-US" dirty="0"/>
              <a:t> </a:t>
            </a:r>
            <a:r>
              <a:rPr lang="en-US" dirty="0" err="1"/>
              <a:t>revolúciách</a:t>
            </a:r>
            <a:r>
              <a:rPr lang="en-US" dirty="0"/>
              <a:t> a </a:t>
            </a:r>
            <a:r>
              <a:rPr lang="en-US" dirty="0" err="1"/>
              <a:t>prírodných</a:t>
            </a:r>
            <a:r>
              <a:rPr lang="en-US" dirty="0"/>
              <a:t> </a:t>
            </a:r>
            <a:r>
              <a:rPr lang="en-US" dirty="0" err="1"/>
              <a:t>pohromách</a:t>
            </a:r>
            <a:r>
              <a:rPr lang="en-US" dirty="0"/>
              <a:t> 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epidémie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9304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Zmenšujú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nerovnosti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dirty="0" err="1"/>
              <a:t>napr</a:t>
            </a:r>
            <a:r>
              <a:rPr lang="en-US" dirty="0"/>
              <a:t>. II. </a:t>
            </a:r>
            <a:r>
              <a:rPr lang="en-US" dirty="0" err="1"/>
              <a:t>svetová</a:t>
            </a:r>
            <a:r>
              <a:rPr lang="en-US" dirty="0"/>
              <a:t> </a:t>
            </a:r>
            <a:r>
              <a:rPr lang="en-US" dirty="0" err="1"/>
              <a:t>vojna</a:t>
            </a:r>
            <a:r>
              <a:rPr lang="en-US" dirty="0"/>
              <a:t> </a:t>
            </a:r>
            <a:r>
              <a:rPr lang="en-US" dirty="0" err="1"/>
              <a:t>zmenšila</a:t>
            </a:r>
            <a:r>
              <a:rPr lang="en-US" dirty="0"/>
              <a:t> </a:t>
            </a:r>
            <a:r>
              <a:rPr lang="en-US" dirty="0" err="1"/>
              <a:t>ekonomické</a:t>
            </a:r>
            <a:r>
              <a:rPr lang="en-US" dirty="0"/>
              <a:t> </a:t>
            </a:r>
            <a:r>
              <a:rPr lang="en-US" dirty="0" err="1"/>
              <a:t>rozdiely</a:t>
            </a:r>
            <a:r>
              <a:rPr lang="en-US" dirty="0"/>
              <a:t> v </a:t>
            </a:r>
            <a:r>
              <a:rPr lang="en-US" dirty="0" err="1"/>
              <a:t>porazených</a:t>
            </a:r>
            <a:r>
              <a:rPr lang="en-US" dirty="0"/>
              <a:t>, </a:t>
            </a:r>
            <a:r>
              <a:rPr lang="en-US" dirty="0" err="1"/>
              <a:t>víťazných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neutrálnych</a:t>
            </a:r>
            <a:r>
              <a:rPr lang="en-US" dirty="0"/>
              <a:t> </a:t>
            </a:r>
            <a:r>
              <a:rPr lang="en-US" dirty="0" err="1"/>
              <a:t>štátoch</a:t>
            </a:r>
            <a:endParaRPr lang="en-US" dirty="0"/>
          </a:p>
          <a:p>
            <a:r>
              <a:rPr lang="en-US" dirty="0" err="1"/>
              <a:t>pokles</a:t>
            </a:r>
            <a:r>
              <a:rPr lang="en-US" dirty="0"/>
              <a:t> </a:t>
            </a:r>
            <a:r>
              <a:rPr lang="en-US" dirty="0" err="1"/>
              <a:t>nerovností</a:t>
            </a:r>
            <a:r>
              <a:rPr lang="en-US" dirty="0"/>
              <a:t> je ale </a:t>
            </a:r>
            <a:r>
              <a:rPr lang="en-US" dirty="0" err="1"/>
              <a:t>iba</a:t>
            </a:r>
            <a:r>
              <a:rPr lang="en-US" dirty="0"/>
              <a:t> </a:t>
            </a:r>
            <a:r>
              <a:rPr lang="en-US" dirty="0" err="1"/>
              <a:t>dočasný</a:t>
            </a:r>
            <a:r>
              <a:rPr lang="en-US" dirty="0"/>
              <a:t>: </a:t>
            </a:r>
            <a:r>
              <a:rPr lang="en-US" dirty="0" err="1"/>
              <a:t>pokojné</a:t>
            </a:r>
            <a:r>
              <a:rPr lang="en-US" dirty="0"/>
              <a:t> </a:t>
            </a:r>
            <a:r>
              <a:rPr lang="en-US" dirty="0" err="1"/>
              <a:t>obdobie</a:t>
            </a:r>
            <a:r>
              <a:rPr lang="en-US" dirty="0"/>
              <a:t> </a:t>
            </a:r>
            <a:r>
              <a:rPr lang="en-US" dirty="0" err="1"/>
              <a:t>vedie</a:t>
            </a:r>
            <a:r>
              <a:rPr lang="en-US" dirty="0"/>
              <a:t> k </a:t>
            </a:r>
            <a:r>
              <a:rPr lang="en-US" dirty="0" err="1"/>
              <a:t>prehĺbeniu</a:t>
            </a:r>
            <a:r>
              <a:rPr lang="en-US" dirty="0"/>
              <a:t> </a:t>
            </a:r>
            <a:r>
              <a:rPr lang="en-US" dirty="0" err="1"/>
              <a:t>rozdielov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horným</a:t>
            </a:r>
            <a:r>
              <a:rPr lang="en-US" dirty="0"/>
              <a:t> 1% a </a:t>
            </a:r>
            <a:r>
              <a:rPr lang="en-US" dirty="0" err="1"/>
              <a:t>spodnými</a:t>
            </a:r>
            <a:r>
              <a:rPr lang="en-US" dirty="0"/>
              <a:t> 50%</a:t>
            </a:r>
          </a:p>
          <a:p>
            <a:r>
              <a:rPr lang="en-US" dirty="0"/>
              <a:t>T. Piketty (2014): </a:t>
            </a:r>
            <a:r>
              <a:rPr lang="en-US" dirty="0" err="1"/>
              <a:t>príjmová</a:t>
            </a:r>
            <a:r>
              <a:rPr lang="en-US" dirty="0"/>
              <a:t> </a:t>
            </a:r>
            <a:r>
              <a:rPr lang="en-US" dirty="0" err="1"/>
              <a:t>nerovnosť</a:t>
            </a:r>
            <a:r>
              <a:rPr lang="en-US" dirty="0"/>
              <a:t> v </a:t>
            </a:r>
            <a:r>
              <a:rPr lang="en-US" dirty="0" err="1"/>
              <a:t>dnešných</a:t>
            </a:r>
            <a:r>
              <a:rPr lang="en-US" dirty="0"/>
              <a:t> USA </a:t>
            </a:r>
            <a:r>
              <a:rPr lang="en-US" dirty="0" err="1"/>
              <a:t>rovnaká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II.sv</a:t>
            </a:r>
            <a:r>
              <a:rPr lang="en-US" dirty="0"/>
              <a:t>. </a:t>
            </a:r>
            <a:r>
              <a:rPr lang="en-US" dirty="0" err="1"/>
              <a:t>vojnou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42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Zmenšujú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nerovnosti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6872"/>
            <a:ext cx="7693025" cy="4464496"/>
          </a:xfrm>
        </p:spPr>
        <p:txBody>
          <a:bodyPr/>
          <a:lstStyle/>
          <a:p>
            <a:r>
              <a:rPr lang="en-US" dirty="0"/>
              <a:t>Piketty: </a:t>
            </a:r>
            <a:r>
              <a:rPr lang="en-US" dirty="0" err="1"/>
              <a:t>zisky</a:t>
            </a:r>
            <a:r>
              <a:rPr lang="en-US" dirty="0"/>
              <a:t> z </a:t>
            </a:r>
            <a:r>
              <a:rPr lang="en-US" dirty="0" err="1"/>
              <a:t>investícií</a:t>
            </a:r>
            <a:r>
              <a:rPr lang="en-US" dirty="0"/>
              <a:t> (</a:t>
            </a:r>
            <a:r>
              <a:rPr lang="en-US" dirty="0" err="1"/>
              <a:t>kapitálu</a:t>
            </a:r>
            <a:r>
              <a:rPr lang="en-US" dirty="0"/>
              <a:t>)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konštantne</a:t>
            </a:r>
            <a:r>
              <a:rPr lang="en-US" dirty="0"/>
              <a:t> </a:t>
            </a:r>
            <a:r>
              <a:rPr lang="en-US" dirty="0" err="1"/>
              <a:t>vyššie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celkový</a:t>
            </a:r>
            <a:r>
              <a:rPr lang="en-US" dirty="0"/>
              <a:t> </a:t>
            </a:r>
            <a:r>
              <a:rPr lang="en-US" dirty="0" err="1"/>
              <a:t>ekonomický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dirty="0" err="1">
                <a:sym typeface="Wingdings"/>
              </a:rPr>
              <a:t>nárast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príjmových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rozdielov</a:t>
            </a:r>
            <a:endParaRPr lang="en-US" dirty="0">
              <a:sym typeface="Wingdings"/>
            </a:endParaRPr>
          </a:p>
          <a:p>
            <a:r>
              <a:rPr lang="en-US" dirty="0" err="1">
                <a:sym typeface="Wingdings"/>
              </a:rPr>
              <a:t>Scheider</a:t>
            </a:r>
            <a:r>
              <a:rPr lang="en-US" dirty="0">
                <a:sym typeface="Wingdings"/>
              </a:rPr>
              <a:t>: </a:t>
            </a:r>
            <a:r>
              <a:rPr lang="en-US" dirty="0" err="1">
                <a:sym typeface="Wingdings"/>
              </a:rPr>
              <a:t>napr</a:t>
            </a:r>
            <a:r>
              <a:rPr lang="en-US" dirty="0">
                <a:sym typeface="Wingdings"/>
              </a:rPr>
              <a:t>. II. </a:t>
            </a:r>
            <a:r>
              <a:rPr lang="en-US" dirty="0" err="1">
                <a:sym typeface="Wingdings"/>
              </a:rPr>
              <a:t>sv</a:t>
            </a:r>
            <a:r>
              <a:rPr lang="en-US" dirty="0">
                <a:sym typeface="Wingdings"/>
              </a:rPr>
              <a:t>. </a:t>
            </a:r>
            <a:r>
              <a:rPr lang="en-US" dirty="0" err="1">
                <a:sym typeface="Wingdings"/>
              </a:rPr>
              <a:t>vojna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disproporčne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ničila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majetky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bohatých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nasledovalo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ju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progresívne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zdaňovanie</a:t>
            </a:r>
            <a:r>
              <a:rPr lang="en-US" dirty="0">
                <a:sym typeface="Wingdings"/>
              </a:rPr>
              <a:t> a </a:t>
            </a:r>
            <a:r>
              <a:rPr lang="en-US" dirty="0" err="1">
                <a:sym typeface="Wingdings"/>
              </a:rPr>
              <a:t>mobilizovaná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spoločnosť</a:t>
            </a:r>
            <a:r>
              <a:rPr lang="en-US" dirty="0">
                <a:sym typeface="Wingdings"/>
              </a:rPr>
              <a:t> (</a:t>
            </a:r>
            <a:r>
              <a:rPr lang="en-US" dirty="0" err="1">
                <a:sym typeface="Wingdings"/>
              </a:rPr>
              <a:t>vojnoví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veteráni</a:t>
            </a:r>
            <a:r>
              <a:rPr lang="en-US" dirty="0">
                <a:sym typeface="Wingdings"/>
              </a:rPr>
              <a:t> a pod.) </a:t>
            </a:r>
            <a:r>
              <a:rPr lang="en-US" dirty="0" err="1">
                <a:sym typeface="Wingdings"/>
              </a:rPr>
              <a:t>presadzovala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svoje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ekonomické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záujmy</a:t>
            </a:r>
            <a:endParaRPr lang="en-US" dirty="0">
              <a:sym typeface="Wingdings"/>
            </a:endParaRPr>
          </a:p>
          <a:p>
            <a:r>
              <a:rPr lang="en-US" dirty="0" err="1">
                <a:sym typeface="Wingdings"/>
              </a:rPr>
              <a:t>neskôr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naopak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ťažšia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koordinácia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chudobnejších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vrstiev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obyvateľov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616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Rozvoj</a:t>
            </a:r>
            <a:r>
              <a:rPr lang="en-US" dirty="0"/>
              <a:t>: </a:t>
            </a:r>
            <a:r>
              <a:rPr lang="en-US" dirty="0" err="1"/>
              <a:t>alternatívne</a:t>
            </a:r>
            <a:r>
              <a:rPr lang="en-US" dirty="0"/>
              <a:t> </a:t>
            </a:r>
            <a:r>
              <a:rPr lang="en-US" dirty="0" err="1"/>
              <a:t>prístupy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rozvoj</a:t>
            </a:r>
            <a:r>
              <a:rPr lang="en-US" dirty="0"/>
              <a:t>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naviazaný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hospodársky</a:t>
            </a:r>
            <a:r>
              <a:rPr lang="en-US" dirty="0"/>
              <a:t> </a:t>
            </a:r>
            <a:r>
              <a:rPr lang="en-US" dirty="0" err="1"/>
              <a:t>progres</a:t>
            </a:r>
            <a:endParaRPr lang="en-US" dirty="0"/>
          </a:p>
          <a:p>
            <a:pPr>
              <a:defRPr/>
            </a:pPr>
            <a:r>
              <a:rPr lang="en-US" dirty="0" err="1"/>
              <a:t>množstvo</a:t>
            </a:r>
            <a:r>
              <a:rPr lang="en-US" dirty="0"/>
              <a:t> </a:t>
            </a:r>
            <a:r>
              <a:rPr lang="en-US" dirty="0" err="1"/>
              <a:t>modernizačných</a:t>
            </a:r>
            <a:r>
              <a:rPr lang="en-US" dirty="0"/>
              <a:t> </a:t>
            </a:r>
            <a:r>
              <a:rPr lang="en-US" dirty="0" err="1"/>
              <a:t>zmien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pripisujeme</a:t>
            </a:r>
            <a:r>
              <a:rPr lang="en-US" dirty="0"/>
              <a:t> </a:t>
            </a:r>
            <a:r>
              <a:rPr lang="en-US" dirty="0" err="1"/>
              <a:t>ekonomickým</a:t>
            </a:r>
            <a:r>
              <a:rPr lang="en-US" dirty="0"/>
              <a:t> </a:t>
            </a:r>
            <a:r>
              <a:rPr lang="en-US" dirty="0" err="1"/>
              <a:t>procesom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dajú</a:t>
            </a:r>
            <a:r>
              <a:rPr lang="en-US" dirty="0"/>
              <a:t> </a:t>
            </a:r>
            <a:r>
              <a:rPr lang="en-US" dirty="0" err="1"/>
              <a:t>vysvetliť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v </a:t>
            </a:r>
            <a:r>
              <a:rPr lang="en-US" dirty="0" err="1"/>
              <a:t>inom</a:t>
            </a:r>
            <a:r>
              <a:rPr lang="en-US" dirty="0"/>
              <a:t> </a:t>
            </a:r>
            <a:r>
              <a:rPr lang="en-US" dirty="0" err="1"/>
              <a:t>kontexte</a:t>
            </a:r>
            <a:endParaRPr lang="en-US" dirty="0"/>
          </a:p>
          <a:p>
            <a:pPr>
              <a:defRPr/>
            </a:pPr>
            <a:r>
              <a:rPr lang="en-US" dirty="0" err="1"/>
              <a:t>demografické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en-US" dirty="0"/>
              <a:t>: </a:t>
            </a:r>
            <a:r>
              <a:rPr lang="en-US" dirty="0" err="1"/>
              <a:t>základ</a:t>
            </a:r>
            <a:r>
              <a:rPr lang="en-US" dirty="0"/>
              <a:t> </a:t>
            </a:r>
            <a:r>
              <a:rPr lang="en-US" dirty="0" err="1"/>
              <a:t>fundamentálnych</a:t>
            </a:r>
            <a:r>
              <a:rPr lang="en-US" dirty="0"/>
              <a:t> </a:t>
            </a:r>
            <a:r>
              <a:rPr lang="en-US" dirty="0" err="1"/>
              <a:t>socioštruktúrnych</a:t>
            </a:r>
            <a:r>
              <a:rPr lang="en-US" dirty="0"/>
              <a:t> </a:t>
            </a:r>
            <a:r>
              <a:rPr lang="en-US" dirty="0" err="1"/>
              <a:t>zmien</a:t>
            </a:r>
            <a:r>
              <a:rPr lang="en-US" dirty="0"/>
              <a:t>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Demografické</a:t>
            </a:r>
            <a:r>
              <a:rPr lang="en-US" dirty="0"/>
              <a:t> </a:t>
            </a:r>
            <a:r>
              <a:rPr lang="en-US" dirty="0" err="1"/>
              <a:t>procesy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ovplyvnili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ľudia</a:t>
            </a:r>
            <a:r>
              <a:rPr lang="en-US" dirty="0"/>
              <a:t> </a:t>
            </a:r>
            <a:r>
              <a:rPr lang="en-US" dirty="0" err="1"/>
              <a:t>žijú</a:t>
            </a:r>
            <a:r>
              <a:rPr lang="en-US" dirty="0"/>
              <a:t> (</a:t>
            </a:r>
            <a:r>
              <a:rPr lang="en-US" dirty="0" err="1"/>
              <a:t>sídelná</a:t>
            </a:r>
            <a:r>
              <a:rPr lang="en-US" dirty="0"/>
              <a:t> </a:t>
            </a:r>
            <a:r>
              <a:rPr lang="en-US" dirty="0" err="1"/>
              <a:t>štruktúra</a:t>
            </a:r>
            <a:r>
              <a:rPr lang="en-US" dirty="0"/>
              <a:t>),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komplexné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ľudské</a:t>
            </a:r>
            <a:r>
              <a:rPr lang="en-US" dirty="0"/>
              <a:t> </a:t>
            </a:r>
            <a:r>
              <a:rPr lang="en-US" dirty="0" err="1"/>
              <a:t>spoločenstvá</a:t>
            </a:r>
            <a:r>
              <a:rPr lang="en-US" dirty="0"/>
              <a:t>, v </a:t>
            </a:r>
            <a:r>
              <a:rPr lang="en-US" dirty="0" err="1"/>
              <a:t>akom</a:t>
            </a:r>
            <a:r>
              <a:rPr lang="en-US" dirty="0"/>
              <a:t> </a:t>
            </a:r>
            <a:r>
              <a:rPr lang="en-US" dirty="0" err="1"/>
              <a:t>vzťahu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muži</a:t>
            </a:r>
            <a:r>
              <a:rPr lang="en-US" dirty="0"/>
              <a:t> a </a:t>
            </a:r>
            <a:r>
              <a:rPr lang="en-US" dirty="0" err="1"/>
              <a:t>ženy</a:t>
            </a:r>
            <a:endParaRPr lang="en-US" dirty="0"/>
          </a:p>
          <a:p>
            <a:pPr>
              <a:defRPr/>
            </a:pPr>
            <a:r>
              <a:rPr lang="en-US" dirty="0"/>
              <a:t>Dyson (2001): </a:t>
            </a:r>
            <a:r>
              <a:rPr lang="en-US" dirty="0" err="1"/>
              <a:t>mnohé</a:t>
            </a:r>
            <a:r>
              <a:rPr lang="en-US" dirty="0"/>
              <a:t> </a:t>
            </a:r>
            <a:r>
              <a:rPr lang="en-US" dirty="0" err="1"/>
              <a:t>aspekty</a:t>
            </a:r>
            <a:r>
              <a:rPr lang="en-US" dirty="0"/>
              <a:t> </a:t>
            </a:r>
            <a:r>
              <a:rPr lang="en-US" dirty="0" err="1"/>
              <a:t>sociálneho</a:t>
            </a:r>
            <a:r>
              <a:rPr lang="en-US" dirty="0"/>
              <a:t> </a:t>
            </a:r>
            <a:r>
              <a:rPr lang="en-US" dirty="0" err="1"/>
              <a:t>rozvoja</a:t>
            </a:r>
            <a:r>
              <a:rPr lang="en-US" dirty="0"/>
              <a:t> </a:t>
            </a:r>
            <a:r>
              <a:rPr lang="en-US" dirty="0" err="1"/>
              <a:t>vznikli</a:t>
            </a:r>
            <a:r>
              <a:rPr lang="en-US" dirty="0"/>
              <a:t> </a:t>
            </a:r>
            <a:r>
              <a:rPr lang="en-US" dirty="0" err="1"/>
              <a:t>kvôli</a:t>
            </a:r>
            <a:r>
              <a:rPr lang="en-US" dirty="0"/>
              <a:t> </a:t>
            </a:r>
            <a:r>
              <a:rPr lang="en-US" dirty="0" err="1"/>
              <a:t>kontinuálnej</a:t>
            </a:r>
            <a:r>
              <a:rPr lang="en-US" dirty="0"/>
              <a:t> </a:t>
            </a:r>
            <a:r>
              <a:rPr lang="en-US" dirty="0" err="1"/>
              <a:t>demografickej</a:t>
            </a:r>
            <a:r>
              <a:rPr lang="en-US" dirty="0"/>
              <a:t> </a:t>
            </a:r>
            <a:r>
              <a:rPr lang="en-US" dirty="0" err="1"/>
              <a:t>zmene</a:t>
            </a:r>
            <a:r>
              <a:rPr lang="en-US" dirty="0"/>
              <a:t> a </a:t>
            </a:r>
            <a:r>
              <a:rPr lang="en-US" dirty="0" err="1"/>
              <a:t>aspoň</a:t>
            </a:r>
            <a:r>
              <a:rPr lang="en-US" dirty="0"/>
              <a:t> </a:t>
            </a:r>
            <a:r>
              <a:rPr lang="en-US" dirty="0" err="1"/>
              <a:t>sčasti</a:t>
            </a:r>
            <a:r>
              <a:rPr lang="en-US" dirty="0"/>
              <a:t> </a:t>
            </a:r>
            <a:r>
              <a:rPr lang="en-US" dirty="0" err="1"/>
              <a:t>nezávisle</a:t>
            </a:r>
            <a:r>
              <a:rPr lang="en-US" dirty="0"/>
              <a:t> od </a:t>
            </a:r>
            <a:r>
              <a:rPr lang="en-US" dirty="0" err="1"/>
              <a:t>zmien</a:t>
            </a:r>
            <a:r>
              <a:rPr lang="en-US" dirty="0"/>
              <a:t> v </a:t>
            </a:r>
            <a:r>
              <a:rPr lang="en-US" dirty="0" err="1"/>
              <a:t>hospodárskej</a:t>
            </a:r>
            <a:r>
              <a:rPr lang="en-US" dirty="0"/>
              <a:t> </a:t>
            </a:r>
            <a:r>
              <a:rPr lang="en-US" dirty="0" err="1"/>
              <a:t>oblasti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Hlavné</a:t>
            </a:r>
            <a:r>
              <a:rPr lang="en-US" dirty="0"/>
              <a:t> </a:t>
            </a:r>
            <a:r>
              <a:rPr lang="en-US" dirty="0" err="1"/>
              <a:t>témy</a:t>
            </a:r>
            <a:r>
              <a:rPr lang="en-US" dirty="0"/>
              <a:t> </a:t>
            </a:r>
            <a:r>
              <a:rPr lang="en-US" dirty="0" err="1"/>
              <a:t>prednášky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modernizácia</a:t>
            </a:r>
            <a:r>
              <a:rPr lang="en-US" dirty="0"/>
              <a:t>, </a:t>
            </a:r>
            <a:r>
              <a:rPr lang="en-US" dirty="0" err="1"/>
              <a:t>hospodársky</a:t>
            </a:r>
            <a:r>
              <a:rPr lang="en-US" dirty="0"/>
              <a:t> </a:t>
            </a:r>
            <a:r>
              <a:rPr lang="en-US" dirty="0" err="1"/>
              <a:t>rozvoj</a:t>
            </a:r>
            <a:r>
              <a:rPr lang="en-US" dirty="0"/>
              <a:t> a </a:t>
            </a:r>
            <a:r>
              <a:rPr lang="en-US" dirty="0" err="1"/>
              <a:t>demokracia</a:t>
            </a:r>
            <a:endParaRPr lang="en-US" dirty="0"/>
          </a:p>
          <a:p>
            <a:r>
              <a:rPr lang="en-US" dirty="0" err="1"/>
              <a:t>demografická</a:t>
            </a:r>
            <a:r>
              <a:rPr lang="en-US" dirty="0"/>
              <a:t> </a:t>
            </a:r>
            <a:r>
              <a:rPr lang="en-US" dirty="0" err="1"/>
              <a:t>transformácia</a:t>
            </a:r>
            <a:endParaRPr lang="en-US" dirty="0"/>
          </a:p>
          <a:p>
            <a:r>
              <a:rPr lang="en-US" dirty="0" err="1"/>
              <a:t>kapacity</a:t>
            </a:r>
            <a:r>
              <a:rPr lang="en-US" dirty="0"/>
              <a:t> </a:t>
            </a:r>
            <a:r>
              <a:rPr lang="en-US" dirty="0" err="1"/>
              <a:t>štátu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54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Dyson (2001): </a:t>
            </a:r>
            <a:r>
              <a:rPr lang="en-US" dirty="0" err="1"/>
              <a:t>Demografická</a:t>
            </a:r>
            <a:r>
              <a:rPr lang="en-US" dirty="0"/>
              <a:t> </a:t>
            </a:r>
            <a:r>
              <a:rPr lang="en-US" dirty="0" err="1"/>
              <a:t>transformácia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pPr>
              <a:defRPr/>
            </a:pPr>
            <a:r>
              <a:rPr lang="en-US" dirty="0"/>
              <a:t>1) “</a:t>
            </a:r>
            <a:r>
              <a:rPr lang="en-US" dirty="0" err="1"/>
              <a:t>počiatočný</a:t>
            </a:r>
            <a:r>
              <a:rPr lang="en-US" dirty="0"/>
              <a:t> bod”: </a:t>
            </a:r>
            <a:r>
              <a:rPr lang="en-US" dirty="0" err="1"/>
              <a:t>výrazný</a:t>
            </a:r>
            <a:r>
              <a:rPr lang="en-US" dirty="0"/>
              <a:t> </a:t>
            </a:r>
            <a:r>
              <a:rPr lang="en-US" dirty="0" err="1"/>
              <a:t>pokles</a:t>
            </a:r>
            <a:r>
              <a:rPr lang="en-US" dirty="0"/>
              <a:t> mortality</a:t>
            </a:r>
          </a:p>
          <a:p>
            <a:pPr>
              <a:defRPr/>
            </a:pPr>
            <a:r>
              <a:rPr lang="en-US" dirty="0"/>
              <a:t>2) </a:t>
            </a:r>
            <a:r>
              <a:rPr lang="en-US" dirty="0" err="1"/>
              <a:t>kvôli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k </a:t>
            </a:r>
            <a:r>
              <a:rPr lang="en-US" dirty="0" err="1"/>
              <a:t>prudkému</a:t>
            </a:r>
            <a:r>
              <a:rPr lang="en-US" dirty="0"/>
              <a:t> </a:t>
            </a:r>
            <a:r>
              <a:rPr lang="en-US" dirty="0" err="1"/>
              <a:t>nárastu</a:t>
            </a:r>
            <a:r>
              <a:rPr lang="en-US" dirty="0"/>
              <a:t> </a:t>
            </a:r>
            <a:r>
              <a:rPr lang="en-US" dirty="0" err="1"/>
              <a:t>populácie</a:t>
            </a:r>
            <a:endParaRPr lang="en-US" dirty="0"/>
          </a:p>
          <a:p>
            <a:pPr>
              <a:defRPr/>
            </a:pPr>
            <a:r>
              <a:rPr lang="en-US" dirty="0"/>
              <a:t>3a)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viedlo</a:t>
            </a:r>
            <a:r>
              <a:rPr lang="en-US" dirty="0"/>
              <a:t> k </a:t>
            </a:r>
            <a:r>
              <a:rPr lang="en-US" dirty="0" err="1"/>
              <a:t>poklesu</a:t>
            </a:r>
            <a:r>
              <a:rPr lang="en-US" dirty="0"/>
              <a:t> </a:t>
            </a:r>
            <a:r>
              <a:rPr lang="en-US" dirty="0" err="1"/>
              <a:t>pôrodnosti</a:t>
            </a:r>
            <a:endParaRPr lang="en-US" dirty="0"/>
          </a:p>
          <a:p>
            <a:pPr>
              <a:defRPr/>
            </a:pPr>
            <a:r>
              <a:rPr lang="en-US" dirty="0" err="1"/>
              <a:t>sociálne</a:t>
            </a:r>
            <a:r>
              <a:rPr lang="en-US" dirty="0"/>
              <a:t> a </a:t>
            </a:r>
            <a:r>
              <a:rPr lang="en-US" dirty="0" err="1"/>
              <a:t>kultúrne</a:t>
            </a:r>
            <a:r>
              <a:rPr lang="en-US" dirty="0"/>
              <a:t> </a:t>
            </a:r>
            <a:r>
              <a:rPr lang="en-US" dirty="0" err="1"/>
              <a:t>charakteristiky</a:t>
            </a:r>
            <a:r>
              <a:rPr lang="en-US" dirty="0"/>
              <a:t> </a:t>
            </a:r>
            <a:r>
              <a:rPr lang="en-US" dirty="0" err="1"/>
              <a:t>populácie</a:t>
            </a:r>
            <a:r>
              <a:rPr lang="en-US" dirty="0"/>
              <a:t> </a:t>
            </a:r>
            <a:r>
              <a:rPr lang="en-US" dirty="0" err="1"/>
              <a:t>determinujú</a:t>
            </a:r>
            <a:r>
              <a:rPr lang="en-US" dirty="0"/>
              <a:t> </a:t>
            </a:r>
            <a:r>
              <a:rPr lang="en-US" dirty="0" err="1"/>
              <a:t>priebeh</a:t>
            </a:r>
            <a:r>
              <a:rPr lang="en-US" dirty="0"/>
              <a:t> a </a:t>
            </a:r>
            <a:r>
              <a:rPr lang="en-US" dirty="0" err="1"/>
              <a:t>rýchlosť</a:t>
            </a:r>
            <a:r>
              <a:rPr lang="en-US" dirty="0"/>
              <a:t> </a:t>
            </a:r>
            <a:r>
              <a:rPr lang="en-US" dirty="0" err="1"/>
              <a:t>poklesu</a:t>
            </a:r>
            <a:r>
              <a:rPr lang="en-US" dirty="0"/>
              <a:t>, ale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príčinou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ekonomické</a:t>
            </a:r>
            <a:r>
              <a:rPr lang="en-US" dirty="0"/>
              <a:t> </a:t>
            </a:r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dostatočným</a:t>
            </a:r>
            <a:r>
              <a:rPr lang="en-US" dirty="0"/>
              <a:t> </a:t>
            </a:r>
            <a:r>
              <a:rPr lang="en-US" dirty="0" err="1"/>
              <a:t>vysvetlením</a:t>
            </a:r>
            <a:r>
              <a:rPr lang="en-US" dirty="0"/>
              <a:t>: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Demografická</a:t>
            </a:r>
            <a:r>
              <a:rPr lang="en-US" dirty="0"/>
              <a:t> </a:t>
            </a:r>
            <a:r>
              <a:rPr lang="en-US" dirty="0" err="1"/>
              <a:t>transformácia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niekde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rodičia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b="1" dirty="0" err="1"/>
              <a:t>nemôžu</a:t>
            </a:r>
            <a:r>
              <a:rPr lang="en-US" b="1" dirty="0"/>
              <a:t> </a:t>
            </a:r>
            <a:r>
              <a:rPr lang="en-US" b="1" dirty="0" err="1"/>
              <a:t>dovoliť</a:t>
            </a:r>
            <a:r>
              <a:rPr lang="en-US" b="1" dirty="0"/>
              <a:t> </a:t>
            </a:r>
            <a:r>
              <a:rPr lang="en-US" dirty="0" err="1"/>
              <a:t>ďalšie</a:t>
            </a:r>
            <a:r>
              <a:rPr lang="en-US" dirty="0"/>
              <a:t> </a:t>
            </a:r>
            <a:r>
              <a:rPr lang="en-US" dirty="0" err="1"/>
              <a:t>deti</a:t>
            </a:r>
            <a:r>
              <a:rPr lang="en-US" dirty="0"/>
              <a:t> (</a:t>
            </a:r>
            <a:r>
              <a:rPr lang="en-US" dirty="0" err="1"/>
              <a:t>chudoba</a:t>
            </a:r>
            <a:r>
              <a:rPr lang="en-US" dirty="0"/>
              <a:t>) a </a:t>
            </a:r>
            <a:r>
              <a:rPr lang="en-US" dirty="0" err="1"/>
              <a:t>inde</a:t>
            </a:r>
            <a:r>
              <a:rPr lang="en-US" dirty="0"/>
              <a:t> </a:t>
            </a:r>
            <a:r>
              <a:rPr lang="en-US" dirty="0" err="1"/>
              <a:t>rodičia</a:t>
            </a:r>
            <a:r>
              <a:rPr lang="en-US" dirty="0"/>
              <a:t> </a:t>
            </a:r>
            <a:r>
              <a:rPr lang="en-US" dirty="0" err="1"/>
              <a:t>radšej</a:t>
            </a:r>
            <a:r>
              <a:rPr lang="en-US" dirty="0"/>
              <a:t> </a:t>
            </a:r>
            <a:r>
              <a:rPr lang="en-US" b="1" dirty="0" err="1"/>
              <a:t>užívajú</a:t>
            </a:r>
            <a:r>
              <a:rPr lang="en-US" b="1" dirty="0"/>
              <a:t> </a:t>
            </a:r>
            <a:r>
              <a:rPr lang="en-US" b="1" dirty="0" err="1"/>
              <a:t>materiálne</a:t>
            </a:r>
            <a:r>
              <a:rPr lang="en-US" b="1" dirty="0"/>
              <a:t> </a:t>
            </a:r>
            <a:r>
              <a:rPr lang="en-US" b="1" dirty="0" err="1"/>
              <a:t>statky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napr</a:t>
            </a:r>
            <a:r>
              <a:rPr lang="en-US" dirty="0"/>
              <a:t>. 5. a 6. </a:t>
            </a:r>
            <a:r>
              <a:rPr lang="en-US" dirty="0" err="1"/>
              <a:t>dieťa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3b) </a:t>
            </a:r>
            <a:r>
              <a:rPr lang="en-US" dirty="0" err="1"/>
              <a:t>zároveň</a:t>
            </a:r>
            <a:r>
              <a:rPr lang="en-US" dirty="0"/>
              <a:t> </a:t>
            </a:r>
            <a:r>
              <a:rPr lang="en-US" dirty="0" err="1"/>
              <a:t>nárast</a:t>
            </a:r>
            <a:r>
              <a:rPr lang="en-US" dirty="0"/>
              <a:t> </a:t>
            </a:r>
            <a:r>
              <a:rPr lang="en-US" dirty="0" err="1"/>
              <a:t>populácie</a:t>
            </a:r>
            <a:r>
              <a:rPr lang="en-US" dirty="0"/>
              <a:t> </a:t>
            </a:r>
            <a:r>
              <a:rPr lang="en-US" dirty="0" err="1"/>
              <a:t>vedie</a:t>
            </a:r>
            <a:r>
              <a:rPr lang="en-US" dirty="0"/>
              <a:t> k </a:t>
            </a:r>
            <a:r>
              <a:rPr lang="en-US" dirty="0" err="1"/>
              <a:t>urbanizácii</a:t>
            </a:r>
            <a:r>
              <a:rPr lang="en-US" dirty="0"/>
              <a:t>: </a:t>
            </a:r>
            <a:r>
              <a:rPr lang="en-US" dirty="0" err="1"/>
              <a:t>premene</a:t>
            </a:r>
            <a:r>
              <a:rPr lang="en-US" dirty="0"/>
              <a:t> </a:t>
            </a:r>
            <a:r>
              <a:rPr lang="en-US" dirty="0" err="1"/>
              <a:t>rurálnych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komplexné</a:t>
            </a:r>
            <a:r>
              <a:rPr lang="en-US" dirty="0"/>
              <a:t> </a:t>
            </a:r>
            <a:r>
              <a:rPr lang="en-US" dirty="0" err="1"/>
              <a:t>urbánne</a:t>
            </a:r>
            <a:r>
              <a:rPr lang="en-US" dirty="0"/>
              <a:t> </a:t>
            </a:r>
            <a:r>
              <a:rPr lang="en-US" dirty="0" err="1"/>
              <a:t>sídla</a:t>
            </a:r>
            <a:r>
              <a:rPr lang="en-US" dirty="0"/>
              <a:t>, resp. </a:t>
            </a:r>
            <a:r>
              <a:rPr lang="en-US" dirty="0" err="1"/>
              <a:t>migrácii</a:t>
            </a:r>
            <a:r>
              <a:rPr lang="en-US" dirty="0"/>
              <a:t> do </a:t>
            </a:r>
            <a:r>
              <a:rPr lang="en-US" dirty="0" err="1"/>
              <a:t>miest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Demografická</a:t>
            </a:r>
            <a:r>
              <a:rPr lang="en-US" dirty="0"/>
              <a:t> </a:t>
            </a:r>
            <a:r>
              <a:rPr lang="en-US" dirty="0" err="1"/>
              <a:t>transformácia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mestského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: </a:t>
            </a:r>
            <a:r>
              <a:rPr lang="en-US" dirty="0" err="1"/>
              <a:t>pôvodné</a:t>
            </a:r>
            <a:r>
              <a:rPr lang="en-US" dirty="0"/>
              <a:t> </a:t>
            </a:r>
            <a:r>
              <a:rPr lang="en-US" dirty="0" err="1"/>
              <a:t>ciele</a:t>
            </a:r>
            <a:r>
              <a:rPr lang="en-US" dirty="0"/>
              <a:t> </a:t>
            </a:r>
            <a:r>
              <a:rPr lang="en-US" dirty="0" err="1"/>
              <a:t>reprodukovať</a:t>
            </a:r>
            <a:r>
              <a:rPr lang="en-US" dirty="0"/>
              <a:t> </a:t>
            </a:r>
            <a:r>
              <a:rPr lang="en-US" dirty="0" err="1"/>
              <a:t>rodinu</a:t>
            </a:r>
            <a:r>
              <a:rPr lang="en-US" dirty="0"/>
              <a:t> </a:t>
            </a:r>
            <a:r>
              <a:rPr lang="en-US" dirty="0" err="1"/>
              <a:t>ustupujú</a:t>
            </a:r>
            <a:r>
              <a:rPr lang="en-US" dirty="0"/>
              <a:t> </a:t>
            </a:r>
            <a:r>
              <a:rPr lang="en-US" dirty="0" err="1"/>
              <a:t>snahe</a:t>
            </a:r>
            <a:r>
              <a:rPr lang="en-US" dirty="0"/>
              <a:t> o </a:t>
            </a:r>
            <a:r>
              <a:rPr lang="en-US" dirty="0" err="1"/>
              <a:t>zdravotnú</a:t>
            </a:r>
            <a:r>
              <a:rPr lang="en-US" dirty="0"/>
              <a:t> </a:t>
            </a:r>
            <a:r>
              <a:rPr lang="en-US" dirty="0" err="1"/>
              <a:t>starostlivosť</a:t>
            </a:r>
            <a:r>
              <a:rPr lang="en-US" dirty="0"/>
              <a:t>, </a:t>
            </a:r>
            <a:r>
              <a:rPr lang="en-US" dirty="0" err="1"/>
              <a:t>vzdelanie</a:t>
            </a:r>
            <a:r>
              <a:rPr lang="en-US" dirty="0"/>
              <a:t> a </a:t>
            </a:r>
            <a:r>
              <a:rPr lang="en-US" dirty="0" err="1"/>
              <a:t>materiálne</a:t>
            </a:r>
            <a:r>
              <a:rPr lang="en-US" dirty="0"/>
              <a:t> </a:t>
            </a:r>
            <a:r>
              <a:rPr lang="en-US" dirty="0" err="1"/>
              <a:t>zabezpečenie</a:t>
            </a:r>
            <a:r>
              <a:rPr lang="en-US" dirty="0"/>
              <a:t> </a:t>
            </a:r>
            <a:r>
              <a:rPr lang="en-US" dirty="0" err="1"/>
              <a:t>individuálnych</a:t>
            </a:r>
            <a:r>
              <a:rPr lang="en-US" dirty="0"/>
              <a:t> </a:t>
            </a:r>
            <a:r>
              <a:rPr lang="en-US" dirty="0" err="1"/>
              <a:t>detí</a:t>
            </a:r>
            <a:endParaRPr lang="en-US" dirty="0"/>
          </a:p>
          <a:p>
            <a:pPr>
              <a:defRPr/>
            </a:pPr>
            <a:r>
              <a:rPr lang="en-US" dirty="0"/>
              <a:t>4) </a:t>
            </a:r>
            <a:r>
              <a:rPr lang="en-US" dirty="0" err="1"/>
              <a:t>nevyhnutným</a:t>
            </a:r>
            <a:r>
              <a:rPr lang="en-US" dirty="0"/>
              <a:t> </a:t>
            </a:r>
            <a:r>
              <a:rPr lang="en-US" dirty="0" err="1"/>
              <a:t>následkom</a:t>
            </a:r>
            <a:r>
              <a:rPr lang="en-US" dirty="0"/>
              <a:t> je </a:t>
            </a:r>
            <a:r>
              <a:rPr lang="en-US" dirty="0" err="1"/>
              <a:t>starnutie</a:t>
            </a:r>
            <a:r>
              <a:rPr lang="en-US" dirty="0"/>
              <a:t> </a:t>
            </a:r>
            <a:r>
              <a:rPr lang="en-US" dirty="0" err="1"/>
              <a:t>populácie</a:t>
            </a:r>
            <a:r>
              <a:rPr lang="en-US" dirty="0"/>
              <a:t> a </a:t>
            </a:r>
            <a:r>
              <a:rPr lang="en-US" dirty="0" err="1"/>
              <a:t>feminizácia</a:t>
            </a:r>
            <a:r>
              <a:rPr lang="en-US" dirty="0"/>
              <a:t> </a:t>
            </a:r>
            <a:r>
              <a:rPr lang="en-US" dirty="0" err="1"/>
              <a:t>staršej</a:t>
            </a:r>
            <a:r>
              <a:rPr lang="en-US" dirty="0"/>
              <a:t> </a:t>
            </a:r>
            <a:r>
              <a:rPr lang="en-US" dirty="0" err="1"/>
              <a:t>generácie</a:t>
            </a:r>
            <a:r>
              <a:rPr lang="en-US" dirty="0"/>
              <a:t> (</a:t>
            </a:r>
            <a:r>
              <a:rPr lang="en-US" dirty="0" err="1"/>
              <a:t>ženy</a:t>
            </a:r>
            <a:r>
              <a:rPr lang="en-US" dirty="0"/>
              <a:t> </a:t>
            </a:r>
            <a:r>
              <a:rPr lang="en-US" dirty="0" err="1"/>
              <a:t>žijú</a:t>
            </a:r>
            <a:r>
              <a:rPr lang="en-US" dirty="0"/>
              <a:t> </a:t>
            </a:r>
            <a:r>
              <a:rPr lang="en-US" dirty="0" err="1"/>
              <a:t>dlhšie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muži</a:t>
            </a:r>
            <a:r>
              <a:rPr lang="en-US" dirty="0"/>
              <a:t>, </a:t>
            </a:r>
            <a:r>
              <a:rPr lang="en-US" dirty="0" err="1"/>
              <a:t>menej</a:t>
            </a:r>
            <a:r>
              <a:rPr lang="en-US" dirty="0"/>
              <a:t> </a:t>
            </a:r>
            <a:r>
              <a:rPr lang="en-US" dirty="0" err="1"/>
              <a:t>času</a:t>
            </a:r>
            <a:r>
              <a:rPr lang="en-US" dirty="0"/>
              <a:t> </a:t>
            </a:r>
            <a:r>
              <a:rPr lang="en-US" dirty="0" err="1"/>
              <a:t>oproti</a:t>
            </a:r>
            <a:r>
              <a:rPr lang="en-US" dirty="0"/>
              <a:t> </a:t>
            </a:r>
            <a:r>
              <a:rPr lang="en-US" dirty="0" err="1"/>
              <a:t>minulosti</a:t>
            </a:r>
            <a:r>
              <a:rPr lang="en-US" dirty="0"/>
              <a:t> </a:t>
            </a:r>
            <a:r>
              <a:rPr lang="en-US" dirty="0" err="1"/>
              <a:t>strávia</a:t>
            </a:r>
            <a:r>
              <a:rPr lang="en-US" dirty="0"/>
              <a:t> </a:t>
            </a:r>
            <a:r>
              <a:rPr lang="en-US" dirty="0" err="1"/>
              <a:t>starostlivosťou</a:t>
            </a:r>
            <a:r>
              <a:rPr lang="en-US" dirty="0"/>
              <a:t> o </a:t>
            </a:r>
            <a:r>
              <a:rPr lang="en-US" dirty="0" err="1"/>
              <a:t>deti</a:t>
            </a:r>
            <a:r>
              <a:rPr lang="en-US" dirty="0"/>
              <a:t>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Demografická</a:t>
            </a:r>
            <a:r>
              <a:rPr lang="en-US" dirty="0"/>
              <a:t> </a:t>
            </a:r>
            <a:r>
              <a:rPr lang="en-US" dirty="0" err="1"/>
              <a:t>transformácia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pPr>
              <a:defRPr/>
            </a:pPr>
            <a:r>
              <a:rPr lang="en-US" dirty="0"/>
              <a:t>5) </a:t>
            </a:r>
            <a:r>
              <a:rPr lang="en-US" dirty="0" err="1"/>
              <a:t>urbanizácia</a:t>
            </a:r>
            <a:r>
              <a:rPr lang="en-US" dirty="0"/>
              <a:t> </a:t>
            </a:r>
            <a:r>
              <a:rPr lang="en-US" dirty="0" err="1"/>
              <a:t>spôsobuje</a:t>
            </a:r>
            <a:r>
              <a:rPr lang="en-US" dirty="0"/>
              <a:t> </a:t>
            </a:r>
            <a:r>
              <a:rPr lang="en-US" b="1" dirty="0" err="1"/>
              <a:t>štrukturálne</a:t>
            </a:r>
            <a:r>
              <a:rPr lang="en-US" b="1" dirty="0"/>
              <a:t> </a:t>
            </a:r>
            <a:r>
              <a:rPr lang="en-US" b="1" dirty="0" err="1"/>
              <a:t>zmeny</a:t>
            </a:r>
            <a:r>
              <a:rPr lang="en-US" dirty="0"/>
              <a:t>: </a:t>
            </a:r>
            <a:r>
              <a:rPr lang="en-US" dirty="0" err="1"/>
              <a:t>deľbu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, </a:t>
            </a:r>
            <a:r>
              <a:rPr lang="en-US" dirty="0" err="1"/>
              <a:t>špecializáciu</a:t>
            </a:r>
            <a:r>
              <a:rPr lang="en-US" dirty="0"/>
              <a:t>, </a:t>
            </a:r>
            <a:r>
              <a:rPr lang="en-US" dirty="0" err="1"/>
              <a:t>vzdelávanie</a:t>
            </a:r>
            <a:r>
              <a:rPr lang="en-US" dirty="0"/>
              <a:t> a </a:t>
            </a:r>
            <a:r>
              <a:rPr lang="en-US" dirty="0" err="1"/>
              <a:t>príprava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povolanie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dôležitejšie</a:t>
            </a:r>
            <a:r>
              <a:rPr lang="en-US" dirty="0"/>
              <a:t>,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obchodnej</a:t>
            </a:r>
            <a:r>
              <a:rPr lang="en-US" dirty="0"/>
              <a:t> (</a:t>
            </a:r>
            <a:r>
              <a:rPr lang="en-US" dirty="0" err="1"/>
              <a:t>typicky</a:t>
            </a:r>
            <a:r>
              <a:rPr lang="en-US" dirty="0"/>
              <a:t> </a:t>
            </a:r>
            <a:r>
              <a:rPr lang="en-US" dirty="0" err="1"/>
              <a:t>trhovej</a:t>
            </a:r>
            <a:r>
              <a:rPr lang="en-US" dirty="0"/>
              <a:t>) </a:t>
            </a:r>
            <a:r>
              <a:rPr lang="en-US" dirty="0" err="1"/>
              <a:t>monetárnej</a:t>
            </a:r>
            <a:r>
              <a:rPr lang="en-US" dirty="0"/>
              <a:t> </a:t>
            </a:r>
            <a:r>
              <a:rPr lang="en-US" dirty="0" err="1"/>
              <a:t>výmeny</a:t>
            </a:r>
            <a:endParaRPr lang="en-US" dirty="0"/>
          </a:p>
          <a:p>
            <a:pPr>
              <a:defRPr/>
            </a:pPr>
            <a:r>
              <a:rPr lang="en-US" dirty="0"/>
              <a:t>6) to </a:t>
            </a:r>
            <a:r>
              <a:rPr lang="en-US" dirty="0" err="1"/>
              <a:t>vyžaduje</a:t>
            </a:r>
            <a:r>
              <a:rPr lang="en-US" dirty="0"/>
              <a:t> </a:t>
            </a:r>
            <a:r>
              <a:rPr lang="en-US" dirty="0" err="1"/>
              <a:t>rozvoj</a:t>
            </a:r>
            <a:r>
              <a:rPr lang="en-US" dirty="0"/>
              <a:t> </a:t>
            </a:r>
            <a:r>
              <a:rPr lang="en-US" dirty="0" err="1"/>
              <a:t>štátu</a:t>
            </a:r>
            <a:r>
              <a:rPr lang="en-US" dirty="0"/>
              <a:t> a </a:t>
            </a:r>
            <a:r>
              <a:rPr lang="en-US" dirty="0" err="1"/>
              <a:t>štátnej</a:t>
            </a:r>
            <a:r>
              <a:rPr lang="en-US" dirty="0"/>
              <a:t> </a:t>
            </a:r>
            <a:r>
              <a:rPr lang="en-US" dirty="0" err="1"/>
              <a:t>byrokracie</a:t>
            </a:r>
            <a:r>
              <a:rPr lang="en-US" dirty="0"/>
              <a:t>, </a:t>
            </a:r>
            <a:r>
              <a:rPr lang="en-US" dirty="0" err="1"/>
              <a:t>komplexnosť</a:t>
            </a:r>
            <a:r>
              <a:rPr lang="en-US" dirty="0"/>
              <a:t> </a:t>
            </a:r>
            <a:r>
              <a:rPr lang="en-US" dirty="0" err="1"/>
              <a:t>spoločnosti</a:t>
            </a:r>
            <a:r>
              <a:rPr lang="en-US" dirty="0"/>
              <a:t> </a:t>
            </a:r>
            <a:r>
              <a:rPr lang="en-US" dirty="0" err="1"/>
              <a:t>rastie</a:t>
            </a:r>
            <a:r>
              <a:rPr lang="en-US" dirty="0"/>
              <a:t>, </a:t>
            </a:r>
            <a:r>
              <a:rPr lang="en-US" dirty="0" err="1"/>
              <a:t>vznik</a:t>
            </a:r>
            <a:r>
              <a:rPr lang="en-US" dirty="0"/>
              <a:t> </a:t>
            </a:r>
            <a:r>
              <a:rPr lang="en-US" dirty="0" err="1"/>
              <a:t>inštitúcií</a:t>
            </a:r>
            <a:r>
              <a:rPr lang="en-US" dirty="0"/>
              <a:t> </a:t>
            </a:r>
            <a:r>
              <a:rPr lang="en-US" dirty="0" err="1"/>
              <a:t>občianskej</a:t>
            </a:r>
            <a:r>
              <a:rPr lang="en-US" dirty="0"/>
              <a:t> </a:t>
            </a:r>
            <a:r>
              <a:rPr lang="en-US" dirty="0" err="1"/>
              <a:t>spoločnosti</a:t>
            </a:r>
            <a:r>
              <a:rPr lang="en-US" dirty="0"/>
              <a:t> </a:t>
            </a:r>
            <a:r>
              <a:rPr lang="en-US" dirty="0" err="1"/>
              <a:t>vedie</a:t>
            </a:r>
            <a:r>
              <a:rPr lang="en-US" dirty="0"/>
              <a:t> k </a:t>
            </a:r>
            <a:r>
              <a:rPr lang="en-US" dirty="0" err="1"/>
              <a:t>rozšíreniu</a:t>
            </a:r>
            <a:r>
              <a:rPr lang="en-US" dirty="0"/>
              <a:t> </a:t>
            </a:r>
            <a:r>
              <a:rPr lang="en-US" dirty="0" err="1"/>
              <a:t>základov</a:t>
            </a:r>
            <a:r>
              <a:rPr lang="en-US" dirty="0"/>
              <a:t> </a:t>
            </a:r>
            <a:r>
              <a:rPr lang="en-US" dirty="0" err="1"/>
              <a:t>politickej</a:t>
            </a:r>
            <a:r>
              <a:rPr lang="en-US" dirty="0"/>
              <a:t> </a:t>
            </a:r>
            <a:r>
              <a:rPr lang="en-US" dirty="0" err="1"/>
              <a:t>moci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Demografia</a:t>
            </a:r>
            <a:r>
              <a:rPr lang="en-US" dirty="0"/>
              <a:t> a </a:t>
            </a:r>
            <a:r>
              <a:rPr lang="en-US" dirty="0" err="1"/>
              <a:t>demokracia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9500"/>
            <a:ext cx="7693025" cy="41624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demokratické</a:t>
            </a:r>
            <a:r>
              <a:rPr lang="en-US" dirty="0"/>
              <a:t> </a:t>
            </a:r>
            <a:r>
              <a:rPr lang="en-US" dirty="0" err="1"/>
              <a:t>požiadavky</a:t>
            </a:r>
            <a:r>
              <a:rPr lang="en-US" dirty="0"/>
              <a:t> </a:t>
            </a:r>
            <a:r>
              <a:rPr lang="en-US" dirty="0" err="1"/>
              <a:t>zvyčajne</a:t>
            </a:r>
            <a:r>
              <a:rPr lang="en-US" dirty="0"/>
              <a:t> </a:t>
            </a:r>
            <a:r>
              <a:rPr lang="en-US" dirty="0" err="1"/>
              <a:t>prichádzajú</a:t>
            </a:r>
            <a:r>
              <a:rPr lang="en-US" dirty="0"/>
              <a:t> od </a:t>
            </a:r>
            <a:r>
              <a:rPr lang="en-US" dirty="0" err="1"/>
              <a:t>urbánnej</a:t>
            </a:r>
            <a:r>
              <a:rPr lang="en-US" dirty="0"/>
              <a:t> </a:t>
            </a:r>
            <a:r>
              <a:rPr lang="en-US" dirty="0" err="1"/>
              <a:t>časti</a:t>
            </a:r>
            <a:r>
              <a:rPr lang="en-US" dirty="0"/>
              <a:t> </a:t>
            </a:r>
            <a:r>
              <a:rPr lang="en-US" dirty="0" err="1"/>
              <a:t>populácie</a:t>
            </a:r>
            <a:endParaRPr lang="en-US" dirty="0"/>
          </a:p>
          <a:p>
            <a:pPr>
              <a:defRPr/>
            </a:pPr>
            <a:r>
              <a:rPr lang="en-US" dirty="0"/>
              <a:t>H. Laski: “Organized democracy is the product of urban life”</a:t>
            </a:r>
          </a:p>
          <a:p>
            <a:pPr>
              <a:defRPr/>
            </a:pPr>
            <a:r>
              <a:rPr lang="en-US" dirty="0" err="1"/>
              <a:t>demografická</a:t>
            </a:r>
            <a:r>
              <a:rPr lang="en-US" dirty="0"/>
              <a:t> a </a:t>
            </a:r>
            <a:r>
              <a:rPr lang="en-US" dirty="0" err="1"/>
              <a:t>demokratická</a:t>
            </a:r>
            <a:r>
              <a:rPr lang="en-US" dirty="0"/>
              <a:t> </a:t>
            </a:r>
            <a:r>
              <a:rPr lang="en-US" dirty="0" err="1"/>
              <a:t>transformácia</a:t>
            </a:r>
            <a:r>
              <a:rPr lang="en-US" dirty="0"/>
              <a:t> </a:t>
            </a:r>
            <a:r>
              <a:rPr lang="en-US" dirty="0" err="1"/>
              <a:t>zvyčajne</a:t>
            </a:r>
            <a:r>
              <a:rPr lang="en-US" dirty="0"/>
              <a:t> </a:t>
            </a:r>
            <a:r>
              <a:rPr lang="en-US" dirty="0" err="1"/>
              <a:t>prichádzajú</a:t>
            </a:r>
            <a:r>
              <a:rPr lang="en-US" dirty="0"/>
              <a:t> </a:t>
            </a:r>
            <a:r>
              <a:rPr lang="en-US" dirty="0" err="1"/>
              <a:t>spoločne</a:t>
            </a:r>
            <a:r>
              <a:rPr lang="en-US" dirty="0"/>
              <a:t>: (</a:t>
            </a:r>
            <a:r>
              <a:rPr lang="en-US" dirty="0" err="1"/>
              <a:t>veľmi</a:t>
            </a:r>
            <a:r>
              <a:rPr lang="en-US" dirty="0"/>
              <a:t>) </a:t>
            </a:r>
            <a:r>
              <a:rPr lang="en-US" dirty="0" err="1"/>
              <a:t>mladú</a:t>
            </a:r>
            <a:r>
              <a:rPr lang="en-US" dirty="0"/>
              <a:t> </a:t>
            </a:r>
            <a:r>
              <a:rPr lang="en-US" dirty="0" err="1"/>
              <a:t>populáciu</a:t>
            </a:r>
            <a:r>
              <a:rPr lang="en-US" dirty="0"/>
              <a:t> </a:t>
            </a:r>
            <a:r>
              <a:rPr lang="en-US" dirty="0" err="1"/>
              <a:t>rozptýlenú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rurálnych</a:t>
            </a:r>
            <a:r>
              <a:rPr lang="en-US" dirty="0"/>
              <a:t> </a:t>
            </a:r>
            <a:r>
              <a:rPr lang="en-US" dirty="0" err="1"/>
              <a:t>oblastiach</a:t>
            </a:r>
            <a:r>
              <a:rPr lang="en-US" dirty="0"/>
              <a:t> </a:t>
            </a:r>
            <a:r>
              <a:rPr lang="en-US" dirty="0" err="1"/>
              <a:t>strieda</a:t>
            </a:r>
            <a:r>
              <a:rPr lang="en-US" dirty="0"/>
              <a:t> </a:t>
            </a:r>
            <a:r>
              <a:rPr lang="en-US" dirty="0" err="1"/>
              <a:t>starnúce</a:t>
            </a:r>
            <a:r>
              <a:rPr lang="en-US" dirty="0"/>
              <a:t>, </a:t>
            </a:r>
            <a:r>
              <a:rPr lang="en-US" dirty="0" err="1"/>
              <a:t>urbánne</a:t>
            </a:r>
            <a:r>
              <a:rPr lang="en-US" dirty="0"/>
              <a:t> a </a:t>
            </a:r>
            <a:r>
              <a:rPr lang="en-US" dirty="0" err="1"/>
              <a:t>asertívnejšie</a:t>
            </a:r>
            <a:r>
              <a:rPr lang="en-US" dirty="0"/>
              <a:t> </a:t>
            </a:r>
            <a:r>
              <a:rPr lang="en-US" dirty="0" err="1"/>
              <a:t>obyvateľstvo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Kapacity</a:t>
            </a:r>
            <a:r>
              <a:rPr lang="en-US" dirty="0"/>
              <a:t> </a:t>
            </a:r>
            <a:r>
              <a:rPr lang="en-US" dirty="0" err="1"/>
              <a:t>štátu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dirty="0" err="1"/>
              <a:t>hospodársky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je </a:t>
            </a:r>
            <a:r>
              <a:rPr lang="en-US" dirty="0" err="1"/>
              <a:t>sčasti</a:t>
            </a:r>
            <a:r>
              <a:rPr lang="en-US" dirty="0"/>
              <a:t> </a:t>
            </a:r>
            <a:r>
              <a:rPr lang="en-US" dirty="0" err="1"/>
              <a:t>produktom</a:t>
            </a:r>
            <a:r>
              <a:rPr lang="en-US" dirty="0"/>
              <a:t> </a:t>
            </a:r>
            <a:r>
              <a:rPr lang="en-US" dirty="0" err="1"/>
              <a:t>fungujúcej</a:t>
            </a:r>
            <a:r>
              <a:rPr lang="en-US" dirty="0"/>
              <a:t> </a:t>
            </a:r>
            <a:r>
              <a:rPr lang="en-US" dirty="0" err="1"/>
              <a:t>štátnej</a:t>
            </a:r>
            <a:r>
              <a:rPr lang="en-US" dirty="0"/>
              <a:t> </a:t>
            </a:r>
            <a:r>
              <a:rPr lang="en-US" dirty="0" err="1"/>
              <a:t>administratívy</a:t>
            </a:r>
            <a:r>
              <a:rPr lang="en-US" dirty="0"/>
              <a:t>:</a:t>
            </a:r>
          </a:p>
          <a:p>
            <a:r>
              <a:rPr lang="cs-CZ" dirty="0" err="1"/>
              <a:t>Evans</a:t>
            </a:r>
            <a:r>
              <a:rPr lang="cs-CZ" dirty="0"/>
              <a:t> a </a:t>
            </a:r>
            <a:r>
              <a:rPr lang="cs-CZ" dirty="0" err="1"/>
              <a:t>Rauch</a:t>
            </a:r>
            <a:r>
              <a:rPr lang="cs-CZ" dirty="0"/>
              <a:t> (1999): meritokratická </a:t>
            </a:r>
            <a:r>
              <a:rPr lang="cs-CZ" dirty="0" err="1"/>
              <a:t>profesionálna</a:t>
            </a:r>
            <a:r>
              <a:rPr lang="cs-CZ" dirty="0"/>
              <a:t> </a:t>
            </a:r>
            <a:r>
              <a:rPr lang="cs-CZ" dirty="0" err="1"/>
              <a:t>štátna</a:t>
            </a:r>
            <a:r>
              <a:rPr lang="cs-CZ" dirty="0"/>
              <a:t> </a:t>
            </a:r>
            <a:r>
              <a:rPr lang="cs-CZ" dirty="0" err="1"/>
              <a:t>administratíva</a:t>
            </a:r>
            <a:r>
              <a:rPr lang="cs-CZ" dirty="0"/>
              <a:t> </a:t>
            </a:r>
            <a:r>
              <a:rPr lang="cs-CZ" dirty="0" err="1"/>
              <a:t>výrazne</a:t>
            </a:r>
            <a:r>
              <a:rPr lang="cs-CZ" dirty="0"/>
              <a:t> </a:t>
            </a:r>
            <a:r>
              <a:rPr lang="cs-CZ" dirty="0" err="1"/>
              <a:t>ovplyvňuje</a:t>
            </a:r>
            <a:r>
              <a:rPr lang="cs-CZ" dirty="0"/>
              <a:t> </a:t>
            </a:r>
            <a:r>
              <a:rPr lang="cs-CZ" dirty="0" err="1"/>
              <a:t>hosp</a:t>
            </a:r>
            <a:r>
              <a:rPr lang="cs-CZ" dirty="0"/>
              <a:t>. rast</a:t>
            </a:r>
          </a:p>
          <a:p>
            <a:r>
              <a:rPr lang="cs-CZ" dirty="0" err="1"/>
              <a:t>požiadavky</a:t>
            </a:r>
            <a:r>
              <a:rPr lang="cs-CZ" dirty="0"/>
              <a:t> na </a:t>
            </a:r>
            <a:r>
              <a:rPr lang="cs-CZ" b="1" dirty="0" err="1"/>
              <a:t>vzdelanie</a:t>
            </a:r>
            <a:r>
              <a:rPr lang="cs-CZ" dirty="0"/>
              <a:t> a </a:t>
            </a:r>
            <a:r>
              <a:rPr lang="cs-CZ" dirty="0" err="1"/>
              <a:t>úspešné</a:t>
            </a:r>
            <a:r>
              <a:rPr lang="cs-CZ" dirty="0"/>
              <a:t> </a:t>
            </a:r>
            <a:r>
              <a:rPr lang="cs-CZ" dirty="0" err="1"/>
              <a:t>absolvovanie</a:t>
            </a:r>
            <a:r>
              <a:rPr lang="cs-CZ" dirty="0"/>
              <a:t> </a:t>
            </a:r>
            <a:r>
              <a:rPr lang="cs-CZ" b="1" dirty="0" err="1"/>
              <a:t>prijímacích</a:t>
            </a:r>
            <a:r>
              <a:rPr lang="cs-CZ" b="1" dirty="0"/>
              <a:t> </a:t>
            </a:r>
            <a:r>
              <a:rPr lang="cs-CZ" b="1" dirty="0" err="1"/>
              <a:t>testov</a:t>
            </a:r>
            <a:r>
              <a:rPr lang="cs-CZ" b="1" dirty="0"/>
              <a:t> </a:t>
            </a:r>
            <a:r>
              <a:rPr lang="cs-CZ" dirty="0"/>
              <a:t>a</a:t>
            </a:r>
            <a:endParaRPr lang="en-US" dirty="0"/>
          </a:p>
          <a:p>
            <a:r>
              <a:rPr lang="cs-CZ" dirty="0" err="1"/>
              <a:t>predvídateľnosť</a:t>
            </a:r>
            <a:r>
              <a:rPr lang="cs-CZ" dirty="0"/>
              <a:t> a </a:t>
            </a:r>
            <a:r>
              <a:rPr lang="cs-CZ" dirty="0" err="1"/>
              <a:t>objektívnosť</a:t>
            </a:r>
            <a:r>
              <a:rPr lang="cs-CZ" dirty="0"/>
              <a:t> </a:t>
            </a:r>
            <a:r>
              <a:rPr lang="cs-CZ" b="1" dirty="0" err="1"/>
              <a:t>kariérneho</a:t>
            </a:r>
            <a:r>
              <a:rPr lang="cs-CZ" dirty="0"/>
              <a:t> </a:t>
            </a:r>
            <a:r>
              <a:rPr lang="cs-CZ" b="1" dirty="0" err="1"/>
              <a:t>napredovania</a:t>
            </a:r>
            <a:r>
              <a:rPr lang="cs-CZ" dirty="0"/>
              <a:t> </a:t>
            </a:r>
            <a:r>
              <a:rPr lang="cs-CZ" dirty="0" err="1"/>
              <a:t>štátnych</a:t>
            </a:r>
            <a:r>
              <a:rPr lang="cs-CZ" dirty="0"/>
              <a:t> </a:t>
            </a:r>
            <a:r>
              <a:rPr lang="cs-CZ" dirty="0" err="1"/>
              <a:t>úradníkov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15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Kapacity</a:t>
            </a:r>
            <a:r>
              <a:rPr lang="en-US" dirty="0"/>
              <a:t> </a:t>
            </a:r>
            <a:r>
              <a:rPr lang="en-US" dirty="0" err="1"/>
              <a:t>štátu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E&amp;R: skoro </a:t>
            </a:r>
            <a:r>
              <a:rPr lang="cs-CZ" dirty="0" err="1"/>
              <a:t>štyri</a:t>
            </a:r>
            <a:r>
              <a:rPr lang="cs-CZ" dirty="0"/>
              <a:t> </a:t>
            </a:r>
            <a:r>
              <a:rPr lang="cs-CZ" dirty="0" err="1"/>
              <a:t>desiatky</a:t>
            </a:r>
            <a:r>
              <a:rPr lang="cs-CZ" dirty="0"/>
              <a:t> </a:t>
            </a:r>
            <a:r>
              <a:rPr lang="cs-CZ" dirty="0" err="1"/>
              <a:t>krajín</a:t>
            </a:r>
            <a:r>
              <a:rPr lang="cs-CZ" dirty="0"/>
              <a:t> (Afrika, </a:t>
            </a:r>
            <a:r>
              <a:rPr lang="cs-CZ" dirty="0" err="1"/>
              <a:t>juhových</a:t>
            </a:r>
            <a:r>
              <a:rPr lang="cs-CZ" dirty="0"/>
              <a:t>. </a:t>
            </a:r>
            <a:r>
              <a:rPr lang="cs-CZ" dirty="0" err="1"/>
              <a:t>Ázia</a:t>
            </a:r>
            <a:r>
              <a:rPr lang="cs-CZ" dirty="0"/>
              <a:t>, Latinská Amerika a skupinu </a:t>
            </a:r>
            <a:r>
              <a:rPr lang="cs-CZ" dirty="0" err="1"/>
              <a:t>iných</a:t>
            </a:r>
            <a:r>
              <a:rPr lang="cs-CZ" dirty="0"/>
              <a:t> </a:t>
            </a:r>
            <a:r>
              <a:rPr lang="cs-CZ" dirty="0" err="1"/>
              <a:t>rozvíjajúcich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krajín</a:t>
            </a:r>
            <a:r>
              <a:rPr lang="cs-CZ" dirty="0"/>
              <a:t>)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rokmi</a:t>
            </a:r>
            <a:r>
              <a:rPr lang="cs-CZ" dirty="0"/>
              <a:t> 1970 a 1990</a:t>
            </a:r>
            <a:r>
              <a:rPr lang="en-US" dirty="0"/>
              <a:t> </a:t>
            </a:r>
          </a:p>
          <a:p>
            <a:r>
              <a:rPr lang="cs-CZ" dirty="0"/>
              <a:t>„</a:t>
            </a:r>
            <a:r>
              <a:rPr lang="cs-CZ" dirty="0" err="1"/>
              <a:t>weberovská</a:t>
            </a:r>
            <a:r>
              <a:rPr lang="cs-CZ" dirty="0"/>
              <a:t> </a:t>
            </a:r>
            <a:r>
              <a:rPr lang="cs-CZ" dirty="0" err="1"/>
              <a:t>byrokracia</a:t>
            </a:r>
            <a:r>
              <a:rPr lang="cs-CZ" dirty="0"/>
              <a:t>“ je sama </a:t>
            </a:r>
            <a:r>
              <a:rPr lang="cs-CZ" dirty="0" err="1"/>
              <a:t>osebe</a:t>
            </a:r>
            <a:r>
              <a:rPr lang="cs-CZ" dirty="0"/>
              <a:t> silný predikátor </a:t>
            </a:r>
            <a:r>
              <a:rPr lang="cs-CZ" dirty="0" err="1"/>
              <a:t>hospodárskeho</a:t>
            </a:r>
            <a:r>
              <a:rPr lang="cs-CZ" dirty="0"/>
              <a:t> rastu krajiny</a:t>
            </a:r>
            <a:r>
              <a:rPr lang="en-US" dirty="0"/>
              <a:t> </a:t>
            </a:r>
          </a:p>
          <a:p>
            <a:r>
              <a:rPr lang="en-US" dirty="0" err="1"/>
              <a:t>spolu</a:t>
            </a:r>
            <a:r>
              <a:rPr lang="en-US" dirty="0"/>
              <a:t> s </a:t>
            </a:r>
            <a:r>
              <a:rPr lang="en-US" dirty="0" err="1"/>
              <a:t>ľudským</a:t>
            </a:r>
            <a:r>
              <a:rPr lang="en-US" dirty="0"/>
              <a:t> </a:t>
            </a:r>
            <a:r>
              <a:rPr lang="en-US" dirty="0" err="1"/>
              <a:t>kapitálom</a:t>
            </a:r>
            <a:r>
              <a:rPr lang="en-US" dirty="0"/>
              <a:t> a </a:t>
            </a:r>
            <a:r>
              <a:rPr lang="en-US" dirty="0" err="1"/>
              <a:t>mierou</a:t>
            </a:r>
            <a:r>
              <a:rPr lang="en-US" dirty="0"/>
              <a:t> </a:t>
            </a:r>
            <a:r>
              <a:rPr lang="en-US" dirty="0" err="1"/>
              <a:t>investícií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Modernizácia</a:t>
            </a:r>
            <a:r>
              <a:rPr lang="en-US" dirty="0"/>
              <a:t> a </a:t>
            </a:r>
            <a:r>
              <a:rPr lang="en-US" dirty="0" err="1"/>
              <a:t>rozvoj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5821363" cy="44958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ekonomické</a:t>
            </a:r>
            <a:r>
              <a:rPr lang="en-US" dirty="0"/>
              <a:t> </a:t>
            </a:r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vedú</a:t>
            </a:r>
            <a:r>
              <a:rPr lang="en-US" dirty="0"/>
              <a:t> k </a:t>
            </a:r>
            <a:r>
              <a:rPr lang="en-US" dirty="0" err="1"/>
              <a:t>modernite</a:t>
            </a:r>
            <a:r>
              <a:rPr lang="en-US" dirty="0"/>
              <a:t>, </a:t>
            </a:r>
            <a:r>
              <a:rPr lang="en-US" dirty="0" err="1"/>
              <a:t>hospodárskemu</a:t>
            </a:r>
            <a:r>
              <a:rPr lang="en-US" dirty="0"/>
              <a:t> a </a:t>
            </a:r>
            <a:r>
              <a:rPr lang="en-US" dirty="0" err="1"/>
              <a:t>politickému</a:t>
            </a:r>
            <a:r>
              <a:rPr lang="en-US" dirty="0"/>
              <a:t> </a:t>
            </a:r>
            <a:r>
              <a:rPr lang="en-US" dirty="0" err="1"/>
              <a:t>progresu</a:t>
            </a:r>
            <a:endParaRPr lang="en-US" dirty="0"/>
          </a:p>
          <a:p>
            <a:pPr>
              <a:defRPr/>
            </a:pPr>
            <a:r>
              <a:rPr lang="en-US" dirty="0"/>
              <a:t>S.M. </a:t>
            </a:r>
            <a:r>
              <a:rPr lang="en-US" dirty="0" err="1"/>
              <a:t>Lipset</a:t>
            </a:r>
            <a:r>
              <a:rPr lang="en-US" dirty="0"/>
              <a:t> (1959): </a:t>
            </a:r>
            <a:r>
              <a:rPr lang="en-US" dirty="0" err="1"/>
              <a:t>výška</a:t>
            </a:r>
            <a:r>
              <a:rPr lang="en-US" dirty="0"/>
              <a:t> </a:t>
            </a:r>
            <a:r>
              <a:rPr lang="en-US" dirty="0" err="1"/>
              <a:t>príjmu</a:t>
            </a:r>
            <a:r>
              <a:rPr lang="en-US" dirty="0"/>
              <a:t> HDP per capita  </a:t>
            </a:r>
            <a:r>
              <a:rPr lang="en-US" dirty="0" err="1"/>
              <a:t>podnecuje</a:t>
            </a:r>
            <a:r>
              <a:rPr lang="en-US" dirty="0"/>
              <a:t> </a:t>
            </a:r>
            <a:r>
              <a:rPr lang="en-US" dirty="0" err="1"/>
              <a:t>demokratizáciu</a:t>
            </a:r>
            <a:r>
              <a:rPr lang="en-US" dirty="0"/>
              <a:t> a </a:t>
            </a:r>
            <a:r>
              <a:rPr lang="en-US" dirty="0" err="1"/>
              <a:t>udržiava</a:t>
            </a:r>
            <a:r>
              <a:rPr lang="en-US" dirty="0"/>
              <a:t> </a:t>
            </a:r>
            <a:r>
              <a:rPr lang="en-US" dirty="0" err="1"/>
              <a:t>demokraciu</a:t>
            </a:r>
            <a:endParaRPr lang="en-US" dirty="0"/>
          </a:p>
          <a:p>
            <a:pPr>
              <a:defRPr/>
            </a:pPr>
            <a:r>
              <a:rPr lang="en-US" dirty="0" err="1"/>
              <a:t>príjem</a:t>
            </a:r>
            <a:r>
              <a:rPr lang="en-US" dirty="0"/>
              <a:t> </a:t>
            </a:r>
            <a:r>
              <a:rPr lang="en-US" dirty="0" err="1"/>
              <a:t>úzko</a:t>
            </a:r>
            <a:r>
              <a:rPr lang="en-US" dirty="0"/>
              <a:t> </a:t>
            </a:r>
            <a:r>
              <a:rPr lang="en-US" dirty="0" err="1"/>
              <a:t>súvisí</a:t>
            </a:r>
            <a:r>
              <a:rPr lang="en-US" dirty="0"/>
              <a:t> s </a:t>
            </a:r>
            <a:r>
              <a:rPr lang="en-US" dirty="0" err="1"/>
              <a:t>ďalšími</a:t>
            </a:r>
            <a:r>
              <a:rPr lang="en-US" dirty="0"/>
              <a:t> </a:t>
            </a:r>
            <a:r>
              <a:rPr lang="en-US" dirty="0" err="1"/>
              <a:t>javmi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vplývajú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demokraciu</a:t>
            </a:r>
            <a:endParaRPr lang="en-US" dirty="0"/>
          </a:p>
        </p:txBody>
      </p:sp>
      <p:pic>
        <p:nvPicPr>
          <p:cNvPr id="2765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924175"/>
            <a:ext cx="2555875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Modernizácia</a:t>
            </a:r>
            <a:r>
              <a:rPr lang="en-US" dirty="0"/>
              <a:t> a </a:t>
            </a:r>
            <a:r>
              <a:rPr lang="en-US" dirty="0" err="1"/>
              <a:t>rozvoj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err="1"/>
              <a:t>súčasná</a:t>
            </a:r>
            <a:r>
              <a:rPr lang="en-US" dirty="0"/>
              <a:t> </a:t>
            </a:r>
            <a:r>
              <a:rPr lang="en-US" dirty="0" err="1"/>
              <a:t>debata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Anti-</a:t>
            </a:r>
            <a:r>
              <a:rPr lang="en-US" dirty="0" err="1"/>
              <a:t>Lipset</a:t>
            </a:r>
            <a:r>
              <a:rPr lang="en-US" dirty="0"/>
              <a:t>: </a:t>
            </a:r>
            <a:r>
              <a:rPr lang="en-US" dirty="0" err="1"/>
              <a:t>Przeworski</a:t>
            </a:r>
            <a:r>
              <a:rPr lang="en-US" dirty="0"/>
              <a:t> a </a:t>
            </a:r>
            <a:r>
              <a:rPr lang="en-US" dirty="0" err="1"/>
              <a:t>kol</a:t>
            </a:r>
            <a:r>
              <a:rPr lang="en-US" dirty="0"/>
              <a:t> (2000): </a:t>
            </a:r>
            <a:r>
              <a:rPr lang="en-US" dirty="0" err="1"/>
              <a:t>vzťah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bohatstvom</a:t>
            </a:r>
            <a:r>
              <a:rPr lang="en-US" dirty="0"/>
              <a:t> </a:t>
            </a:r>
            <a:r>
              <a:rPr lang="en-US" dirty="0" err="1"/>
              <a:t>obyvateľov</a:t>
            </a:r>
            <a:r>
              <a:rPr lang="en-US" dirty="0"/>
              <a:t> a </a:t>
            </a:r>
            <a:r>
              <a:rPr lang="en-US" dirty="0" err="1"/>
              <a:t>typom</a:t>
            </a:r>
            <a:r>
              <a:rPr lang="en-US" dirty="0"/>
              <a:t> </a:t>
            </a:r>
            <a:r>
              <a:rPr lang="en-US" dirty="0" err="1"/>
              <a:t>politického</a:t>
            </a:r>
            <a:r>
              <a:rPr lang="en-US" dirty="0"/>
              <a:t> </a:t>
            </a:r>
            <a:r>
              <a:rPr lang="en-US" dirty="0" err="1"/>
              <a:t>režimu</a:t>
            </a:r>
            <a:endParaRPr lang="en-US" dirty="0"/>
          </a:p>
          <a:p>
            <a:pPr>
              <a:defRPr/>
            </a:pPr>
            <a:r>
              <a:rPr lang="en-US" b="1" dirty="0" err="1"/>
              <a:t>vznik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</a:t>
            </a:r>
            <a:r>
              <a:rPr lang="en-US" b="1" dirty="0" err="1"/>
              <a:t>nezávisí</a:t>
            </a:r>
            <a:r>
              <a:rPr lang="en-US" dirty="0"/>
              <a:t> od </a:t>
            </a:r>
            <a:r>
              <a:rPr lang="en-US" dirty="0" err="1"/>
              <a:t>výšky</a:t>
            </a:r>
            <a:r>
              <a:rPr lang="en-US" dirty="0"/>
              <a:t> </a:t>
            </a:r>
            <a:r>
              <a:rPr lang="en-US" dirty="0" err="1"/>
              <a:t>príjmu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obyvateľa</a:t>
            </a:r>
            <a:endParaRPr lang="en-US" dirty="0"/>
          </a:p>
          <a:p>
            <a:pPr>
              <a:defRPr/>
            </a:pPr>
            <a:r>
              <a:rPr lang="en-US" dirty="0"/>
              <a:t>ale </a:t>
            </a:r>
            <a:r>
              <a:rPr lang="en-US" b="1" dirty="0" err="1"/>
              <a:t>pravdepodobnosť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demokracia</a:t>
            </a:r>
            <a:r>
              <a:rPr lang="en-US" dirty="0"/>
              <a:t> </a:t>
            </a:r>
            <a:r>
              <a:rPr lang="en-US" b="1" dirty="0" err="1"/>
              <a:t>prežije</a:t>
            </a:r>
            <a:r>
              <a:rPr lang="en-US" dirty="0"/>
              <a:t>, </a:t>
            </a:r>
            <a:r>
              <a:rPr lang="en-US" dirty="0" err="1"/>
              <a:t>rapídne</a:t>
            </a:r>
            <a:r>
              <a:rPr lang="en-US" dirty="0"/>
              <a:t> </a:t>
            </a:r>
            <a:r>
              <a:rPr lang="en-US" b="1" dirty="0" err="1"/>
              <a:t>narastá</a:t>
            </a:r>
            <a:r>
              <a:rPr lang="en-US" dirty="0"/>
              <a:t> s </a:t>
            </a:r>
            <a:r>
              <a:rPr lang="en-US" dirty="0" err="1"/>
              <a:t>rastúcim</a:t>
            </a:r>
            <a:r>
              <a:rPr lang="en-US" dirty="0"/>
              <a:t> </a:t>
            </a:r>
            <a:r>
              <a:rPr lang="en-US" dirty="0" err="1"/>
              <a:t>príjmom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hlavu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Przeworski</a:t>
            </a:r>
            <a:r>
              <a:rPr lang="en-US" dirty="0"/>
              <a:t> a </a:t>
            </a:r>
            <a:r>
              <a:rPr lang="en-US" dirty="0" err="1"/>
              <a:t>kol</a:t>
            </a:r>
            <a:r>
              <a:rPr lang="en-US" dirty="0"/>
              <a:t> (2000)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korene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a </a:t>
            </a:r>
            <a:r>
              <a:rPr lang="en-US" dirty="0" err="1"/>
              <a:t>diktatúry</a:t>
            </a:r>
            <a:r>
              <a:rPr lang="en-US" dirty="0"/>
              <a:t> </a:t>
            </a:r>
            <a:r>
              <a:rPr lang="en-US" dirty="0" err="1"/>
              <a:t>teda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primárne</a:t>
            </a:r>
            <a:r>
              <a:rPr lang="en-US" dirty="0"/>
              <a:t> </a:t>
            </a:r>
            <a:r>
              <a:rPr lang="en-US" dirty="0" err="1"/>
              <a:t>ekonomické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1950-1990: </a:t>
            </a:r>
            <a:r>
              <a:rPr lang="en-US" dirty="0" err="1"/>
              <a:t>demokracie</a:t>
            </a:r>
            <a:r>
              <a:rPr lang="en-US" dirty="0"/>
              <a:t> </a:t>
            </a:r>
            <a:r>
              <a:rPr lang="en-US" dirty="0" err="1"/>
              <a:t>takmer</a:t>
            </a:r>
            <a:r>
              <a:rPr lang="en-US" dirty="0"/>
              <a:t> </a:t>
            </a:r>
            <a:r>
              <a:rPr lang="en-US" dirty="0" err="1"/>
              <a:t>určite</a:t>
            </a:r>
            <a:r>
              <a:rPr lang="en-US" dirty="0"/>
              <a:t> </a:t>
            </a:r>
            <a:r>
              <a:rPr lang="en-US" dirty="0" err="1"/>
              <a:t>prežijú</a:t>
            </a:r>
            <a:r>
              <a:rPr lang="en-US" dirty="0"/>
              <a:t>,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prelomí</a:t>
            </a:r>
            <a:r>
              <a:rPr lang="en-US" dirty="0"/>
              <a:t> </a:t>
            </a:r>
            <a:r>
              <a:rPr lang="en-US" dirty="0" err="1"/>
              <a:t>určitá</a:t>
            </a:r>
            <a:r>
              <a:rPr lang="en-US" dirty="0"/>
              <a:t> </a:t>
            </a:r>
            <a:r>
              <a:rPr lang="en-US" dirty="0" err="1"/>
              <a:t>výška</a:t>
            </a:r>
            <a:r>
              <a:rPr lang="en-US" dirty="0"/>
              <a:t> </a:t>
            </a:r>
            <a:r>
              <a:rPr lang="en-US" dirty="0" err="1"/>
              <a:t>príjmu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hlavu</a:t>
            </a:r>
            <a:endParaRPr lang="en-US" dirty="0"/>
          </a:p>
          <a:p>
            <a:pPr>
              <a:defRPr/>
            </a:pP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demokracia</a:t>
            </a:r>
            <a:r>
              <a:rPr lang="en-US" dirty="0"/>
              <a:t> </a:t>
            </a:r>
            <a:r>
              <a:rPr lang="en-US" dirty="0" err="1"/>
              <a:t>niekedy</a:t>
            </a:r>
            <a:r>
              <a:rPr lang="en-US" dirty="0"/>
              <a:t> </a:t>
            </a:r>
            <a:r>
              <a:rPr lang="en-US" dirty="0" err="1"/>
              <a:t>vznikne</a:t>
            </a:r>
            <a:r>
              <a:rPr lang="en-US" dirty="0"/>
              <a:t> v </a:t>
            </a:r>
            <a:r>
              <a:rPr lang="en-US" dirty="0" err="1"/>
              <a:t>chudobnej</a:t>
            </a:r>
            <a:r>
              <a:rPr lang="en-US" dirty="0"/>
              <a:t> </a:t>
            </a:r>
            <a:r>
              <a:rPr lang="en-US" dirty="0" err="1"/>
              <a:t>krajine</a:t>
            </a:r>
            <a:r>
              <a:rPr lang="en-US" dirty="0"/>
              <a:t>, je </a:t>
            </a:r>
            <a:r>
              <a:rPr lang="en-US" dirty="0" err="1"/>
              <a:t>veľmi</a:t>
            </a:r>
            <a:r>
              <a:rPr lang="en-US" dirty="0"/>
              <a:t> </a:t>
            </a:r>
            <a:r>
              <a:rPr lang="en-US" dirty="0" err="1"/>
              <a:t>zraniteľná</a:t>
            </a:r>
            <a:r>
              <a:rPr lang="en-US" dirty="0"/>
              <a:t>, v </a:t>
            </a:r>
            <a:r>
              <a:rPr lang="en-US" dirty="0" err="1"/>
              <a:t>bohatých</a:t>
            </a:r>
            <a:r>
              <a:rPr lang="en-US" dirty="0"/>
              <a:t> je </a:t>
            </a:r>
            <a:r>
              <a:rPr lang="en-US" dirty="0" err="1"/>
              <a:t>demokracia</a:t>
            </a:r>
            <a:r>
              <a:rPr lang="en-US" dirty="0"/>
              <a:t> </a:t>
            </a:r>
            <a:r>
              <a:rPr lang="en-US" dirty="0" err="1"/>
              <a:t>naopak</a:t>
            </a:r>
            <a:r>
              <a:rPr lang="en-US" dirty="0"/>
              <a:t> “</a:t>
            </a:r>
            <a:r>
              <a:rPr lang="en-US" dirty="0" err="1"/>
              <a:t>nedobytná</a:t>
            </a:r>
            <a:r>
              <a:rPr lang="en-US" dirty="0"/>
              <a:t>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Przeworski</a:t>
            </a:r>
            <a:r>
              <a:rPr lang="en-US" dirty="0"/>
              <a:t> a </a:t>
            </a:r>
            <a:r>
              <a:rPr lang="en-US" dirty="0" err="1"/>
              <a:t>kol</a:t>
            </a:r>
            <a:r>
              <a:rPr lang="en-US" dirty="0"/>
              <a:t> (2000)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inštitúcie</a:t>
            </a:r>
            <a:r>
              <a:rPr lang="en-US" dirty="0"/>
              <a:t> </a:t>
            </a:r>
            <a:r>
              <a:rPr lang="en-US" dirty="0" err="1"/>
              <a:t>neovplyvňujú</a:t>
            </a:r>
            <a:r>
              <a:rPr lang="en-US" dirty="0"/>
              <a:t> </a:t>
            </a:r>
            <a:r>
              <a:rPr lang="en-US" dirty="0" err="1"/>
              <a:t>hospodársky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(“Anti-</a:t>
            </a:r>
            <a:r>
              <a:rPr lang="en-US" dirty="0" err="1"/>
              <a:t>Acemoglu</a:t>
            </a:r>
            <a:r>
              <a:rPr lang="en-US" dirty="0"/>
              <a:t>”) </a:t>
            </a:r>
          </a:p>
          <a:p>
            <a:pPr>
              <a:defRPr/>
            </a:pPr>
            <a:r>
              <a:rPr lang="en-US" dirty="0"/>
              <a:t>Taiwan, </a:t>
            </a:r>
            <a:r>
              <a:rPr lang="en-US" dirty="0" err="1"/>
              <a:t>Singapur</a:t>
            </a:r>
            <a:r>
              <a:rPr lang="en-US" dirty="0"/>
              <a:t>, </a:t>
            </a:r>
            <a:r>
              <a:rPr lang="en-US" dirty="0" err="1"/>
              <a:t>Južná</a:t>
            </a:r>
            <a:r>
              <a:rPr lang="en-US" dirty="0"/>
              <a:t> </a:t>
            </a:r>
            <a:r>
              <a:rPr lang="en-US" dirty="0" err="1"/>
              <a:t>Kórea</a:t>
            </a:r>
            <a:r>
              <a:rPr lang="en-US" dirty="0"/>
              <a:t>, </a:t>
            </a:r>
            <a:r>
              <a:rPr lang="en-US" dirty="0" err="1"/>
              <a:t>Thajsko</a:t>
            </a:r>
            <a:r>
              <a:rPr lang="en-US" dirty="0"/>
              <a:t>, </a:t>
            </a:r>
            <a:r>
              <a:rPr lang="en-US" dirty="0" err="1"/>
              <a:t>Japonsko</a:t>
            </a:r>
            <a:r>
              <a:rPr lang="en-US" dirty="0"/>
              <a:t>, </a:t>
            </a:r>
            <a:r>
              <a:rPr lang="en-US" dirty="0" err="1"/>
              <a:t>Grécko</a:t>
            </a:r>
            <a:r>
              <a:rPr lang="en-US" dirty="0"/>
              <a:t> a Malta: </a:t>
            </a:r>
            <a:r>
              <a:rPr lang="en-US" dirty="0" err="1"/>
              <a:t>najväčší</a:t>
            </a:r>
            <a:r>
              <a:rPr lang="en-US" dirty="0"/>
              <a:t> </a:t>
            </a:r>
            <a:r>
              <a:rPr lang="en-US" dirty="0" err="1"/>
              <a:t>skok</a:t>
            </a:r>
            <a:r>
              <a:rPr lang="en-US" dirty="0"/>
              <a:t> </a:t>
            </a:r>
            <a:r>
              <a:rPr lang="en-US" dirty="0" err="1"/>
              <a:t>vpred</a:t>
            </a:r>
            <a:endParaRPr lang="en-US" dirty="0"/>
          </a:p>
          <a:p>
            <a:pPr>
              <a:defRPr/>
            </a:pPr>
            <a:r>
              <a:rPr lang="en-US" dirty="0" err="1"/>
              <a:t>diktatúry</a:t>
            </a:r>
            <a:r>
              <a:rPr lang="en-US" dirty="0"/>
              <a:t>: TW, SING</a:t>
            </a:r>
          </a:p>
          <a:p>
            <a:pPr>
              <a:defRPr/>
            </a:pPr>
            <a:r>
              <a:rPr lang="en-US" dirty="0" err="1"/>
              <a:t>väčšinou</a:t>
            </a:r>
            <a:r>
              <a:rPr lang="en-US" dirty="0"/>
              <a:t> </a:t>
            </a:r>
            <a:r>
              <a:rPr lang="en-US" dirty="0" err="1"/>
              <a:t>diktatúry</a:t>
            </a:r>
            <a:r>
              <a:rPr lang="en-US" dirty="0"/>
              <a:t>: JKOR</a:t>
            </a:r>
          </a:p>
          <a:p>
            <a:pPr>
              <a:defRPr/>
            </a:pPr>
            <a:r>
              <a:rPr lang="en-US" dirty="0" err="1"/>
              <a:t>demokracie</a:t>
            </a:r>
            <a:r>
              <a:rPr lang="en-US" dirty="0"/>
              <a:t>: JAP, MAL </a:t>
            </a:r>
          </a:p>
          <a:p>
            <a:pPr>
              <a:defRPr/>
            </a:pP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režimy</a:t>
            </a:r>
            <a:r>
              <a:rPr lang="en-US" dirty="0"/>
              <a:t>: POR, GRE, THAI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Przeworski</a:t>
            </a:r>
            <a:r>
              <a:rPr lang="en-US" dirty="0"/>
              <a:t> a </a:t>
            </a:r>
            <a:r>
              <a:rPr lang="en-US" dirty="0" err="1"/>
              <a:t>kol</a:t>
            </a:r>
            <a:r>
              <a:rPr lang="en-US" dirty="0"/>
              <a:t> (2000)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celkové</a:t>
            </a:r>
            <a:r>
              <a:rPr lang="en-US" dirty="0"/>
              <a:t> </a:t>
            </a:r>
            <a:r>
              <a:rPr lang="en-US" dirty="0" err="1"/>
              <a:t>príjmy</a:t>
            </a:r>
            <a:r>
              <a:rPr lang="en-US" dirty="0"/>
              <a:t> </a:t>
            </a:r>
            <a:r>
              <a:rPr lang="en-US" dirty="0" err="1"/>
              <a:t>rástli</a:t>
            </a:r>
            <a:r>
              <a:rPr lang="en-US" dirty="0"/>
              <a:t> </a:t>
            </a:r>
            <a:r>
              <a:rPr lang="en-US" dirty="0" err="1"/>
              <a:t>rovnako</a:t>
            </a:r>
            <a:r>
              <a:rPr lang="en-US" dirty="0"/>
              <a:t> v DEM </a:t>
            </a:r>
            <a:r>
              <a:rPr lang="en-US" dirty="0" err="1"/>
              <a:t>aj</a:t>
            </a:r>
            <a:r>
              <a:rPr lang="en-US" dirty="0"/>
              <a:t> DIKT</a:t>
            </a:r>
          </a:p>
          <a:p>
            <a:pPr>
              <a:defRPr/>
            </a:pPr>
            <a:r>
              <a:rPr lang="en-US" dirty="0"/>
              <a:t>ale </a:t>
            </a:r>
            <a:r>
              <a:rPr lang="en-US" dirty="0" err="1"/>
              <a:t>príjem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hlavu</a:t>
            </a:r>
            <a:r>
              <a:rPr lang="en-US" dirty="0"/>
              <a:t> </a:t>
            </a:r>
            <a:r>
              <a:rPr lang="en-US" dirty="0" err="1"/>
              <a:t>vyšší</a:t>
            </a:r>
            <a:r>
              <a:rPr lang="en-US" dirty="0"/>
              <a:t> v </a:t>
            </a:r>
            <a:r>
              <a:rPr lang="en-US" dirty="0" err="1"/>
              <a:t>demokraciách</a:t>
            </a:r>
            <a:r>
              <a:rPr lang="en-US" dirty="0"/>
              <a:t> (</a:t>
            </a:r>
            <a:r>
              <a:rPr lang="en-US" dirty="0" err="1"/>
              <a:t>kvôli</a:t>
            </a:r>
            <a:r>
              <a:rPr lang="en-US" dirty="0"/>
              <a:t> </a:t>
            </a:r>
            <a:r>
              <a:rPr lang="en-US" dirty="0" err="1"/>
              <a:t>pomalšiemu</a:t>
            </a:r>
            <a:r>
              <a:rPr lang="en-US" dirty="0"/>
              <a:t> </a:t>
            </a:r>
            <a:r>
              <a:rPr lang="en-US" dirty="0" err="1"/>
              <a:t>rastu</a:t>
            </a:r>
            <a:r>
              <a:rPr lang="en-US" dirty="0"/>
              <a:t> </a:t>
            </a:r>
            <a:r>
              <a:rPr lang="en-US" dirty="0" err="1"/>
              <a:t>obyvateľstva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/>
              <a:t>DIKT: </a:t>
            </a:r>
            <a:r>
              <a:rPr lang="en-US" dirty="0" err="1"/>
              <a:t>nárast</a:t>
            </a:r>
            <a:r>
              <a:rPr lang="en-US" dirty="0"/>
              <a:t> </a:t>
            </a:r>
            <a:r>
              <a:rPr lang="en-US" dirty="0" err="1"/>
              <a:t>pracovnej</a:t>
            </a:r>
            <a:r>
              <a:rPr lang="en-US" dirty="0"/>
              <a:t> </a:t>
            </a:r>
            <a:r>
              <a:rPr lang="en-US" dirty="0" err="1"/>
              <a:t>sily</a:t>
            </a:r>
            <a:r>
              <a:rPr lang="en-US" dirty="0"/>
              <a:t> a </a:t>
            </a:r>
            <a:r>
              <a:rPr lang="en-US" dirty="0" err="1"/>
              <a:t>nízke</a:t>
            </a:r>
            <a:r>
              <a:rPr lang="en-US" dirty="0"/>
              <a:t> </a:t>
            </a:r>
            <a:r>
              <a:rPr lang="en-US" dirty="0" err="1"/>
              <a:t>mzdy</a:t>
            </a:r>
            <a:r>
              <a:rPr lang="en-US" dirty="0"/>
              <a:t>, DEM: </a:t>
            </a:r>
            <a:r>
              <a:rPr lang="en-US" dirty="0" err="1"/>
              <a:t>vyššie</a:t>
            </a:r>
            <a:r>
              <a:rPr lang="en-US" dirty="0"/>
              <a:t> </a:t>
            </a:r>
            <a:r>
              <a:rPr lang="en-US" dirty="0" err="1"/>
              <a:t>mzdy</a:t>
            </a:r>
            <a:r>
              <a:rPr lang="en-US" dirty="0"/>
              <a:t>, </a:t>
            </a:r>
            <a:r>
              <a:rPr lang="en-US" dirty="0" err="1"/>
              <a:t>efektivita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, </a:t>
            </a:r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využívali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technológie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Przeworski</a:t>
            </a:r>
            <a:r>
              <a:rPr lang="en-US" dirty="0"/>
              <a:t> a </a:t>
            </a:r>
            <a:r>
              <a:rPr lang="en-US" dirty="0" err="1"/>
              <a:t>kol</a:t>
            </a:r>
            <a:r>
              <a:rPr lang="en-US" dirty="0"/>
              <a:t> (2000)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potrebné</a:t>
            </a:r>
            <a:r>
              <a:rPr lang="en-US" dirty="0"/>
              <a:t> </a:t>
            </a:r>
            <a:r>
              <a:rPr lang="en-US" dirty="0" err="1"/>
              <a:t>obetovať</a:t>
            </a:r>
            <a:r>
              <a:rPr lang="en-US" dirty="0"/>
              <a:t> </a:t>
            </a:r>
            <a:r>
              <a:rPr lang="en-US" dirty="0" err="1"/>
              <a:t>demokraciu</a:t>
            </a:r>
            <a:r>
              <a:rPr lang="en-US" dirty="0"/>
              <a:t> </a:t>
            </a:r>
            <a:r>
              <a:rPr lang="en-US" dirty="0" err="1"/>
              <a:t>kvôli</a:t>
            </a:r>
            <a:r>
              <a:rPr lang="en-US" dirty="0"/>
              <a:t> </a:t>
            </a:r>
            <a:r>
              <a:rPr lang="en-US" dirty="0" err="1"/>
              <a:t>hospodárskemu</a:t>
            </a:r>
            <a:r>
              <a:rPr lang="en-US" dirty="0"/>
              <a:t> </a:t>
            </a:r>
            <a:r>
              <a:rPr lang="en-US" dirty="0" err="1"/>
              <a:t>rastu</a:t>
            </a:r>
            <a:endParaRPr lang="en-US" dirty="0"/>
          </a:p>
          <a:p>
            <a:pPr>
              <a:defRPr/>
            </a:pPr>
            <a:r>
              <a:rPr lang="en-US" dirty="0"/>
              <a:t>DIKT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mnoho</a:t>
            </a:r>
            <a:r>
              <a:rPr lang="en-US" dirty="0"/>
              <a:t> </a:t>
            </a:r>
            <a:r>
              <a:rPr lang="en-US" dirty="0" err="1"/>
              <a:t>nevýhod</a:t>
            </a:r>
            <a:r>
              <a:rPr lang="en-US" dirty="0"/>
              <a:t> </a:t>
            </a:r>
            <a:r>
              <a:rPr lang="en-US" dirty="0" err="1"/>
              <a:t>oproti</a:t>
            </a:r>
            <a:r>
              <a:rPr lang="en-US" dirty="0"/>
              <a:t> DEM:</a:t>
            </a:r>
          </a:p>
          <a:p>
            <a:pPr>
              <a:defRPr/>
            </a:pPr>
            <a:r>
              <a:rPr lang="en-US" dirty="0" err="1"/>
              <a:t>život</a:t>
            </a:r>
            <a:r>
              <a:rPr lang="en-US" dirty="0"/>
              <a:t> je </a:t>
            </a:r>
            <a:r>
              <a:rPr lang="en-US" dirty="0" err="1"/>
              <a:t>ťažší</a:t>
            </a:r>
            <a:r>
              <a:rPr lang="en-US" dirty="0"/>
              <a:t> a </a:t>
            </a:r>
            <a:r>
              <a:rPr lang="en-US" dirty="0" err="1"/>
              <a:t>kratší</a:t>
            </a:r>
            <a:r>
              <a:rPr lang="en-US" dirty="0"/>
              <a:t>, </a:t>
            </a:r>
            <a:r>
              <a:rPr lang="en-US" dirty="0" err="1"/>
              <a:t>ekonomika</a:t>
            </a:r>
            <a:r>
              <a:rPr lang="en-US" dirty="0"/>
              <a:t> </a:t>
            </a:r>
            <a:r>
              <a:rPr lang="en-US" dirty="0" err="1"/>
              <a:t>rastie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stabilné</a:t>
            </a:r>
            <a:r>
              <a:rPr lang="en-US" dirty="0"/>
              <a:t> (</a:t>
            </a:r>
            <a:r>
              <a:rPr lang="en-US" dirty="0" err="1"/>
              <a:t>t.j.</a:t>
            </a:r>
            <a:r>
              <a:rPr lang="en-US" dirty="0"/>
              <a:t> </a:t>
            </a:r>
            <a:r>
              <a:rPr lang="en-US" dirty="0" err="1"/>
              <a:t>politicky</a:t>
            </a:r>
            <a:r>
              <a:rPr lang="en-US" dirty="0"/>
              <a:t> </a:t>
            </a:r>
            <a:r>
              <a:rPr lang="en-US" dirty="0" err="1"/>
              <a:t>represívne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/>
              <a:t>DEM: pol. </a:t>
            </a:r>
            <a:r>
              <a:rPr lang="en-US" dirty="0" err="1"/>
              <a:t>nestabilita</a:t>
            </a:r>
            <a:r>
              <a:rPr lang="en-US" dirty="0"/>
              <a:t> </a:t>
            </a:r>
            <a:r>
              <a:rPr lang="en-US" dirty="0" err="1"/>
              <a:t>nemá</a:t>
            </a:r>
            <a:r>
              <a:rPr lang="en-US" dirty="0"/>
              <a:t> </a:t>
            </a:r>
            <a:r>
              <a:rPr lang="en-US" dirty="0" err="1"/>
              <a:t>zásadný</a:t>
            </a:r>
            <a:r>
              <a:rPr lang="en-US" dirty="0"/>
              <a:t> </a:t>
            </a:r>
            <a:r>
              <a:rPr lang="en-US" dirty="0" err="1"/>
              <a:t>vplyv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hosp. </a:t>
            </a:r>
            <a:r>
              <a:rPr lang="en-US" dirty="0" err="1"/>
              <a:t>rast</a:t>
            </a:r>
            <a:r>
              <a:rPr lang="en-US" dirty="0"/>
              <a:t> (v </a:t>
            </a:r>
            <a:r>
              <a:rPr lang="en-US" dirty="0" err="1"/>
              <a:t>porovnaní</a:t>
            </a:r>
            <a:r>
              <a:rPr lang="en-US" dirty="0"/>
              <a:t> s DIKT)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Przeworski</a:t>
            </a:r>
            <a:r>
              <a:rPr lang="en-US" dirty="0"/>
              <a:t> a </a:t>
            </a:r>
            <a:r>
              <a:rPr lang="en-US" dirty="0" err="1"/>
              <a:t>kol</a:t>
            </a:r>
            <a:r>
              <a:rPr lang="en-US" dirty="0"/>
              <a:t> (2000): </a:t>
            </a:r>
            <a:r>
              <a:rPr lang="en-US" dirty="0" err="1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kritizované</a:t>
            </a:r>
            <a:r>
              <a:rPr lang="en-US" dirty="0"/>
              <a:t> z </a:t>
            </a:r>
            <a:r>
              <a:rPr lang="en-US" dirty="0" err="1"/>
              <a:t>teoretických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metodologických</a:t>
            </a:r>
            <a:r>
              <a:rPr lang="en-US" dirty="0"/>
              <a:t> </a:t>
            </a:r>
            <a:r>
              <a:rPr lang="en-US" dirty="0" err="1"/>
              <a:t>pozícií</a:t>
            </a:r>
            <a:endParaRPr lang="en-US" dirty="0"/>
          </a:p>
          <a:p>
            <a:pPr>
              <a:defRPr/>
            </a:pPr>
            <a:r>
              <a:rPr lang="en-US" dirty="0" err="1"/>
              <a:t>najsilnejšia</a:t>
            </a:r>
            <a:r>
              <a:rPr lang="en-US" dirty="0"/>
              <a:t> </a:t>
            </a:r>
            <a:r>
              <a:rPr lang="en-US" dirty="0" err="1"/>
              <a:t>kritika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týka</a:t>
            </a:r>
            <a:r>
              <a:rPr lang="en-US" dirty="0"/>
              <a:t> </a:t>
            </a:r>
            <a:r>
              <a:rPr lang="en-US" dirty="0" err="1"/>
              <a:t>skreslujúceho</a:t>
            </a:r>
            <a:r>
              <a:rPr lang="en-US" dirty="0"/>
              <a:t> </a:t>
            </a:r>
            <a:r>
              <a:rPr lang="en-US" dirty="0" err="1"/>
              <a:t>výberu</a:t>
            </a:r>
            <a:r>
              <a:rPr lang="en-US" dirty="0"/>
              <a:t> </a:t>
            </a:r>
            <a:r>
              <a:rPr lang="en-US" dirty="0" err="1"/>
              <a:t>prípadov</a:t>
            </a:r>
            <a:r>
              <a:rPr lang="en-US" dirty="0"/>
              <a:t> (</a:t>
            </a:r>
            <a:r>
              <a:rPr lang="en-US" i="1" dirty="0"/>
              <a:t>selection bias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err="1"/>
              <a:t>Boix</a:t>
            </a:r>
            <a:r>
              <a:rPr lang="en-US" dirty="0"/>
              <a:t> a Stokes (2003): je </a:t>
            </a:r>
            <a:r>
              <a:rPr lang="en-US" dirty="0" err="1"/>
              <a:t>chyba</a:t>
            </a:r>
            <a:r>
              <a:rPr lang="en-US" dirty="0"/>
              <a:t> </a:t>
            </a:r>
            <a:r>
              <a:rPr lang="en-US" dirty="0" err="1"/>
              <a:t>skúmať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1950: </a:t>
            </a:r>
            <a:r>
              <a:rPr lang="en-US" dirty="0" err="1"/>
              <a:t>distribúce</a:t>
            </a:r>
            <a:r>
              <a:rPr lang="en-US" dirty="0"/>
              <a:t> DEM a DIKT v </a:t>
            </a:r>
            <a:r>
              <a:rPr lang="en-US" dirty="0" err="1"/>
              <a:t>tomto</a:t>
            </a:r>
            <a:r>
              <a:rPr lang="en-US" dirty="0"/>
              <a:t> </a:t>
            </a:r>
            <a:r>
              <a:rPr lang="en-US" dirty="0" err="1"/>
              <a:t>čase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náhodná</a:t>
            </a:r>
            <a:r>
              <a:rPr lang="en-US" dirty="0"/>
              <a:t>, ale </a:t>
            </a:r>
            <a:r>
              <a:rPr lang="en-US" dirty="0" err="1"/>
              <a:t>typ</a:t>
            </a:r>
            <a:r>
              <a:rPr lang="en-US" dirty="0"/>
              <a:t> </a:t>
            </a:r>
            <a:r>
              <a:rPr lang="en-US" dirty="0" err="1"/>
              <a:t>režimu</a:t>
            </a:r>
            <a:r>
              <a:rPr lang="en-US" dirty="0"/>
              <a:t> a </a:t>
            </a:r>
            <a:r>
              <a:rPr lang="en-US" dirty="0" err="1"/>
              <a:t>bohatstvo</a:t>
            </a:r>
            <a:r>
              <a:rPr lang="en-US" dirty="0"/>
              <a:t> </a:t>
            </a:r>
            <a:r>
              <a:rPr lang="en-US" dirty="0" err="1"/>
              <a:t>silno</a:t>
            </a:r>
            <a:r>
              <a:rPr lang="en-US" dirty="0"/>
              <a:t> </a:t>
            </a:r>
            <a:r>
              <a:rPr lang="en-US" dirty="0" err="1"/>
              <a:t>korelujú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2708</TotalTime>
  <Words>1256</Words>
  <Application>Microsoft Macintosh PowerPoint</Application>
  <PresentationFormat>On-screen Show (4:3)</PresentationFormat>
  <Paragraphs>105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Arial</vt:lpstr>
      <vt:lpstr>Times New Roman</vt:lpstr>
      <vt:lpstr>Wingdings</vt:lpstr>
      <vt:lpstr>Capsules</vt:lpstr>
      <vt:lpstr>Podmienky dlhodobého rozvoja II</vt:lpstr>
      <vt:lpstr>Hlavné témy prednášky</vt:lpstr>
      <vt:lpstr>Modernizácia a rozvoj</vt:lpstr>
      <vt:lpstr>Modernizácia a rozvoj:  súčasná debata</vt:lpstr>
      <vt:lpstr>Przeworski a kol (2000)</vt:lpstr>
      <vt:lpstr>Przeworski a kol (2000)</vt:lpstr>
      <vt:lpstr>Przeworski a kol (2000)</vt:lpstr>
      <vt:lpstr>Przeworski a kol (2000)</vt:lpstr>
      <vt:lpstr>Przeworski a kol (2000): kritika</vt:lpstr>
      <vt:lpstr>Boix a Stokes (2003)</vt:lpstr>
      <vt:lpstr>Boix a Stokes (2003)</vt:lpstr>
      <vt:lpstr>Boix a Stokes (2003)</vt:lpstr>
      <vt:lpstr>Prečo rozvoj udržiava demokraciu?</vt:lpstr>
      <vt:lpstr>Ľudský kapitál/vzdelanie</vt:lpstr>
      <vt:lpstr>Zmenšujú sa nerovnosti?</vt:lpstr>
      <vt:lpstr>Zmenšujú sa nerovnosti?</vt:lpstr>
      <vt:lpstr>Zmenšujú sa nerovnosti?</vt:lpstr>
      <vt:lpstr>Rozvoj: alternatívne prístupy </vt:lpstr>
      <vt:lpstr>Demografické procesy</vt:lpstr>
      <vt:lpstr>Dyson (2001): Demografická transformácia</vt:lpstr>
      <vt:lpstr>Demografická transformácia</vt:lpstr>
      <vt:lpstr>Demografická transformácia</vt:lpstr>
      <vt:lpstr>Demografická transformácia</vt:lpstr>
      <vt:lpstr>Demografia a demokracia</vt:lpstr>
      <vt:lpstr>Kapacity štátu</vt:lpstr>
      <vt:lpstr>Kapacity štátu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 Rybar</cp:lastModifiedBy>
  <cp:revision>214</cp:revision>
  <dcterms:created xsi:type="dcterms:W3CDTF">2005-06-20T08:50:09Z</dcterms:created>
  <dcterms:modified xsi:type="dcterms:W3CDTF">2018-10-23T09:39:49Z</dcterms:modified>
</cp:coreProperties>
</file>