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1"/>
  </p:sldMasterIdLst>
  <p:notesMasterIdLst>
    <p:notesMasterId r:id="rId45"/>
  </p:notesMasterIdLst>
  <p:sldIdLst>
    <p:sldId id="256" r:id="rId2"/>
    <p:sldId id="341" r:id="rId3"/>
    <p:sldId id="315" r:id="rId4"/>
    <p:sldId id="342" r:id="rId5"/>
    <p:sldId id="316" r:id="rId6"/>
    <p:sldId id="343" r:id="rId7"/>
    <p:sldId id="317" r:id="rId8"/>
    <p:sldId id="345" r:id="rId9"/>
    <p:sldId id="318" r:id="rId10"/>
    <p:sldId id="319" r:id="rId11"/>
    <p:sldId id="320" r:id="rId12"/>
    <p:sldId id="321" r:id="rId13"/>
    <p:sldId id="322" r:id="rId14"/>
    <p:sldId id="324" r:id="rId15"/>
    <p:sldId id="325" r:id="rId16"/>
    <p:sldId id="334" r:id="rId17"/>
    <p:sldId id="326" r:id="rId18"/>
    <p:sldId id="327" r:id="rId19"/>
    <p:sldId id="328" r:id="rId20"/>
    <p:sldId id="344" r:id="rId21"/>
    <p:sldId id="329" r:id="rId22"/>
    <p:sldId id="330" r:id="rId23"/>
    <p:sldId id="331" r:id="rId24"/>
    <p:sldId id="332" r:id="rId25"/>
    <p:sldId id="335" r:id="rId26"/>
    <p:sldId id="336" r:id="rId27"/>
    <p:sldId id="337" r:id="rId28"/>
    <p:sldId id="338" r:id="rId29"/>
    <p:sldId id="339" r:id="rId30"/>
    <p:sldId id="340" r:id="rId31"/>
    <p:sldId id="278" r:id="rId32"/>
    <p:sldId id="279" r:id="rId33"/>
    <p:sldId id="346" r:id="rId34"/>
    <p:sldId id="294" r:id="rId35"/>
    <p:sldId id="29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599"/>
  </p:normalViewPr>
  <p:slideViewPr>
    <p:cSldViewPr>
      <p:cViewPr varScale="1">
        <p:scale>
          <a:sx n="106" d="100"/>
          <a:sy n="106" d="100"/>
        </p:scale>
        <p:origin x="156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ED2682A-6816-7A4C-82EA-E40E22996C5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Čína a </a:t>
            </a:r>
            <a:r>
              <a:rPr lang="cs-CZ" dirty="0" err="1"/>
              <a:t>železnica</a:t>
            </a:r>
            <a:r>
              <a:rPr lang="cs-CZ" dirty="0"/>
              <a:t> do Tibetu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2682A-6816-7A4C-82EA-E40E22996C5B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918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kumimoji="1" lang="sk-SK" sz="2400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kumimoji="1" lang="sk-SK" sz="2400"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</p:grpSp>
      <p:sp>
        <p:nvSpPr>
          <p:cNvPr id="1833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charset="0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sk-SK" noProof="0"/>
              <a:t>Click to edit Master subtitle style</a:t>
            </a:r>
          </a:p>
        </p:txBody>
      </p:sp>
      <p:sp>
        <p:nvSpPr>
          <p:cNvPr id="18330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sk-SK" noProof="0"/>
              <a:t>Click to edit Master 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Ctr="0"/>
          <a:lstStyle>
            <a:lvl1pPr>
              <a:defRPr/>
            </a:lvl1pPr>
          </a:lstStyle>
          <a:p>
            <a:fld id="{F66A4294-AA8B-B64C-814C-C5D82126B47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532588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81ADA7-B4AB-A546-BCA8-44D6CC358221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90661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09F56A-8B8D-1E47-BDF3-25DEF36D9E20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817025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760D44-E0EA-FE4C-906D-A91BDF5645F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030128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B6ECF7-35B6-3647-B4A0-B1E03031B78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5065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9E3074-8465-C345-BF12-041F6FE6D56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76238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7552BB-E960-0847-BE6F-2818539D26F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46656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6F5C27-19E3-E44A-A3AB-85D2EB14BE89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923197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0602E-75FB-2A43-9097-1D76BA26E899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408767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7E67A2-BA3C-2C47-9B28-9D1C0F4CFFA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154618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C551B3-EB7F-6346-89E3-34BCCD64A39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006071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C4F0F0"/>
            </a:gs>
            <a:gs pos="25974">
              <a:srgbClr val="D8F5F5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8227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8227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82279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82280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</p:grpSp>
      <p:sp>
        <p:nvSpPr>
          <p:cNvPr id="182281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title style</a:t>
            </a:r>
          </a:p>
        </p:txBody>
      </p:sp>
      <p:sp>
        <p:nvSpPr>
          <p:cNvPr id="1822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</a:p>
        </p:txBody>
      </p:sp>
      <p:sp>
        <p:nvSpPr>
          <p:cNvPr id="1822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822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822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fld id="{05861639-CD89-AF48-9BEF-9111F9579CA1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79450" y="990600"/>
            <a:ext cx="8229600" cy="19050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cs-CZ" altLang="en-US" sz="4000" dirty="0" err="1"/>
              <a:t>Podmienky</a:t>
            </a:r>
            <a:r>
              <a:rPr lang="cs-CZ" altLang="en-US" sz="4000" dirty="0"/>
              <a:t> </a:t>
            </a:r>
            <a:r>
              <a:rPr lang="cs-CZ" altLang="en-US" sz="4000" dirty="0" err="1"/>
              <a:t>dlhodobého</a:t>
            </a:r>
            <a:r>
              <a:rPr lang="cs-CZ" altLang="en-US" sz="4000" dirty="0"/>
              <a:t> </a:t>
            </a:r>
            <a:r>
              <a:rPr lang="cs-CZ" altLang="en-US" sz="4000" dirty="0" err="1"/>
              <a:t>rozvoja</a:t>
            </a:r>
            <a:r>
              <a:rPr lang="cs-CZ" altLang="en-US" sz="4000" dirty="0"/>
              <a:t> I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3886200"/>
            <a:ext cx="6800850" cy="17526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sk-SK" altLang="en-US"/>
              <a:t>Komparatistika</a:t>
            </a:r>
          </a:p>
          <a:p>
            <a:pPr eaLnBrk="1" hangingPunct="1">
              <a:buFont typeface="Wingdings" charset="2"/>
              <a:buNone/>
            </a:pPr>
            <a:r>
              <a:rPr lang="en-US" altLang="en-US"/>
              <a:t>D</a:t>
            </a:r>
            <a:r>
              <a:rPr lang="sk-SK" altLang="en-US"/>
              <a:t>oc. Marek Rybář, PhD.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4664"/>
            <a:ext cx="7924800" cy="936104"/>
          </a:xfrm>
        </p:spPr>
        <p:txBody>
          <a:bodyPr/>
          <a:lstStyle/>
          <a:p>
            <a:pPr algn="ctr"/>
            <a:r>
              <a:rPr lang="en-US" dirty="0" err="1"/>
              <a:t>Topografia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4785"/>
            <a:ext cx="7693025" cy="2808312"/>
          </a:xfrm>
        </p:spPr>
        <p:txBody>
          <a:bodyPr/>
          <a:lstStyle/>
          <a:p>
            <a:r>
              <a:rPr lang="en-US" dirty="0" err="1"/>
              <a:t>všeobecné</a:t>
            </a:r>
            <a:r>
              <a:rPr lang="en-US" dirty="0"/>
              <a:t> </a:t>
            </a:r>
            <a:r>
              <a:rPr lang="en-US" dirty="0" err="1"/>
              <a:t>nebiologické</a:t>
            </a:r>
            <a:r>
              <a:rPr lang="en-US" dirty="0"/>
              <a:t> </a:t>
            </a:r>
            <a:r>
              <a:rPr lang="en-US" dirty="0" err="1"/>
              <a:t>podmienky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zemskom</a:t>
            </a:r>
            <a:r>
              <a:rPr lang="en-US" dirty="0"/>
              <a:t> </a:t>
            </a:r>
            <a:r>
              <a:rPr lang="en-US" dirty="0" err="1"/>
              <a:t>povrchu</a:t>
            </a:r>
            <a:endParaRPr lang="en-US" dirty="0"/>
          </a:p>
          <a:p>
            <a:r>
              <a:rPr lang="en-US" dirty="0" err="1"/>
              <a:t>pohoria</a:t>
            </a:r>
            <a:r>
              <a:rPr lang="en-US" dirty="0"/>
              <a:t>, </a:t>
            </a:r>
            <a:r>
              <a:rPr lang="en-US" dirty="0" err="1"/>
              <a:t>oceány</a:t>
            </a:r>
            <a:r>
              <a:rPr lang="en-US" dirty="0"/>
              <a:t>, </a:t>
            </a:r>
            <a:r>
              <a:rPr lang="en-US" dirty="0" err="1"/>
              <a:t>ostrovy</a:t>
            </a:r>
            <a:r>
              <a:rPr lang="en-US" dirty="0"/>
              <a:t>, </a:t>
            </a:r>
            <a:r>
              <a:rPr lang="en-US" dirty="0" err="1"/>
              <a:t>veľkosť</a:t>
            </a:r>
            <a:r>
              <a:rPr lang="en-US" dirty="0"/>
              <a:t> </a:t>
            </a:r>
            <a:r>
              <a:rPr lang="en-US" dirty="0" err="1"/>
              <a:t>riek</a:t>
            </a:r>
            <a:r>
              <a:rPr lang="en-US" dirty="0"/>
              <a:t>, </a:t>
            </a:r>
            <a:r>
              <a:rPr lang="en-US" dirty="0" err="1"/>
              <a:t>ich</a:t>
            </a:r>
            <a:r>
              <a:rPr lang="en-US" dirty="0"/>
              <a:t> </a:t>
            </a:r>
            <a:r>
              <a:rPr lang="en-US" dirty="0" err="1"/>
              <a:t>splavnosť</a:t>
            </a:r>
            <a:r>
              <a:rPr lang="en-US" dirty="0"/>
              <a:t> a </a:t>
            </a:r>
            <a:r>
              <a:rPr lang="en-US" dirty="0" err="1"/>
              <a:t>premenlivosť</a:t>
            </a:r>
            <a:r>
              <a:rPr lang="en-US" dirty="0"/>
              <a:t> v </a:t>
            </a:r>
            <a:r>
              <a:rPr lang="en-US" dirty="0" err="1"/>
              <a:t>ročných</a:t>
            </a:r>
            <a:r>
              <a:rPr lang="en-US" dirty="0"/>
              <a:t> </a:t>
            </a:r>
            <a:r>
              <a:rPr lang="en-US" dirty="0" err="1"/>
              <a:t>obdobiach</a:t>
            </a:r>
            <a:r>
              <a:rPr lang="en-US" dirty="0"/>
              <a:t> a pod.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005064"/>
            <a:ext cx="7272808" cy="267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18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656"/>
            <a:ext cx="7924800" cy="936104"/>
          </a:xfrm>
        </p:spPr>
        <p:txBody>
          <a:bodyPr/>
          <a:lstStyle/>
          <a:p>
            <a:pPr algn="ctr"/>
            <a:r>
              <a:rPr lang="en-US" dirty="0" err="1"/>
              <a:t>Topografia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4784"/>
            <a:ext cx="7693025" cy="4896544"/>
          </a:xfrm>
        </p:spPr>
        <p:txBody>
          <a:bodyPr/>
          <a:lstStyle/>
          <a:p>
            <a:r>
              <a:rPr lang="en-US" dirty="0"/>
              <a:t>K. </a:t>
            </a:r>
            <a:r>
              <a:rPr lang="en-US" dirty="0" err="1"/>
              <a:t>Wittfogel</a:t>
            </a:r>
            <a:r>
              <a:rPr lang="en-US" dirty="0"/>
              <a:t> (1957): </a:t>
            </a:r>
            <a:r>
              <a:rPr lang="en-US" dirty="0" err="1"/>
              <a:t>rieky</a:t>
            </a:r>
            <a:r>
              <a:rPr lang="en-US" dirty="0"/>
              <a:t> </a:t>
            </a:r>
            <a:r>
              <a:rPr lang="en-US" dirty="0" err="1"/>
              <a:t>dokázal</a:t>
            </a:r>
            <a:r>
              <a:rPr lang="en-US" dirty="0"/>
              <a:t> </a:t>
            </a:r>
            <a:r>
              <a:rPr lang="en-US" dirty="0" err="1"/>
              <a:t>človek</a:t>
            </a:r>
            <a:r>
              <a:rPr lang="en-US" dirty="0"/>
              <a:t> </a:t>
            </a:r>
            <a:r>
              <a:rPr lang="en-US" dirty="0" err="1"/>
              <a:t>relatívne</a:t>
            </a:r>
            <a:r>
              <a:rPr lang="en-US" dirty="0"/>
              <a:t> </a:t>
            </a:r>
            <a:r>
              <a:rPr lang="en-US" dirty="0" err="1"/>
              <a:t>ľahko</a:t>
            </a:r>
            <a:r>
              <a:rPr lang="en-US" dirty="0"/>
              <a:t> </a:t>
            </a:r>
            <a:r>
              <a:rPr lang="en-US" dirty="0" err="1"/>
              <a:t>kontrolovať</a:t>
            </a:r>
            <a:endParaRPr lang="en-US" dirty="0"/>
          </a:p>
          <a:p>
            <a:r>
              <a:rPr lang="en-US" dirty="0" err="1"/>
              <a:t>spoloč</a:t>
            </a:r>
            <a:r>
              <a:rPr lang="cs-CZ" dirty="0"/>
              <a:t>e</a:t>
            </a:r>
            <a:r>
              <a:rPr lang="en-US" dirty="0" err="1"/>
              <a:t>nstvá</a:t>
            </a:r>
            <a:r>
              <a:rPr lang="en-US" dirty="0"/>
              <a:t> </a:t>
            </a:r>
            <a:r>
              <a:rPr lang="en-US" dirty="0" err="1"/>
              <a:t>blízko</a:t>
            </a:r>
            <a:r>
              <a:rPr lang="en-US" dirty="0"/>
              <a:t> </a:t>
            </a:r>
            <a:r>
              <a:rPr lang="en-US" dirty="0" err="1"/>
              <a:t>riek</a:t>
            </a:r>
            <a:r>
              <a:rPr lang="en-US" dirty="0"/>
              <a:t> </a:t>
            </a:r>
            <a:r>
              <a:rPr lang="en-US" dirty="0" err="1"/>
              <a:t>potrebovali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ich</a:t>
            </a:r>
            <a:r>
              <a:rPr lang="en-US" dirty="0"/>
              <a:t> </a:t>
            </a:r>
            <a:r>
              <a:rPr lang="en-US" dirty="0" err="1"/>
              <a:t>kontrolu</a:t>
            </a:r>
            <a:r>
              <a:rPr lang="en-US" dirty="0"/>
              <a:t> </a:t>
            </a:r>
            <a:r>
              <a:rPr lang="en-US" dirty="0" err="1"/>
              <a:t>sofistikovanú</a:t>
            </a:r>
            <a:r>
              <a:rPr lang="en-US" dirty="0"/>
              <a:t> </a:t>
            </a:r>
            <a:r>
              <a:rPr lang="en-US" dirty="0" err="1"/>
              <a:t>deľbu</a:t>
            </a:r>
            <a:r>
              <a:rPr lang="en-US" dirty="0"/>
              <a:t> </a:t>
            </a:r>
            <a:r>
              <a:rPr lang="en-US" dirty="0" err="1"/>
              <a:t>práce</a:t>
            </a:r>
            <a:r>
              <a:rPr lang="en-US" dirty="0"/>
              <a:t>, </a:t>
            </a:r>
            <a:r>
              <a:rPr lang="en-US" dirty="0" err="1"/>
              <a:t>kde</a:t>
            </a:r>
            <a:r>
              <a:rPr lang="en-US" dirty="0"/>
              <a:t> </a:t>
            </a:r>
            <a:r>
              <a:rPr lang="en-US" dirty="0" err="1"/>
              <a:t>úzka</a:t>
            </a:r>
            <a:r>
              <a:rPr lang="en-US" dirty="0"/>
              <a:t> </a:t>
            </a:r>
            <a:r>
              <a:rPr lang="en-US" dirty="0" err="1"/>
              <a:t>skupina</a:t>
            </a:r>
            <a:r>
              <a:rPr lang="en-US" dirty="0"/>
              <a:t> </a:t>
            </a:r>
            <a:r>
              <a:rPr lang="en-US" dirty="0" err="1"/>
              <a:t>ovládala</a:t>
            </a:r>
            <a:r>
              <a:rPr lang="en-US" dirty="0"/>
              <a:t> </a:t>
            </a:r>
            <a:r>
              <a:rPr lang="en-US" dirty="0" err="1"/>
              <a:t>masu</a:t>
            </a:r>
            <a:r>
              <a:rPr lang="en-US" dirty="0"/>
              <a:t> </a:t>
            </a:r>
            <a:r>
              <a:rPr lang="en-US" dirty="0" err="1"/>
              <a:t>pracovnej</a:t>
            </a:r>
            <a:r>
              <a:rPr lang="en-US" dirty="0"/>
              <a:t> </a:t>
            </a:r>
            <a:r>
              <a:rPr lang="en-US" dirty="0" err="1"/>
              <a:t>sily</a:t>
            </a:r>
            <a:endParaRPr lang="en-US" dirty="0"/>
          </a:p>
          <a:p>
            <a:r>
              <a:rPr lang="en-US" dirty="0" err="1"/>
              <a:t>nútené</a:t>
            </a:r>
            <a:r>
              <a:rPr lang="en-US" dirty="0"/>
              <a:t> </a:t>
            </a:r>
            <a:r>
              <a:rPr lang="en-US" dirty="0" err="1"/>
              <a:t>práce</a:t>
            </a:r>
            <a:r>
              <a:rPr lang="en-US" dirty="0"/>
              <a:t> </a:t>
            </a:r>
            <a:r>
              <a:rPr lang="en-US" dirty="0" err="1"/>
              <a:t>postupne</a:t>
            </a:r>
            <a:r>
              <a:rPr lang="en-US" dirty="0"/>
              <a:t> </a:t>
            </a:r>
            <a:r>
              <a:rPr lang="en-US" dirty="0" err="1"/>
              <a:t>využité</a:t>
            </a:r>
            <a:r>
              <a:rPr lang="en-US" dirty="0"/>
              <a:t> </a:t>
            </a:r>
            <a:r>
              <a:rPr lang="en-US" dirty="0" err="1"/>
              <a:t>aj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inú</a:t>
            </a:r>
            <a:r>
              <a:rPr lang="en-US" dirty="0"/>
              <a:t> </a:t>
            </a:r>
            <a:r>
              <a:rPr lang="en-US" dirty="0" err="1"/>
              <a:t>činnosť</a:t>
            </a:r>
            <a:r>
              <a:rPr lang="en-US" dirty="0"/>
              <a:t>: </a:t>
            </a:r>
            <a:r>
              <a:rPr lang="en-US" dirty="0" err="1"/>
              <a:t>cesty</a:t>
            </a:r>
            <a:r>
              <a:rPr lang="en-US" dirty="0"/>
              <a:t>, </a:t>
            </a:r>
            <a:r>
              <a:rPr lang="en-US" dirty="0" err="1"/>
              <a:t>kanály</a:t>
            </a:r>
            <a:r>
              <a:rPr lang="en-US" dirty="0"/>
              <a:t>, </a:t>
            </a:r>
            <a:r>
              <a:rPr lang="en-US" dirty="0" err="1"/>
              <a:t>monumenty</a:t>
            </a:r>
            <a:r>
              <a:rPr lang="en-US" dirty="0"/>
              <a:t>, </a:t>
            </a:r>
            <a:r>
              <a:rPr lang="en-US" dirty="0" err="1"/>
              <a:t>obr</a:t>
            </a:r>
            <a:r>
              <a:rPr lang="en-US" dirty="0"/>
              <a:t>. </a:t>
            </a:r>
            <a:r>
              <a:rPr lang="en-US" dirty="0" err="1"/>
              <a:t>valy</a:t>
            </a:r>
            <a:endParaRPr lang="en-US" dirty="0"/>
          </a:p>
          <a:p>
            <a:r>
              <a:rPr lang="en-US" dirty="0" err="1"/>
              <a:t>vznik</a:t>
            </a:r>
            <a:r>
              <a:rPr lang="en-US" dirty="0"/>
              <a:t> “</a:t>
            </a:r>
            <a:r>
              <a:rPr lang="en-US" dirty="0" err="1"/>
              <a:t>orientálneho</a:t>
            </a:r>
            <a:r>
              <a:rPr lang="en-US" dirty="0"/>
              <a:t> </a:t>
            </a:r>
            <a:r>
              <a:rPr lang="en-US" dirty="0" err="1"/>
              <a:t>despotizmu</a:t>
            </a:r>
            <a:r>
              <a:rPr lang="en-US" dirty="0"/>
              <a:t>”: </a:t>
            </a:r>
          </a:p>
          <a:p>
            <a:r>
              <a:rPr lang="en-US" dirty="0" err="1"/>
              <a:t>topografia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technológie</a:t>
            </a:r>
            <a:r>
              <a:rPr lang="en-US" dirty="0">
                <a:sym typeface="Wingdings"/>
              </a:rPr>
              <a:t>  </a:t>
            </a:r>
            <a:r>
              <a:rPr lang="en-US" dirty="0" err="1">
                <a:sym typeface="Wingdings"/>
              </a:rPr>
              <a:t>inštitúcie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770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936104"/>
          </a:xfrm>
        </p:spPr>
        <p:txBody>
          <a:bodyPr/>
          <a:lstStyle/>
          <a:p>
            <a:pPr algn="ctr"/>
            <a:r>
              <a:rPr lang="en-US" dirty="0" err="1"/>
              <a:t>Topografia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12776"/>
            <a:ext cx="5760639" cy="5184576"/>
          </a:xfrm>
        </p:spPr>
        <p:txBody>
          <a:bodyPr/>
          <a:lstStyle/>
          <a:p>
            <a:r>
              <a:rPr lang="en-US" dirty="0" err="1"/>
              <a:t>situácia</a:t>
            </a:r>
            <a:r>
              <a:rPr lang="en-US" dirty="0"/>
              <a:t> v </a:t>
            </a:r>
            <a:r>
              <a:rPr lang="en-US" dirty="0" err="1"/>
              <a:t>Európe</a:t>
            </a:r>
            <a:r>
              <a:rPr lang="en-US" dirty="0"/>
              <a:t> bola </a:t>
            </a:r>
            <a:r>
              <a:rPr lang="en-US" dirty="0" err="1"/>
              <a:t>úplne</a:t>
            </a:r>
            <a:r>
              <a:rPr lang="en-US" dirty="0"/>
              <a:t> </a:t>
            </a:r>
            <a:r>
              <a:rPr lang="en-US" dirty="0" err="1"/>
              <a:t>iná</a:t>
            </a:r>
            <a:r>
              <a:rPr lang="en-US" dirty="0"/>
              <a:t> (Jones a </a:t>
            </a:r>
            <a:r>
              <a:rPr lang="en-US" dirty="0" err="1"/>
              <a:t>Landes</a:t>
            </a:r>
            <a:r>
              <a:rPr lang="en-US" dirty="0"/>
              <a:t> 1998):</a:t>
            </a:r>
          </a:p>
          <a:p>
            <a:r>
              <a:rPr lang="en-US" dirty="0" err="1"/>
              <a:t>vysoké</a:t>
            </a:r>
            <a:r>
              <a:rPr lang="en-US" dirty="0"/>
              <a:t> </a:t>
            </a:r>
            <a:r>
              <a:rPr lang="en-US" dirty="0" err="1"/>
              <a:t>pohoria</a:t>
            </a:r>
            <a:r>
              <a:rPr lang="en-US" dirty="0"/>
              <a:t>, </a:t>
            </a:r>
            <a:r>
              <a:rPr lang="en-US" dirty="0" err="1"/>
              <a:t>rieky</a:t>
            </a:r>
            <a:r>
              <a:rPr lang="en-US" dirty="0"/>
              <a:t> bez </a:t>
            </a:r>
            <a:r>
              <a:rPr lang="en-US" dirty="0" err="1"/>
              <a:t>delt</a:t>
            </a:r>
            <a:r>
              <a:rPr lang="en-US" dirty="0"/>
              <a:t>, </a:t>
            </a:r>
            <a:r>
              <a:rPr lang="en-US" dirty="0" err="1"/>
              <a:t>lesy</a:t>
            </a:r>
            <a:r>
              <a:rPr lang="en-US" dirty="0"/>
              <a:t>, </a:t>
            </a:r>
            <a:r>
              <a:rPr lang="en-US" dirty="0" err="1"/>
              <a:t>nepravidelný</a:t>
            </a:r>
            <a:r>
              <a:rPr lang="en-US" dirty="0"/>
              <a:t> </a:t>
            </a:r>
            <a:r>
              <a:rPr lang="en-US" dirty="0" err="1"/>
              <a:t>tvar</a:t>
            </a:r>
            <a:r>
              <a:rPr lang="en-US" dirty="0"/>
              <a:t> </a:t>
            </a:r>
            <a:r>
              <a:rPr lang="en-US" dirty="0" err="1"/>
              <a:t>kontinentu</a:t>
            </a:r>
            <a:r>
              <a:rPr lang="en-US" dirty="0"/>
              <a:t> – </a:t>
            </a:r>
            <a:r>
              <a:rPr lang="en-US" dirty="0" err="1"/>
              <a:t>polostrovy</a:t>
            </a:r>
            <a:r>
              <a:rPr lang="en-US" dirty="0"/>
              <a:t> a </a:t>
            </a:r>
            <a:r>
              <a:rPr lang="en-US" dirty="0" err="1"/>
              <a:t>veľké</a:t>
            </a:r>
            <a:r>
              <a:rPr lang="en-US" dirty="0"/>
              <a:t> </a:t>
            </a:r>
            <a:r>
              <a:rPr lang="en-US" dirty="0" err="1"/>
              <a:t>ostrovy</a:t>
            </a:r>
            <a:r>
              <a:rPr lang="en-US" dirty="0"/>
              <a:t> </a:t>
            </a:r>
            <a:r>
              <a:rPr lang="en-US" dirty="0" err="1"/>
              <a:t>spôsobili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nevznikla</a:t>
            </a:r>
            <a:r>
              <a:rPr lang="en-US" dirty="0"/>
              <a:t> </a:t>
            </a:r>
            <a:r>
              <a:rPr lang="en-US" dirty="0" err="1"/>
              <a:t>jedna</a:t>
            </a:r>
            <a:r>
              <a:rPr lang="en-US" dirty="0"/>
              <a:t> </a:t>
            </a:r>
            <a:r>
              <a:rPr lang="en-US" dirty="0" err="1"/>
              <a:t>civilizácia</a:t>
            </a:r>
            <a:endParaRPr lang="en-US" dirty="0"/>
          </a:p>
          <a:p>
            <a:r>
              <a:rPr lang="en-US" dirty="0" err="1"/>
              <a:t>nevznikla</a:t>
            </a:r>
            <a:r>
              <a:rPr lang="en-US" dirty="0"/>
              <a:t> </a:t>
            </a:r>
            <a:r>
              <a:rPr lang="en-US" dirty="0" err="1"/>
              <a:t>závislosť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despotovi</a:t>
            </a:r>
            <a:r>
              <a:rPr lang="en-US" dirty="0"/>
              <a:t>, </a:t>
            </a:r>
            <a:r>
              <a:rPr lang="en-US" dirty="0" err="1"/>
              <a:t>lebo</a:t>
            </a:r>
            <a:r>
              <a:rPr lang="en-US" dirty="0"/>
              <a:t> “</a:t>
            </a:r>
            <a:r>
              <a:rPr lang="en-US" dirty="0" err="1"/>
              <a:t>farmári</a:t>
            </a:r>
            <a:r>
              <a:rPr lang="en-US" dirty="0"/>
              <a:t>” </a:t>
            </a:r>
            <a:r>
              <a:rPr lang="en-US" dirty="0" err="1"/>
              <a:t>mali</a:t>
            </a:r>
            <a:r>
              <a:rPr lang="en-US" dirty="0"/>
              <a:t> </a:t>
            </a:r>
            <a:r>
              <a:rPr lang="en-US" dirty="0" err="1"/>
              <a:t>dostatok</a:t>
            </a:r>
            <a:r>
              <a:rPr lang="en-US" dirty="0"/>
              <a:t> </a:t>
            </a:r>
            <a:r>
              <a:rPr lang="en-US" dirty="0" err="1"/>
              <a:t>inej</a:t>
            </a:r>
            <a:r>
              <a:rPr lang="en-US" dirty="0"/>
              <a:t> (</a:t>
            </a:r>
            <a:r>
              <a:rPr lang="en-US" dirty="0" err="1"/>
              <a:t>dažďovej</a:t>
            </a:r>
            <a:r>
              <a:rPr lang="en-US" dirty="0"/>
              <a:t>) </a:t>
            </a:r>
            <a:r>
              <a:rPr lang="en-US" dirty="0" err="1"/>
              <a:t>vody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1700808"/>
            <a:ext cx="28956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51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656"/>
            <a:ext cx="7924800" cy="1008112"/>
          </a:xfrm>
        </p:spPr>
        <p:txBody>
          <a:bodyPr/>
          <a:lstStyle/>
          <a:p>
            <a:pPr algn="ctr"/>
            <a:r>
              <a:rPr lang="en-US" dirty="0" err="1"/>
              <a:t>Topografia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6792"/>
            <a:ext cx="7693025" cy="4529683"/>
          </a:xfrm>
        </p:spPr>
        <p:txBody>
          <a:bodyPr/>
          <a:lstStyle/>
          <a:p>
            <a:r>
              <a:rPr lang="en-US" dirty="0" err="1"/>
              <a:t>morské</a:t>
            </a:r>
            <a:r>
              <a:rPr lang="en-US" dirty="0"/>
              <a:t> </a:t>
            </a:r>
            <a:r>
              <a:rPr lang="en-US" dirty="0" err="1"/>
              <a:t>prúdy</a:t>
            </a:r>
            <a:r>
              <a:rPr lang="en-US" dirty="0"/>
              <a:t>: </a:t>
            </a:r>
            <a:r>
              <a:rPr lang="en-US" dirty="0" err="1"/>
              <a:t>Európa</a:t>
            </a:r>
            <a:r>
              <a:rPr lang="en-US" dirty="0"/>
              <a:t> 1500 </a:t>
            </a:r>
            <a:r>
              <a:rPr lang="en-US" dirty="0" err="1"/>
              <a:t>nebola</a:t>
            </a:r>
            <a:r>
              <a:rPr lang="en-US" dirty="0"/>
              <a:t> </a:t>
            </a:r>
            <a:r>
              <a:rPr lang="en-US" dirty="0" err="1"/>
              <a:t>bohatšia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Čína</a:t>
            </a:r>
            <a:r>
              <a:rPr lang="en-US" dirty="0"/>
              <a:t>, India a </a:t>
            </a:r>
            <a:r>
              <a:rPr lang="en-US" dirty="0" err="1"/>
              <a:t>arabský</a:t>
            </a:r>
            <a:r>
              <a:rPr lang="en-US" dirty="0"/>
              <a:t> </a:t>
            </a:r>
            <a:r>
              <a:rPr lang="en-US" dirty="0" err="1"/>
              <a:t>svet</a:t>
            </a:r>
            <a:endParaRPr lang="en-US" dirty="0"/>
          </a:p>
          <a:p>
            <a:r>
              <a:rPr lang="en-US" dirty="0" err="1"/>
              <a:t>morské</a:t>
            </a:r>
            <a:r>
              <a:rPr lang="en-US" dirty="0"/>
              <a:t> </a:t>
            </a:r>
            <a:r>
              <a:rPr lang="en-US" dirty="0" err="1"/>
              <a:t>prúdy</a:t>
            </a:r>
            <a:r>
              <a:rPr lang="en-US" dirty="0"/>
              <a:t> a </a:t>
            </a:r>
            <a:r>
              <a:rPr lang="en-US" dirty="0" err="1"/>
              <a:t>blízkosť</a:t>
            </a:r>
            <a:r>
              <a:rPr lang="en-US" dirty="0"/>
              <a:t> </a:t>
            </a:r>
            <a:r>
              <a:rPr lang="en-US" dirty="0" err="1"/>
              <a:t>Ameriky</a:t>
            </a:r>
            <a:r>
              <a:rPr lang="en-US" dirty="0"/>
              <a:t> </a:t>
            </a:r>
            <a:r>
              <a:rPr lang="en-US" dirty="0" err="1"/>
              <a:t>bohatej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zlato</a:t>
            </a:r>
            <a:r>
              <a:rPr lang="en-US" dirty="0"/>
              <a:t> a </a:t>
            </a:r>
            <a:r>
              <a:rPr lang="en-US" dirty="0" err="1"/>
              <a:t>striebro</a:t>
            </a:r>
            <a:r>
              <a:rPr lang="en-US" dirty="0"/>
              <a:t> – </a:t>
            </a:r>
            <a:r>
              <a:rPr lang="en-US" dirty="0" err="1"/>
              <a:t>moreplavbou</a:t>
            </a:r>
            <a:r>
              <a:rPr lang="en-US" dirty="0"/>
              <a:t> </a:t>
            </a:r>
            <a:r>
              <a:rPr lang="en-US" dirty="0" err="1"/>
              <a:t>získala</a:t>
            </a:r>
            <a:r>
              <a:rPr lang="en-US" dirty="0"/>
              <a:t> </a:t>
            </a:r>
            <a:r>
              <a:rPr lang="en-US" dirty="0" err="1"/>
              <a:t>Európa</a:t>
            </a:r>
            <a:r>
              <a:rPr lang="en-US" dirty="0"/>
              <a:t> </a:t>
            </a:r>
            <a:r>
              <a:rPr lang="en-US" dirty="0" err="1"/>
              <a:t>zdroje</a:t>
            </a:r>
            <a:r>
              <a:rPr lang="en-US" dirty="0"/>
              <a:t>, </a:t>
            </a:r>
            <a:r>
              <a:rPr lang="en-US" dirty="0" err="1"/>
              <a:t>ktorou</a:t>
            </a:r>
            <a:r>
              <a:rPr lang="en-US" dirty="0"/>
              <a:t> </a:t>
            </a:r>
            <a:r>
              <a:rPr lang="en-US" dirty="0" err="1"/>
              <a:t>neskôr</a:t>
            </a:r>
            <a:r>
              <a:rPr lang="en-US" dirty="0"/>
              <a:t> </a:t>
            </a:r>
            <a:r>
              <a:rPr lang="en-US" dirty="0" err="1"/>
              <a:t>financovala</a:t>
            </a:r>
            <a:r>
              <a:rPr lang="en-US" dirty="0"/>
              <a:t> </a:t>
            </a:r>
            <a:r>
              <a:rPr lang="en-US" dirty="0" err="1"/>
              <a:t>Priemyselnú</a:t>
            </a:r>
            <a:r>
              <a:rPr lang="en-US" dirty="0"/>
              <a:t> </a:t>
            </a:r>
            <a:r>
              <a:rPr lang="en-US" dirty="0" err="1"/>
              <a:t>revolúciu</a:t>
            </a:r>
            <a:endParaRPr lang="en-US" dirty="0"/>
          </a:p>
          <a:p>
            <a:r>
              <a:rPr lang="en-US" dirty="0"/>
              <a:t>ale </a:t>
            </a:r>
            <a:r>
              <a:rPr lang="en-US" dirty="0" err="1"/>
              <a:t>chýba</a:t>
            </a:r>
            <a:r>
              <a:rPr lang="en-US" dirty="0"/>
              <a:t> </a:t>
            </a:r>
            <a:r>
              <a:rPr lang="en-US" dirty="0" err="1"/>
              <a:t>vysvetlenie</a:t>
            </a:r>
            <a:r>
              <a:rPr lang="en-US" dirty="0"/>
              <a:t> </a:t>
            </a:r>
            <a:r>
              <a:rPr lang="en-US" dirty="0" err="1"/>
              <a:t>vplyvu</a:t>
            </a:r>
            <a:r>
              <a:rPr lang="en-US" dirty="0"/>
              <a:t> </a:t>
            </a:r>
            <a:r>
              <a:rPr lang="en-US" dirty="0" err="1"/>
              <a:t>topografie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inštitúcie</a:t>
            </a:r>
            <a:r>
              <a:rPr lang="en-US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46069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864096"/>
          </a:xfrm>
        </p:spPr>
        <p:txBody>
          <a:bodyPr/>
          <a:lstStyle/>
          <a:p>
            <a:pPr algn="ctr"/>
            <a:r>
              <a:rPr lang="en-US" dirty="0" err="1"/>
              <a:t>Topografia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8760"/>
            <a:ext cx="7693025" cy="5256584"/>
          </a:xfrm>
        </p:spPr>
        <p:txBody>
          <a:bodyPr/>
          <a:lstStyle/>
          <a:p>
            <a:r>
              <a:rPr lang="en-US" dirty="0" err="1"/>
              <a:t>Acemoglu</a:t>
            </a:r>
            <a:r>
              <a:rPr lang="en-US" dirty="0"/>
              <a:t> a </a:t>
            </a:r>
            <a:r>
              <a:rPr lang="en-US" dirty="0" err="1"/>
              <a:t>kol</a:t>
            </a:r>
            <a:r>
              <a:rPr lang="en-US" dirty="0"/>
              <a:t> (2002): </a:t>
            </a:r>
            <a:r>
              <a:rPr lang="en-US" dirty="0" err="1"/>
              <a:t>Európa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1500 </a:t>
            </a:r>
            <a:r>
              <a:rPr lang="en-US" dirty="0" err="1"/>
              <a:t>bohatla</a:t>
            </a:r>
            <a:r>
              <a:rPr lang="en-US" dirty="0"/>
              <a:t> </a:t>
            </a:r>
            <a:r>
              <a:rPr lang="en-US" dirty="0" err="1"/>
              <a:t>vďaka</a:t>
            </a:r>
            <a:r>
              <a:rPr lang="en-US" dirty="0"/>
              <a:t> </a:t>
            </a:r>
            <a:r>
              <a:rPr lang="en-US" dirty="0" err="1"/>
              <a:t>obchodu</a:t>
            </a:r>
            <a:r>
              <a:rPr lang="en-US" dirty="0"/>
              <a:t> s </a:t>
            </a:r>
            <a:r>
              <a:rPr lang="en-US" dirty="0" err="1"/>
              <a:t>Amerikou</a:t>
            </a:r>
            <a:r>
              <a:rPr lang="en-US" dirty="0"/>
              <a:t>, </a:t>
            </a:r>
            <a:r>
              <a:rPr lang="en-US" dirty="0" err="1"/>
              <a:t>Indiou</a:t>
            </a:r>
            <a:r>
              <a:rPr lang="en-US" dirty="0"/>
              <a:t> a </a:t>
            </a:r>
            <a:r>
              <a:rPr lang="en-US" dirty="0" err="1"/>
              <a:t>východnou</a:t>
            </a:r>
            <a:r>
              <a:rPr lang="en-US" dirty="0"/>
              <a:t> </a:t>
            </a:r>
            <a:r>
              <a:rPr lang="en-US" dirty="0" err="1"/>
              <a:t>Áziou</a:t>
            </a:r>
            <a:endParaRPr lang="en-US" dirty="0"/>
          </a:p>
          <a:p>
            <a:r>
              <a:rPr lang="en-US" dirty="0"/>
              <a:t>ale </a:t>
            </a:r>
            <a:r>
              <a:rPr lang="en-US" dirty="0" err="1"/>
              <a:t>len</a:t>
            </a:r>
            <a:r>
              <a:rPr lang="en-US" dirty="0"/>
              <a:t> tie </a:t>
            </a:r>
            <a:r>
              <a:rPr lang="en-US" dirty="0" err="1"/>
              <a:t>krajiny</a:t>
            </a:r>
            <a:r>
              <a:rPr lang="en-US" dirty="0"/>
              <a:t>, </a:t>
            </a:r>
            <a:r>
              <a:rPr lang="en-US" dirty="0" err="1"/>
              <a:t>ktoré</a:t>
            </a:r>
            <a:r>
              <a:rPr lang="en-US" dirty="0"/>
              <a:t> </a:t>
            </a:r>
            <a:r>
              <a:rPr lang="en-US" dirty="0" err="1"/>
              <a:t>mali</a:t>
            </a:r>
            <a:r>
              <a:rPr lang="en-US" dirty="0"/>
              <a:t> </a:t>
            </a:r>
            <a:r>
              <a:rPr lang="en-US" dirty="0" err="1"/>
              <a:t>prístup</a:t>
            </a:r>
            <a:r>
              <a:rPr lang="en-US" dirty="0"/>
              <a:t> k </a:t>
            </a:r>
            <a:r>
              <a:rPr lang="en-US" dirty="0" err="1"/>
              <a:t>Atlantickému</a:t>
            </a:r>
            <a:r>
              <a:rPr lang="en-US" dirty="0"/>
              <a:t> </a:t>
            </a:r>
            <a:r>
              <a:rPr lang="en-US" dirty="0" err="1"/>
              <a:t>oceánu</a:t>
            </a:r>
            <a:endParaRPr lang="en-US" dirty="0"/>
          </a:p>
          <a:p>
            <a:r>
              <a:rPr lang="en-US" dirty="0" err="1"/>
              <a:t>vzťah</a:t>
            </a:r>
            <a:r>
              <a:rPr lang="en-US" dirty="0"/>
              <a:t> </a:t>
            </a:r>
            <a:r>
              <a:rPr lang="en-US" dirty="0" err="1"/>
              <a:t>medzi</a:t>
            </a:r>
            <a:r>
              <a:rPr lang="en-US" dirty="0"/>
              <a:t> </a:t>
            </a:r>
            <a:r>
              <a:rPr lang="en-US" dirty="0" err="1"/>
              <a:t>zámorským</a:t>
            </a:r>
            <a:r>
              <a:rPr lang="en-US" dirty="0"/>
              <a:t> </a:t>
            </a:r>
            <a:r>
              <a:rPr lang="en-US" dirty="0" err="1"/>
              <a:t>obchodom</a:t>
            </a:r>
            <a:r>
              <a:rPr lang="en-US" dirty="0"/>
              <a:t> a </a:t>
            </a:r>
            <a:r>
              <a:rPr lang="en-US" dirty="0" err="1"/>
              <a:t>dobrými</a:t>
            </a:r>
            <a:r>
              <a:rPr lang="en-US" dirty="0"/>
              <a:t> </a:t>
            </a:r>
            <a:r>
              <a:rPr lang="en-US" dirty="0" err="1"/>
              <a:t>inštitúciami</a:t>
            </a:r>
            <a:r>
              <a:rPr lang="en-US" dirty="0"/>
              <a:t>: </a:t>
            </a:r>
          </a:p>
          <a:p>
            <a:r>
              <a:rPr lang="en-US" dirty="0" err="1"/>
              <a:t>obchod</a:t>
            </a:r>
            <a:r>
              <a:rPr lang="en-US" dirty="0"/>
              <a:t> </a:t>
            </a:r>
            <a:r>
              <a:rPr lang="en-US" dirty="0" err="1"/>
              <a:t>posilnil</a:t>
            </a:r>
            <a:r>
              <a:rPr lang="en-US" dirty="0"/>
              <a:t> </a:t>
            </a:r>
            <a:r>
              <a:rPr lang="en-US" dirty="0" err="1"/>
              <a:t>obchodníkov</a:t>
            </a:r>
            <a:r>
              <a:rPr lang="en-US" dirty="0"/>
              <a:t> (</a:t>
            </a:r>
            <a:r>
              <a:rPr lang="en-US" dirty="0" err="1"/>
              <a:t>nie</a:t>
            </a:r>
            <a:r>
              <a:rPr lang="en-US" dirty="0"/>
              <a:t> </a:t>
            </a:r>
            <a:r>
              <a:rPr lang="en-US" dirty="0" err="1"/>
              <a:t>celú</a:t>
            </a:r>
            <a:r>
              <a:rPr lang="en-US" dirty="0"/>
              <a:t> </a:t>
            </a:r>
            <a:r>
              <a:rPr lang="en-US" dirty="0" err="1"/>
              <a:t>zámožnú</a:t>
            </a:r>
            <a:r>
              <a:rPr lang="en-US" dirty="0"/>
              <a:t> </a:t>
            </a:r>
            <a:r>
              <a:rPr lang="en-US" dirty="0" err="1"/>
              <a:t>vrstvu</a:t>
            </a:r>
            <a:r>
              <a:rPr lang="en-US" dirty="0"/>
              <a:t>), </a:t>
            </a:r>
            <a:r>
              <a:rPr lang="en-US" dirty="0" err="1"/>
              <a:t>ktorí</a:t>
            </a:r>
            <a:r>
              <a:rPr lang="en-US" dirty="0"/>
              <a:t> </a:t>
            </a:r>
            <a:r>
              <a:rPr lang="en-US" dirty="0" err="1"/>
              <a:t>žiadali</a:t>
            </a:r>
            <a:r>
              <a:rPr lang="en-US" dirty="0"/>
              <a:t> </a:t>
            </a:r>
            <a:r>
              <a:rPr lang="en-US" dirty="0" err="1"/>
              <a:t>záruky</a:t>
            </a:r>
            <a:r>
              <a:rPr lang="en-US" dirty="0"/>
              <a:t> </a:t>
            </a:r>
            <a:r>
              <a:rPr lang="en-US" dirty="0" err="1"/>
              <a:t>svojho</a:t>
            </a:r>
            <a:r>
              <a:rPr lang="en-US" dirty="0"/>
              <a:t> </a:t>
            </a:r>
            <a:r>
              <a:rPr lang="en-US" dirty="0" err="1"/>
              <a:t>majetku</a:t>
            </a:r>
            <a:r>
              <a:rPr lang="en-US" dirty="0"/>
              <a:t> – </a:t>
            </a:r>
            <a:r>
              <a:rPr lang="en-US" dirty="0" err="1"/>
              <a:t>posilnenie</a:t>
            </a:r>
            <a:r>
              <a:rPr lang="en-US" dirty="0"/>
              <a:t> </a:t>
            </a:r>
            <a:r>
              <a:rPr lang="en-US" dirty="0" err="1"/>
              <a:t>súkr</a:t>
            </a:r>
            <a:r>
              <a:rPr lang="en-US" dirty="0"/>
              <a:t>. </a:t>
            </a:r>
            <a:r>
              <a:rPr lang="en-US" dirty="0" err="1"/>
              <a:t>vlastníctva</a:t>
            </a:r>
            <a:r>
              <a:rPr lang="en-US" dirty="0"/>
              <a:t>:</a:t>
            </a:r>
          </a:p>
          <a:p>
            <a:r>
              <a:rPr lang="en-US" dirty="0" err="1"/>
              <a:t>topografia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vzostup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soc.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vrstvy</a:t>
            </a:r>
            <a:r>
              <a:rPr lang="en-US" dirty="0">
                <a:sym typeface="Wingdings"/>
              </a:rPr>
              <a:t>  </a:t>
            </a:r>
            <a:r>
              <a:rPr lang="en-US" dirty="0" err="1">
                <a:sym typeface="Wingdings"/>
              </a:rPr>
              <a:t>inštitúcie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59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864096"/>
          </a:xfrm>
        </p:spPr>
        <p:txBody>
          <a:bodyPr/>
          <a:lstStyle/>
          <a:p>
            <a:pPr algn="ctr"/>
            <a:r>
              <a:rPr lang="en-US" dirty="0" err="1"/>
              <a:t>Geológia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0769"/>
            <a:ext cx="7693025" cy="2016223"/>
          </a:xfrm>
        </p:spPr>
        <p:txBody>
          <a:bodyPr/>
          <a:lstStyle/>
          <a:p>
            <a:r>
              <a:rPr lang="en-US" dirty="0"/>
              <a:t>ne-</a:t>
            </a:r>
            <a:r>
              <a:rPr lang="en-US" dirty="0" err="1"/>
              <a:t>biologické</a:t>
            </a:r>
            <a:r>
              <a:rPr lang="en-US" dirty="0"/>
              <a:t> </a:t>
            </a:r>
            <a:r>
              <a:rPr lang="en-US" dirty="0" err="1"/>
              <a:t>podmienky</a:t>
            </a:r>
            <a:r>
              <a:rPr lang="en-US" dirty="0"/>
              <a:t> pod </a:t>
            </a:r>
            <a:r>
              <a:rPr lang="en-US" dirty="0" err="1"/>
              <a:t>zemským</a:t>
            </a:r>
            <a:r>
              <a:rPr lang="en-US" dirty="0"/>
              <a:t> </a:t>
            </a:r>
            <a:r>
              <a:rPr lang="en-US" dirty="0" err="1"/>
              <a:t>povrchom</a:t>
            </a:r>
            <a:r>
              <a:rPr lang="en-US" dirty="0"/>
              <a:t>:</a:t>
            </a:r>
          </a:p>
          <a:p>
            <a:r>
              <a:rPr lang="en-US" dirty="0" err="1"/>
              <a:t>charakter</a:t>
            </a:r>
            <a:r>
              <a:rPr lang="en-US" dirty="0"/>
              <a:t> </a:t>
            </a:r>
            <a:r>
              <a:rPr lang="en-US" dirty="0" err="1"/>
              <a:t>pôdy</a:t>
            </a:r>
            <a:r>
              <a:rPr lang="en-US" dirty="0"/>
              <a:t>, </a:t>
            </a:r>
            <a:r>
              <a:rPr lang="en-US" dirty="0" err="1"/>
              <a:t>kvalita</a:t>
            </a:r>
            <a:r>
              <a:rPr lang="en-US" dirty="0"/>
              <a:t> a </a:t>
            </a:r>
            <a:r>
              <a:rPr lang="en-US" dirty="0" err="1"/>
              <a:t>kvantita</a:t>
            </a:r>
            <a:r>
              <a:rPr lang="en-US" dirty="0"/>
              <a:t> </a:t>
            </a:r>
            <a:r>
              <a:rPr lang="en-US" dirty="0" err="1"/>
              <a:t>nerastných</a:t>
            </a:r>
            <a:r>
              <a:rPr lang="en-US" dirty="0"/>
              <a:t> </a:t>
            </a:r>
            <a:r>
              <a:rPr lang="en-US" dirty="0" err="1"/>
              <a:t>surovín</a:t>
            </a:r>
            <a:r>
              <a:rPr lang="en-US" dirty="0"/>
              <a:t>, </a:t>
            </a:r>
            <a:r>
              <a:rPr lang="en-US" dirty="0" err="1"/>
              <a:t>aktívne</a:t>
            </a:r>
            <a:r>
              <a:rPr lang="en-US" dirty="0"/>
              <a:t> </a:t>
            </a:r>
            <a:r>
              <a:rPr lang="en-US" dirty="0" err="1"/>
              <a:t>sopky</a:t>
            </a:r>
            <a:r>
              <a:rPr lang="en-US" dirty="0"/>
              <a:t>, </a:t>
            </a:r>
            <a:r>
              <a:rPr lang="en-US" dirty="0" err="1"/>
              <a:t>zemetrasenia</a:t>
            </a:r>
            <a:r>
              <a:rPr lang="en-US" dirty="0"/>
              <a:t> a pod.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3356992"/>
            <a:ext cx="6096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6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7924800" cy="792088"/>
          </a:xfrm>
        </p:spPr>
        <p:txBody>
          <a:bodyPr/>
          <a:lstStyle/>
          <a:p>
            <a:pPr algn="ctr"/>
            <a:r>
              <a:rPr lang="en-US" dirty="0" err="1"/>
              <a:t>Geológia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80728"/>
            <a:ext cx="7693025" cy="5105747"/>
          </a:xfrm>
        </p:spPr>
        <p:txBody>
          <a:bodyPr/>
          <a:lstStyle/>
          <a:p>
            <a:r>
              <a:rPr lang="en-US" dirty="0" err="1"/>
              <a:t>kvalita</a:t>
            </a:r>
            <a:r>
              <a:rPr lang="en-US" dirty="0"/>
              <a:t> </a:t>
            </a:r>
            <a:r>
              <a:rPr lang="en-US" dirty="0" err="1"/>
              <a:t>pôdy</a:t>
            </a:r>
            <a:r>
              <a:rPr lang="en-US" dirty="0"/>
              <a:t> v </a:t>
            </a:r>
            <a:r>
              <a:rPr lang="en-US" dirty="0" err="1"/>
              <a:t>Severnej</a:t>
            </a:r>
            <a:r>
              <a:rPr lang="en-US" dirty="0"/>
              <a:t> a </a:t>
            </a:r>
            <a:r>
              <a:rPr lang="en-US" dirty="0" err="1"/>
              <a:t>Južnej</a:t>
            </a:r>
            <a:r>
              <a:rPr lang="en-US" dirty="0"/>
              <a:t> </a:t>
            </a:r>
            <a:r>
              <a:rPr lang="en-US" dirty="0" err="1"/>
              <a:t>Amerike</a:t>
            </a:r>
            <a:r>
              <a:rPr lang="en-US" dirty="0"/>
              <a:t> (</a:t>
            </a:r>
            <a:r>
              <a:rPr lang="en-US" dirty="0" err="1"/>
              <a:t>Engerman</a:t>
            </a:r>
            <a:r>
              <a:rPr lang="en-US" dirty="0"/>
              <a:t> a Sokoloff 2002): </a:t>
            </a:r>
          </a:p>
          <a:p>
            <a:r>
              <a:rPr lang="en-US" dirty="0"/>
              <a:t>v </a:t>
            </a:r>
            <a:r>
              <a:rPr lang="en-US" dirty="0" err="1"/>
              <a:t>južnej</a:t>
            </a:r>
            <a:r>
              <a:rPr lang="en-US" dirty="0"/>
              <a:t> (</a:t>
            </a:r>
            <a:r>
              <a:rPr lang="en-US" dirty="0" err="1"/>
              <a:t>strednej</a:t>
            </a:r>
            <a:r>
              <a:rPr lang="en-US" dirty="0"/>
              <a:t>) </a:t>
            </a:r>
            <a:r>
              <a:rPr lang="en-US" dirty="0" err="1"/>
              <a:t>Amerike</a:t>
            </a:r>
            <a:r>
              <a:rPr lang="en-US" dirty="0"/>
              <a:t> </a:t>
            </a:r>
            <a:r>
              <a:rPr lang="en-US" dirty="0" err="1"/>
              <a:t>pôda</a:t>
            </a:r>
            <a:r>
              <a:rPr lang="en-US" dirty="0"/>
              <a:t> </a:t>
            </a:r>
            <a:r>
              <a:rPr lang="en-US" dirty="0" err="1"/>
              <a:t>vhodná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pestovanie</a:t>
            </a:r>
            <a:r>
              <a:rPr lang="en-US" dirty="0"/>
              <a:t> </a:t>
            </a:r>
            <a:r>
              <a:rPr lang="en-US" dirty="0" err="1"/>
              <a:t>celosvetovo</a:t>
            </a:r>
            <a:r>
              <a:rPr lang="en-US" dirty="0"/>
              <a:t> </a:t>
            </a:r>
            <a:r>
              <a:rPr lang="en-US" dirty="0" err="1"/>
              <a:t>obchodovatelných</a:t>
            </a:r>
            <a:r>
              <a:rPr lang="en-US" dirty="0"/>
              <a:t> </a:t>
            </a:r>
            <a:r>
              <a:rPr lang="en-US" dirty="0" err="1"/>
              <a:t>plodín</a:t>
            </a:r>
            <a:r>
              <a:rPr lang="en-US" dirty="0"/>
              <a:t> (</a:t>
            </a:r>
            <a:r>
              <a:rPr lang="en-US" dirty="0" err="1"/>
              <a:t>cukor</a:t>
            </a:r>
            <a:r>
              <a:rPr lang="en-US" dirty="0"/>
              <a:t>, </a:t>
            </a:r>
            <a:r>
              <a:rPr lang="en-US" dirty="0" err="1"/>
              <a:t>tabak</a:t>
            </a:r>
            <a:r>
              <a:rPr lang="en-US" dirty="0"/>
              <a:t>)</a:t>
            </a:r>
          </a:p>
          <a:p>
            <a:r>
              <a:rPr lang="en-US" dirty="0" err="1"/>
              <a:t>využívanie</a:t>
            </a:r>
            <a:r>
              <a:rPr lang="en-US" dirty="0"/>
              <a:t> </a:t>
            </a:r>
            <a:r>
              <a:rPr lang="en-US" dirty="0" err="1"/>
              <a:t>otrockej</a:t>
            </a:r>
            <a:r>
              <a:rPr lang="en-US" dirty="0"/>
              <a:t> </a:t>
            </a:r>
            <a:r>
              <a:rPr lang="en-US" dirty="0" err="1"/>
              <a:t>práce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rozsiahle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sociálne</a:t>
            </a:r>
            <a:r>
              <a:rPr lang="en-US" dirty="0">
                <a:sym typeface="Wingdings"/>
              </a:rPr>
              <a:t> a </a:t>
            </a:r>
            <a:r>
              <a:rPr lang="en-US" dirty="0" err="1">
                <a:sym typeface="Wingdings"/>
              </a:rPr>
              <a:t>politické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nerovnosti</a:t>
            </a:r>
            <a:r>
              <a:rPr lang="en-US" dirty="0">
                <a:sym typeface="Wingdings"/>
              </a:rPr>
              <a:t> a </a:t>
            </a:r>
            <a:r>
              <a:rPr lang="en-US" dirty="0" err="1">
                <a:sym typeface="Wingdings"/>
              </a:rPr>
              <a:t>vznik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inštitúcií</a:t>
            </a:r>
            <a:r>
              <a:rPr lang="en-US" dirty="0">
                <a:sym typeface="Wingdings"/>
              </a:rPr>
              <a:t>, </a:t>
            </a:r>
            <a:r>
              <a:rPr lang="en-US" dirty="0" err="1">
                <a:sym typeface="Wingdings"/>
              </a:rPr>
              <a:t>ktoré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chránia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privilégiá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mocných</a:t>
            </a:r>
            <a:r>
              <a:rPr lang="en-US" dirty="0">
                <a:sym typeface="Wingdings"/>
              </a:rPr>
              <a:t> a </a:t>
            </a:r>
            <a:r>
              <a:rPr lang="en-US" dirty="0" err="1">
                <a:sym typeface="Wingdings"/>
              </a:rPr>
              <a:t>neumožňujú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efektívnu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politickú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participáciu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1722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7924800" cy="936104"/>
          </a:xfrm>
        </p:spPr>
        <p:txBody>
          <a:bodyPr/>
          <a:lstStyle/>
          <a:p>
            <a:pPr algn="ctr"/>
            <a:r>
              <a:rPr lang="en-US" dirty="0" err="1"/>
              <a:t>Geológia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" y="1268760"/>
            <a:ext cx="7416823" cy="4752528"/>
          </a:xfrm>
        </p:spPr>
        <p:txBody>
          <a:bodyPr/>
          <a:lstStyle/>
          <a:p>
            <a:r>
              <a:rPr lang="en-US" dirty="0" err="1"/>
              <a:t>nerastné</a:t>
            </a:r>
            <a:r>
              <a:rPr lang="en-US" dirty="0"/>
              <a:t> </a:t>
            </a:r>
            <a:r>
              <a:rPr lang="en-US" dirty="0" err="1"/>
              <a:t>suroviny</a:t>
            </a:r>
            <a:r>
              <a:rPr lang="en-US" dirty="0"/>
              <a:t>: </a:t>
            </a:r>
            <a:r>
              <a:rPr lang="en-US" dirty="0" err="1"/>
              <a:t>ropa</a:t>
            </a:r>
            <a:r>
              <a:rPr lang="en-US" dirty="0"/>
              <a:t>, </a:t>
            </a:r>
            <a:r>
              <a:rPr lang="en-US" dirty="0" err="1"/>
              <a:t>plyn</a:t>
            </a:r>
            <a:r>
              <a:rPr lang="en-US" dirty="0"/>
              <a:t>, </a:t>
            </a:r>
            <a:r>
              <a:rPr lang="en-US" dirty="0" err="1"/>
              <a:t>zlato</a:t>
            </a:r>
            <a:r>
              <a:rPr lang="en-US" dirty="0"/>
              <a:t>, </a:t>
            </a:r>
            <a:r>
              <a:rPr lang="en-US" dirty="0" err="1"/>
              <a:t>diamanty</a:t>
            </a:r>
            <a:r>
              <a:rPr lang="en-US" dirty="0"/>
              <a:t>, </a:t>
            </a:r>
            <a:r>
              <a:rPr lang="en-US" dirty="0" err="1"/>
              <a:t>meď</a:t>
            </a:r>
            <a:endParaRPr lang="en-US" dirty="0"/>
          </a:p>
          <a:p>
            <a:r>
              <a:rPr lang="en-US" dirty="0" err="1"/>
              <a:t>nadmerné</a:t>
            </a:r>
            <a:r>
              <a:rPr lang="en-US" dirty="0"/>
              <a:t> </a:t>
            </a:r>
            <a:r>
              <a:rPr lang="en-US" dirty="0" err="1"/>
              <a:t>množstvo</a:t>
            </a:r>
            <a:r>
              <a:rPr lang="en-US" dirty="0"/>
              <a:t> </a:t>
            </a:r>
            <a:r>
              <a:rPr lang="en-US" dirty="0" err="1"/>
              <a:t>surovín</a:t>
            </a:r>
            <a:r>
              <a:rPr lang="en-US" dirty="0"/>
              <a:t> </a:t>
            </a:r>
            <a:r>
              <a:rPr lang="en-US" dirty="0" err="1"/>
              <a:t>spôsobuje</a:t>
            </a:r>
            <a:r>
              <a:rPr lang="en-US" dirty="0"/>
              <a:t> “</a:t>
            </a:r>
            <a:r>
              <a:rPr lang="en-US" dirty="0" err="1"/>
              <a:t>kliatbu</a:t>
            </a:r>
            <a:r>
              <a:rPr lang="en-US" dirty="0"/>
              <a:t> </a:t>
            </a:r>
            <a:r>
              <a:rPr lang="en-US" dirty="0" err="1"/>
              <a:t>nerastného</a:t>
            </a:r>
            <a:r>
              <a:rPr lang="en-US" dirty="0"/>
              <a:t> </a:t>
            </a:r>
            <a:r>
              <a:rPr lang="en-US" dirty="0" err="1"/>
              <a:t>bohatstva</a:t>
            </a:r>
            <a:r>
              <a:rPr lang="en-US" dirty="0"/>
              <a:t>”:</a:t>
            </a:r>
          </a:p>
          <a:p>
            <a:r>
              <a:rPr lang="en-US" dirty="0"/>
              <a:t>od 70. </a:t>
            </a:r>
            <a:r>
              <a:rPr lang="en-US" dirty="0" err="1"/>
              <a:t>tych</a:t>
            </a:r>
            <a:r>
              <a:rPr lang="en-US" dirty="0"/>
              <a:t> </a:t>
            </a:r>
            <a:r>
              <a:rPr lang="en-US" dirty="0" err="1"/>
              <a:t>rokov</a:t>
            </a:r>
            <a:r>
              <a:rPr lang="en-US" dirty="0"/>
              <a:t> </a:t>
            </a:r>
            <a:r>
              <a:rPr lang="en-US" dirty="0" err="1"/>
              <a:t>krajiny</a:t>
            </a:r>
            <a:r>
              <a:rPr lang="en-US" dirty="0"/>
              <a:t> </a:t>
            </a:r>
            <a:r>
              <a:rPr lang="en-US" dirty="0" err="1"/>
              <a:t>bohaté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suroviny</a:t>
            </a:r>
            <a:r>
              <a:rPr lang="en-US" dirty="0"/>
              <a:t> </a:t>
            </a:r>
            <a:r>
              <a:rPr lang="en-US" dirty="0" err="1"/>
              <a:t>fungovali</a:t>
            </a:r>
            <a:r>
              <a:rPr lang="en-US" dirty="0"/>
              <a:t> </a:t>
            </a:r>
            <a:r>
              <a:rPr lang="en-US" dirty="0" err="1"/>
              <a:t>horšie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ich</a:t>
            </a:r>
            <a:r>
              <a:rPr lang="en-US" dirty="0"/>
              <a:t> </a:t>
            </a:r>
            <a:r>
              <a:rPr lang="en-US" dirty="0" err="1"/>
              <a:t>chudobnejší</a:t>
            </a:r>
            <a:r>
              <a:rPr lang="en-US" dirty="0"/>
              <a:t> </a:t>
            </a:r>
            <a:r>
              <a:rPr lang="en-US" dirty="0" err="1"/>
              <a:t>príbuzní</a:t>
            </a:r>
            <a:r>
              <a:rPr lang="en-US" dirty="0"/>
              <a:t>:</a:t>
            </a:r>
          </a:p>
          <a:p>
            <a:r>
              <a:rPr lang="en-US" dirty="0" err="1"/>
              <a:t>výkon</a:t>
            </a:r>
            <a:r>
              <a:rPr lang="en-US" dirty="0"/>
              <a:t> </a:t>
            </a:r>
            <a:r>
              <a:rPr lang="en-US" dirty="0" err="1"/>
              <a:t>ekonomiky</a:t>
            </a:r>
            <a:r>
              <a:rPr lang="en-US" dirty="0"/>
              <a:t>, </a:t>
            </a:r>
            <a:r>
              <a:rPr lang="en-US" dirty="0" err="1"/>
              <a:t>kvalita</a:t>
            </a:r>
            <a:r>
              <a:rPr lang="en-US" dirty="0"/>
              <a:t> </a:t>
            </a:r>
            <a:r>
              <a:rPr lang="en-US" dirty="0" err="1"/>
              <a:t>vládnutia</a:t>
            </a:r>
            <a:r>
              <a:rPr lang="en-US" dirty="0"/>
              <a:t>, </a:t>
            </a:r>
            <a:r>
              <a:rPr lang="en-US" dirty="0" err="1"/>
              <a:t>príjmová</a:t>
            </a:r>
            <a:r>
              <a:rPr lang="en-US" dirty="0"/>
              <a:t> </a:t>
            </a:r>
            <a:r>
              <a:rPr lang="en-US" dirty="0" err="1"/>
              <a:t>rovnosť</a:t>
            </a:r>
            <a:r>
              <a:rPr lang="en-US" dirty="0"/>
              <a:t>, </a:t>
            </a:r>
            <a:r>
              <a:rPr lang="en-US" dirty="0" err="1"/>
              <a:t>ľudský</a:t>
            </a:r>
            <a:r>
              <a:rPr lang="en-US" dirty="0"/>
              <a:t> </a:t>
            </a:r>
            <a:r>
              <a:rPr lang="en-US" dirty="0" err="1"/>
              <a:t>rozvoj</a:t>
            </a:r>
            <a:r>
              <a:rPr lang="en-US" dirty="0"/>
              <a:t>, </a:t>
            </a:r>
            <a:r>
              <a:rPr lang="en-US" dirty="0" err="1"/>
              <a:t>demokracia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144" y="4069308"/>
            <a:ext cx="294196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83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720080"/>
          </a:xfrm>
        </p:spPr>
        <p:txBody>
          <a:bodyPr/>
          <a:lstStyle/>
          <a:p>
            <a:pPr algn="ctr"/>
            <a:r>
              <a:rPr lang="en-US" dirty="0" err="1"/>
              <a:t>Geológia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8760"/>
            <a:ext cx="7693025" cy="5328592"/>
          </a:xfrm>
        </p:spPr>
        <p:txBody>
          <a:bodyPr/>
          <a:lstStyle/>
          <a:p>
            <a:r>
              <a:rPr lang="cs-CZ" b="1" dirty="0" err="1"/>
              <a:t>priamy</a:t>
            </a:r>
            <a:r>
              <a:rPr lang="cs-CZ" b="1" dirty="0"/>
              <a:t> ekonomický efekt?</a:t>
            </a:r>
            <a:endParaRPr lang="cs-CZ" dirty="0"/>
          </a:p>
          <a:p>
            <a:r>
              <a:rPr lang="cs-CZ" dirty="0"/>
              <a:t>výkyvy v cenách na </a:t>
            </a:r>
            <a:r>
              <a:rPr lang="cs-CZ" dirty="0" err="1"/>
              <a:t>medz</a:t>
            </a:r>
            <a:r>
              <a:rPr lang="cs-CZ" dirty="0"/>
              <a:t>. </a:t>
            </a:r>
            <a:r>
              <a:rPr lang="cs-CZ" dirty="0" err="1"/>
              <a:t>trhoch</a:t>
            </a:r>
            <a:r>
              <a:rPr lang="cs-CZ" dirty="0"/>
              <a:t> (</a:t>
            </a:r>
            <a:r>
              <a:rPr lang="cs-CZ" dirty="0" err="1"/>
              <a:t>neistota</a:t>
            </a:r>
            <a:r>
              <a:rPr lang="cs-CZ" dirty="0"/>
              <a:t>)</a:t>
            </a:r>
          </a:p>
          <a:p>
            <a:r>
              <a:rPr lang="cs-CZ" dirty="0"/>
              <a:t>firmy </a:t>
            </a:r>
            <a:r>
              <a:rPr lang="cs-CZ" dirty="0" err="1"/>
              <a:t>vyvážajú</a:t>
            </a:r>
            <a:r>
              <a:rPr lang="cs-CZ" dirty="0"/>
              <a:t> zisky z </a:t>
            </a:r>
            <a:r>
              <a:rPr lang="cs-CZ" dirty="0" err="1"/>
              <a:t>ner</a:t>
            </a:r>
            <a:r>
              <a:rPr lang="cs-CZ" dirty="0"/>
              <a:t>. </a:t>
            </a:r>
            <a:r>
              <a:rPr lang="cs-CZ" dirty="0" err="1"/>
              <a:t>bohatstva</a:t>
            </a:r>
            <a:r>
              <a:rPr lang="cs-CZ" dirty="0"/>
              <a:t> mimo krajinu, kde </a:t>
            </a:r>
            <a:r>
              <a:rPr lang="cs-CZ" dirty="0" err="1"/>
              <a:t>sa</a:t>
            </a:r>
            <a:r>
              <a:rPr lang="cs-CZ" dirty="0"/>
              <a:t> </a:t>
            </a:r>
            <a:r>
              <a:rPr lang="cs-CZ" dirty="0" err="1"/>
              <a:t>ťaží</a:t>
            </a:r>
            <a:r>
              <a:rPr lang="cs-CZ" dirty="0"/>
              <a:t>, nepodporuje </a:t>
            </a:r>
            <a:r>
              <a:rPr lang="cs-CZ" dirty="0" err="1"/>
              <a:t>sa</a:t>
            </a:r>
            <a:r>
              <a:rPr lang="cs-CZ" dirty="0"/>
              <a:t> širší rozvoj</a:t>
            </a:r>
          </a:p>
          <a:p>
            <a:r>
              <a:rPr lang="cs-CZ" b="1" dirty="0"/>
              <a:t>politické </a:t>
            </a:r>
            <a:r>
              <a:rPr lang="cs-CZ" b="1" dirty="0" err="1"/>
              <a:t>vysvetlenia</a:t>
            </a:r>
            <a:r>
              <a:rPr lang="cs-CZ" b="1" dirty="0"/>
              <a:t>?</a:t>
            </a:r>
            <a:endParaRPr lang="cs-CZ" dirty="0"/>
          </a:p>
          <a:p>
            <a:r>
              <a:rPr lang="cs-CZ" dirty="0" err="1"/>
              <a:t>opomínanie</a:t>
            </a:r>
            <a:r>
              <a:rPr lang="cs-CZ" dirty="0"/>
              <a:t> </a:t>
            </a:r>
            <a:r>
              <a:rPr lang="cs-CZ" dirty="0" err="1"/>
              <a:t>dlhodobej</a:t>
            </a:r>
            <a:r>
              <a:rPr lang="cs-CZ" dirty="0"/>
              <a:t> </a:t>
            </a:r>
            <a:r>
              <a:rPr lang="cs-CZ" dirty="0" err="1"/>
              <a:t>hospárskej</a:t>
            </a:r>
            <a:r>
              <a:rPr lang="cs-CZ" dirty="0"/>
              <a:t> politiky</a:t>
            </a:r>
          </a:p>
          <a:p>
            <a:r>
              <a:rPr lang="cs-CZ" dirty="0" err="1"/>
              <a:t>príjmy</a:t>
            </a:r>
            <a:r>
              <a:rPr lang="cs-CZ" dirty="0"/>
              <a:t> použité na </a:t>
            </a:r>
            <a:r>
              <a:rPr lang="cs-CZ" dirty="0" err="1"/>
              <a:t>subvencovanie</a:t>
            </a:r>
            <a:r>
              <a:rPr lang="cs-CZ" dirty="0"/>
              <a:t> nevýkonných </a:t>
            </a:r>
            <a:r>
              <a:rPr lang="cs-CZ" dirty="0" err="1"/>
              <a:t>sektorov</a:t>
            </a:r>
            <a:r>
              <a:rPr lang="cs-CZ" dirty="0"/>
              <a:t> – pol. odpor </a:t>
            </a:r>
            <a:r>
              <a:rPr lang="cs-CZ" dirty="0" err="1"/>
              <a:t>voči</a:t>
            </a:r>
            <a:r>
              <a:rPr lang="cs-CZ" dirty="0"/>
              <a:t> </a:t>
            </a:r>
            <a:r>
              <a:rPr lang="cs-CZ" dirty="0" err="1"/>
              <a:t>zmenám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211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792088"/>
          </a:xfrm>
        </p:spPr>
        <p:txBody>
          <a:bodyPr/>
          <a:lstStyle/>
          <a:p>
            <a:pPr algn="ctr"/>
            <a:r>
              <a:rPr lang="en-US" dirty="0" err="1"/>
              <a:t>Geológia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8760"/>
            <a:ext cx="7693025" cy="4817715"/>
          </a:xfrm>
        </p:spPr>
        <p:txBody>
          <a:bodyPr/>
          <a:lstStyle/>
          <a:p>
            <a:r>
              <a:rPr lang="cs-CZ" dirty="0" err="1"/>
              <a:t>rentiérsky</a:t>
            </a:r>
            <a:r>
              <a:rPr lang="cs-CZ" dirty="0"/>
              <a:t> </a:t>
            </a:r>
            <a:r>
              <a:rPr lang="cs-CZ" dirty="0" err="1"/>
              <a:t>štát</a:t>
            </a:r>
            <a:r>
              <a:rPr lang="cs-CZ" dirty="0"/>
              <a:t>: vlády </a:t>
            </a:r>
            <a:r>
              <a:rPr lang="cs-CZ" dirty="0" err="1"/>
              <a:t>nezdaňujú</a:t>
            </a:r>
            <a:r>
              <a:rPr lang="cs-CZ" dirty="0"/>
              <a:t> </a:t>
            </a:r>
            <a:r>
              <a:rPr lang="cs-CZ" dirty="0" err="1"/>
              <a:t>obyvateľov</a:t>
            </a:r>
            <a:r>
              <a:rPr lang="cs-CZ" dirty="0"/>
              <a:t> a sú </a:t>
            </a:r>
            <a:r>
              <a:rPr lang="cs-CZ" dirty="0" err="1"/>
              <a:t>im</a:t>
            </a:r>
            <a:r>
              <a:rPr lang="cs-CZ" dirty="0"/>
              <a:t> </a:t>
            </a:r>
            <a:r>
              <a:rPr lang="cs-CZ" dirty="0" err="1"/>
              <a:t>menej</a:t>
            </a:r>
            <a:r>
              <a:rPr lang="cs-CZ" dirty="0"/>
              <a:t> </a:t>
            </a:r>
            <a:r>
              <a:rPr lang="cs-CZ" dirty="0" err="1"/>
              <a:t>zodpovedné</a:t>
            </a:r>
            <a:r>
              <a:rPr lang="cs-CZ" dirty="0"/>
              <a:t>, </a:t>
            </a:r>
            <a:r>
              <a:rPr lang="cs-CZ" dirty="0" err="1"/>
              <a:t>neposilňujú</a:t>
            </a:r>
            <a:r>
              <a:rPr lang="cs-CZ" dirty="0"/>
              <a:t> </a:t>
            </a:r>
            <a:r>
              <a:rPr lang="cs-CZ" dirty="0" err="1"/>
              <a:t>vlastnícke</a:t>
            </a:r>
            <a:r>
              <a:rPr lang="cs-CZ" dirty="0"/>
              <a:t> práva a kapacity </a:t>
            </a:r>
            <a:r>
              <a:rPr lang="cs-CZ" dirty="0" err="1"/>
              <a:t>štátov</a:t>
            </a:r>
            <a:endParaRPr lang="cs-CZ" dirty="0"/>
          </a:p>
          <a:p>
            <a:r>
              <a:rPr lang="cs-CZ" dirty="0"/>
              <a:t>Po </a:t>
            </a:r>
            <a:r>
              <a:rPr lang="cs-CZ" dirty="0" err="1"/>
              <a:t>Studenej</a:t>
            </a:r>
            <a:r>
              <a:rPr lang="cs-CZ" dirty="0"/>
              <a:t> </a:t>
            </a:r>
            <a:r>
              <a:rPr lang="cs-CZ" dirty="0" err="1"/>
              <a:t>vojne</a:t>
            </a:r>
            <a:r>
              <a:rPr lang="cs-CZ" dirty="0"/>
              <a:t> </a:t>
            </a:r>
            <a:r>
              <a:rPr lang="cs-CZ" dirty="0" err="1"/>
              <a:t>sa</a:t>
            </a:r>
            <a:r>
              <a:rPr lang="cs-CZ" dirty="0"/>
              <a:t> </a:t>
            </a:r>
            <a:r>
              <a:rPr lang="cs-CZ" dirty="0" err="1"/>
              <a:t>štáty</a:t>
            </a:r>
            <a:r>
              <a:rPr lang="cs-CZ" dirty="0"/>
              <a:t> s </a:t>
            </a:r>
            <a:r>
              <a:rPr lang="cs-CZ" dirty="0" err="1"/>
              <a:t>nedostatkom</a:t>
            </a:r>
            <a:r>
              <a:rPr lang="cs-CZ" dirty="0"/>
              <a:t> </a:t>
            </a:r>
            <a:r>
              <a:rPr lang="cs-CZ" dirty="0" err="1"/>
              <a:t>nerastného</a:t>
            </a:r>
            <a:r>
              <a:rPr lang="cs-CZ" dirty="0"/>
              <a:t> </a:t>
            </a:r>
            <a:r>
              <a:rPr lang="cs-CZ" dirty="0" err="1"/>
              <a:t>bohatstva</a:t>
            </a:r>
            <a:r>
              <a:rPr lang="cs-CZ" dirty="0"/>
              <a:t> demokratizovali, to neplatilo </a:t>
            </a:r>
            <a:r>
              <a:rPr lang="cs-CZ" dirty="0" err="1"/>
              <a:t>pre</a:t>
            </a:r>
            <a:r>
              <a:rPr lang="cs-CZ" dirty="0"/>
              <a:t> </a:t>
            </a:r>
            <a:r>
              <a:rPr lang="cs-CZ" dirty="0" err="1"/>
              <a:t>štáty</a:t>
            </a:r>
            <a:r>
              <a:rPr lang="cs-CZ" dirty="0"/>
              <a:t> s </a:t>
            </a:r>
            <a:r>
              <a:rPr lang="cs-CZ" dirty="0" err="1"/>
              <a:t>nerastným</a:t>
            </a:r>
            <a:r>
              <a:rPr lang="cs-CZ" dirty="0"/>
              <a:t> bohatstvím</a:t>
            </a:r>
          </a:p>
          <a:p>
            <a:r>
              <a:rPr lang="cs-CZ" dirty="0" err="1"/>
              <a:t>iné</a:t>
            </a:r>
            <a:r>
              <a:rPr lang="cs-CZ" dirty="0"/>
              <a:t> geografické faktory:</a:t>
            </a:r>
          </a:p>
          <a:p>
            <a:r>
              <a:rPr lang="cs-CZ" dirty="0" err="1"/>
              <a:t>nepriaznivý</a:t>
            </a:r>
            <a:r>
              <a:rPr lang="cs-CZ" dirty="0"/>
              <a:t> vplyv častých </a:t>
            </a:r>
            <a:r>
              <a:rPr lang="cs-CZ" dirty="0" err="1"/>
              <a:t>zemetrasení</a:t>
            </a:r>
            <a:r>
              <a:rPr lang="cs-CZ" dirty="0"/>
              <a:t> (Jones 1981): vplyv na </a:t>
            </a:r>
            <a:r>
              <a:rPr lang="cs-CZ" dirty="0" err="1"/>
              <a:t>predvídateľnosť</a:t>
            </a:r>
            <a:r>
              <a:rPr lang="cs-CZ" dirty="0"/>
              <a:t> celkového </a:t>
            </a:r>
            <a:r>
              <a:rPr lang="cs-CZ" dirty="0" err="1"/>
              <a:t>vývoja</a:t>
            </a:r>
            <a:r>
              <a:rPr lang="cs-CZ" dirty="0"/>
              <a:t> a na kvalitu </a:t>
            </a:r>
            <a:r>
              <a:rPr lang="cs-CZ" dirty="0" err="1"/>
              <a:t>inštitúcií</a:t>
            </a:r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527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Výskumný</a:t>
            </a:r>
            <a:r>
              <a:rPr lang="en-US" dirty="0"/>
              <a:t> </a:t>
            </a:r>
            <a:r>
              <a:rPr lang="en-US" dirty="0" err="1"/>
              <a:t>problém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en-US" dirty="0"/>
          </a:p>
          <a:p>
            <a:pPr algn="just"/>
            <a:r>
              <a:rPr lang="en-US" dirty="0" err="1"/>
              <a:t>Čím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dajú</a:t>
            </a:r>
            <a:r>
              <a:rPr lang="en-US" dirty="0"/>
              <a:t> </a:t>
            </a:r>
            <a:r>
              <a:rPr lang="en-US" dirty="0" err="1"/>
              <a:t>vysvetliť</a:t>
            </a:r>
            <a:r>
              <a:rPr lang="en-US" dirty="0"/>
              <a:t> </a:t>
            </a:r>
            <a:r>
              <a:rPr lang="en-US" dirty="0" err="1"/>
              <a:t>obrovské</a:t>
            </a:r>
            <a:r>
              <a:rPr lang="en-US" dirty="0"/>
              <a:t> </a:t>
            </a:r>
            <a:r>
              <a:rPr lang="en-US" dirty="0" err="1"/>
              <a:t>ekonomické</a:t>
            </a:r>
            <a:r>
              <a:rPr lang="en-US" dirty="0"/>
              <a:t> a </a:t>
            </a:r>
            <a:r>
              <a:rPr lang="en-US" dirty="0" err="1"/>
              <a:t>sociálne</a:t>
            </a:r>
            <a:r>
              <a:rPr lang="en-US" dirty="0"/>
              <a:t> </a:t>
            </a:r>
            <a:r>
              <a:rPr lang="en-US" dirty="0" err="1"/>
              <a:t>rozdiely</a:t>
            </a:r>
            <a:r>
              <a:rPr lang="en-US" dirty="0"/>
              <a:t> v </a:t>
            </a:r>
            <a:r>
              <a:rPr lang="en-US" dirty="0" err="1"/>
              <a:t>rozličných</a:t>
            </a:r>
            <a:r>
              <a:rPr lang="en-US" dirty="0"/>
              <a:t> </a:t>
            </a:r>
            <a:r>
              <a:rPr lang="en-US" dirty="0" err="1"/>
              <a:t>krajinách</a:t>
            </a:r>
            <a:r>
              <a:rPr lang="en-US" dirty="0"/>
              <a:t> </a:t>
            </a:r>
            <a:r>
              <a:rPr lang="en-US" dirty="0" err="1"/>
              <a:t>dnešného</a:t>
            </a:r>
            <a:r>
              <a:rPr lang="en-US" dirty="0"/>
              <a:t> </a:t>
            </a:r>
            <a:r>
              <a:rPr lang="en-US" dirty="0" err="1"/>
              <a:t>sveta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91559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7924800" cy="864096"/>
          </a:xfrm>
        </p:spPr>
        <p:txBody>
          <a:bodyPr/>
          <a:lstStyle/>
          <a:p>
            <a:pPr algn="ctr"/>
            <a:r>
              <a:rPr lang="en-US" dirty="0" err="1"/>
              <a:t>Biogeografia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6753"/>
            <a:ext cx="7693025" cy="2736303"/>
          </a:xfrm>
        </p:spPr>
        <p:txBody>
          <a:bodyPr/>
          <a:lstStyle/>
          <a:p>
            <a:r>
              <a:rPr lang="en-US" sz="3200" dirty="0"/>
              <a:t>“</a:t>
            </a:r>
            <a:r>
              <a:rPr lang="en-US" sz="3200" dirty="0" err="1"/>
              <a:t>geografia</a:t>
            </a:r>
            <a:r>
              <a:rPr lang="en-US" sz="3200" dirty="0"/>
              <a:t>” </a:t>
            </a:r>
            <a:r>
              <a:rPr lang="en-US" sz="3200" dirty="0" err="1"/>
              <a:t>živých</a:t>
            </a:r>
            <a:r>
              <a:rPr lang="en-US" sz="3200" dirty="0"/>
              <a:t> </a:t>
            </a:r>
            <a:r>
              <a:rPr lang="en-US" sz="3200" dirty="0" err="1"/>
              <a:t>organizmov</a:t>
            </a:r>
            <a:r>
              <a:rPr lang="en-US" sz="3200" dirty="0"/>
              <a:t> (NIE </a:t>
            </a:r>
            <a:r>
              <a:rPr lang="en-US" sz="3200" dirty="0" err="1"/>
              <a:t>ľudí</a:t>
            </a:r>
            <a:r>
              <a:rPr lang="en-US" sz="3200" dirty="0"/>
              <a:t>!)</a:t>
            </a:r>
          </a:p>
          <a:p>
            <a:r>
              <a:rPr lang="en-US" sz="3200" dirty="0" err="1"/>
              <a:t>výskyt</a:t>
            </a:r>
            <a:r>
              <a:rPr lang="en-US" sz="3200" dirty="0"/>
              <a:t> a </a:t>
            </a:r>
            <a:r>
              <a:rPr lang="en-US" sz="3200" dirty="0" err="1"/>
              <a:t>charakter</a:t>
            </a:r>
            <a:r>
              <a:rPr lang="en-US" sz="3200" dirty="0"/>
              <a:t> </a:t>
            </a:r>
            <a:r>
              <a:rPr lang="en-US" sz="3200" dirty="0" err="1"/>
              <a:t>rastlín</a:t>
            </a:r>
            <a:r>
              <a:rPr lang="en-US" sz="3200" dirty="0"/>
              <a:t> a </a:t>
            </a:r>
            <a:r>
              <a:rPr lang="en-US" sz="3200" dirty="0" err="1"/>
              <a:t>živočíchov</a:t>
            </a:r>
            <a:r>
              <a:rPr lang="en-US" sz="3200" dirty="0"/>
              <a:t>, </a:t>
            </a:r>
            <a:r>
              <a:rPr lang="en-US" sz="3200" dirty="0" err="1"/>
              <a:t>typ</a:t>
            </a:r>
            <a:r>
              <a:rPr lang="en-US" sz="3200" dirty="0"/>
              <a:t> </a:t>
            </a:r>
            <a:r>
              <a:rPr lang="en-US" sz="3200" dirty="0" err="1"/>
              <a:t>vegetácie</a:t>
            </a:r>
            <a:r>
              <a:rPr lang="en-US" sz="3200" dirty="0"/>
              <a:t>, </a:t>
            </a:r>
            <a:r>
              <a:rPr lang="en-US" sz="3200" dirty="0" err="1"/>
              <a:t>výskyt</a:t>
            </a:r>
            <a:r>
              <a:rPr lang="en-US" sz="3200" dirty="0"/>
              <a:t> </a:t>
            </a:r>
            <a:r>
              <a:rPr lang="en-US" sz="3200" dirty="0" err="1"/>
              <a:t>mikroorgaizmov</a:t>
            </a:r>
            <a:r>
              <a:rPr lang="en-US" sz="3200" dirty="0"/>
              <a:t> </a:t>
            </a:r>
            <a:r>
              <a:rPr lang="en-US" sz="3200" dirty="0" err="1"/>
              <a:t>ako</a:t>
            </a:r>
            <a:r>
              <a:rPr lang="en-US" sz="3200" dirty="0"/>
              <a:t> </a:t>
            </a:r>
            <a:r>
              <a:rPr lang="en-US" sz="3200" dirty="0" err="1"/>
              <a:t>baktérií</a:t>
            </a:r>
            <a:r>
              <a:rPr lang="en-US" sz="3200" dirty="0"/>
              <a:t> a </a:t>
            </a:r>
            <a:r>
              <a:rPr lang="en-US" sz="3200" dirty="0" err="1"/>
              <a:t>vírusov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298282"/>
            <a:ext cx="3378200" cy="240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298282"/>
            <a:ext cx="3282991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59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7924800" cy="792088"/>
          </a:xfrm>
        </p:spPr>
        <p:txBody>
          <a:bodyPr/>
          <a:lstStyle/>
          <a:p>
            <a:pPr algn="ctr"/>
            <a:r>
              <a:rPr lang="en-US" dirty="0" err="1"/>
              <a:t>Biogeografia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6752"/>
            <a:ext cx="7693025" cy="5256584"/>
          </a:xfrm>
        </p:spPr>
        <p:txBody>
          <a:bodyPr/>
          <a:lstStyle/>
          <a:p>
            <a:r>
              <a:rPr lang="en-US" dirty="0"/>
              <a:t>J. Diamond: </a:t>
            </a:r>
            <a:r>
              <a:rPr lang="en-US" dirty="0" err="1"/>
              <a:t>rozdielny</a:t>
            </a:r>
            <a:r>
              <a:rPr lang="en-US" dirty="0"/>
              <a:t> </a:t>
            </a:r>
            <a:r>
              <a:rPr lang="en-US" dirty="0" err="1"/>
              <a:t>biogeografický</a:t>
            </a:r>
            <a:r>
              <a:rPr lang="en-US" dirty="0"/>
              <a:t> </a:t>
            </a:r>
            <a:r>
              <a:rPr lang="en-US" dirty="0" err="1"/>
              <a:t>potenciál</a:t>
            </a:r>
            <a:r>
              <a:rPr lang="en-US" dirty="0"/>
              <a:t> v </a:t>
            </a:r>
            <a:r>
              <a:rPr lang="en-US" dirty="0" err="1"/>
              <a:t>období</a:t>
            </a:r>
            <a:r>
              <a:rPr lang="en-US" dirty="0"/>
              <a:t> </a:t>
            </a:r>
            <a:r>
              <a:rPr lang="en-US" dirty="0" err="1"/>
              <a:t>Neolitu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naplno</a:t>
            </a:r>
            <a:r>
              <a:rPr lang="en-US" dirty="0"/>
              <a:t> </a:t>
            </a:r>
            <a:r>
              <a:rPr lang="en-US" dirty="0" err="1"/>
              <a:t>prejavil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roku</a:t>
            </a:r>
            <a:r>
              <a:rPr lang="en-US" dirty="0"/>
              <a:t> 1500 v </a:t>
            </a:r>
            <a:r>
              <a:rPr lang="en-US" dirty="0" err="1"/>
              <a:t>odlišnom</a:t>
            </a:r>
            <a:r>
              <a:rPr lang="en-US" dirty="0"/>
              <a:t> </a:t>
            </a:r>
            <a:r>
              <a:rPr lang="en-US" dirty="0" err="1"/>
              <a:t>vývoji</a:t>
            </a:r>
            <a:r>
              <a:rPr lang="en-US" dirty="0"/>
              <a:t> </a:t>
            </a:r>
            <a:r>
              <a:rPr lang="en-US" dirty="0" err="1"/>
              <a:t>kontinentov</a:t>
            </a:r>
            <a:r>
              <a:rPr lang="en-US" dirty="0"/>
              <a:t> a </a:t>
            </a:r>
            <a:r>
              <a:rPr lang="en-US" dirty="0" err="1"/>
              <a:t>rozdiely</a:t>
            </a:r>
            <a:r>
              <a:rPr lang="en-US" dirty="0"/>
              <a:t> </a:t>
            </a:r>
            <a:r>
              <a:rPr lang="en-US" dirty="0" err="1"/>
              <a:t>pretrvávajú</a:t>
            </a:r>
            <a:r>
              <a:rPr lang="en-US" dirty="0"/>
              <a:t> </a:t>
            </a:r>
            <a:r>
              <a:rPr lang="en-US" dirty="0" err="1"/>
              <a:t>dodnes</a:t>
            </a:r>
            <a:endParaRPr lang="en-US" dirty="0"/>
          </a:p>
          <a:p>
            <a:r>
              <a:rPr lang="en-US" dirty="0" err="1"/>
              <a:t>priaznivé</a:t>
            </a:r>
            <a:r>
              <a:rPr lang="en-US" dirty="0"/>
              <a:t> </a:t>
            </a:r>
            <a:r>
              <a:rPr lang="en-US" dirty="0" err="1"/>
              <a:t>podmienky</a:t>
            </a:r>
            <a:r>
              <a:rPr lang="en-US" dirty="0"/>
              <a:t> (</a:t>
            </a:r>
            <a:r>
              <a:rPr lang="en-US" dirty="0" err="1"/>
              <a:t>zvieratá</a:t>
            </a:r>
            <a:r>
              <a:rPr lang="en-US" dirty="0"/>
              <a:t> </a:t>
            </a:r>
            <a:r>
              <a:rPr lang="en-US" dirty="0" err="1"/>
              <a:t>vhodné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domestikáciu</a:t>
            </a:r>
            <a:r>
              <a:rPr lang="en-US" dirty="0"/>
              <a:t>) a </a:t>
            </a:r>
            <a:r>
              <a:rPr lang="en-US" dirty="0" err="1"/>
              <a:t>výživné</a:t>
            </a:r>
            <a:r>
              <a:rPr lang="en-US" dirty="0"/>
              <a:t> </a:t>
            </a:r>
            <a:r>
              <a:rPr lang="en-US" dirty="0" err="1"/>
              <a:t>skladovateľné</a:t>
            </a:r>
            <a:r>
              <a:rPr lang="en-US" dirty="0"/>
              <a:t> </a:t>
            </a:r>
            <a:r>
              <a:rPr lang="en-US" dirty="0" err="1"/>
              <a:t>potraviny</a:t>
            </a:r>
            <a:r>
              <a:rPr lang="en-US" dirty="0"/>
              <a:t> (</a:t>
            </a:r>
            <a:r>
              <a:rPr lang="en-US" dirty="0" err="1"/>
              <a:t>jačmeň</a:t>
            </a:r>
            <a:r>
              <a:rPr lang="en-US" dirty="0"/>
              <a:t>, </a:t>
            </a:r>
            <a:r>
              <a:rPr lang="en-US" dirty="0" err="1"/>
              <a:t>pšenica</a:t>
            </a:r>
            <a:r>
              <a:rPr lang="en-US" dirty="0"/>
              <a:t>, </a:t>
            </a:r>
            <a:r>
              <a:rPr lang="is-IS" dirty="0"/>
              <a:t>…</a:t>
            </a:r>
            <a:r>
              <a:rPr lang="en-US" dirty="0"/>
              <a:t>)</a:t>
            </a:r>
          </a:p>
          <a:p>
            <a:r>
              <a:rPr lang="en-US" dirty="0" err="1"/>
              <a:t>geografia</a:t>
            </a:r>
            <a:r>
              <a:rPr lang="en-US" dirty="0"/>
              <a:t> </a:t>
            </a:r>
            <a:r>
              <a:rPr lang="en-US" dirty="0" err="1"/>
              <a:t>kontinentov</a:t>
            </a:r>
            <a:r>
              <a:rPr lang="en-US" dirty="0"/>
              <a:t> </a:t>
            </a:r>
            <a:r>
              <a:rPr lang="en-US" dirty="0" err="1"/>
              <a:t>Eurázia</a:t>
            </a:r>
            <a:r>
              <a:rPr lang="en-US" dirty="0"/>
              <a:t> vs. </a:t>
            </a:r>
            <a:r>
              <a:rPr lang="en-US" dirty="0" err="1"/>
              <a:t>Ameriky</a:t>
            </a:r>
            <a:r>
              <a:rPr lang="en-US" dirty="0"/>
              <a:t> </a:t>
            </a:r>
            <a:r>
              <a:rPr lang="en-US" dirty="0" err="1"/>
              <a:t>neumožňoval</a:t>
            </a:r>
            <a:r>
              <a:rPr lang="en-US" dirty="0"/>
              <a:t> v </a:t>
            </a:r>
            <a:r>
              <a:rPr lang="en-US" dirty="0" err="1"/>
              <a:t>druhom</a:t>
            </a:r>
            <a:r>
              <a:rPr lang="cs-CZ" dirty="0"/>
              <a:t> </a:t>
            </a:r>
            <a:r>
              <a:rPr lang="en-US" dirty="0" err="1"/>
              <a:t>prípade</a:t>
            </a:r>
            <a:r>
              <a:rPr lang="en-US" dirty="0"/>
              <a:t> </a:t>
            </a:r>
            <a:r>
              <a:rPr lang="en-US" dirty="0" err="1"/>
              <a:t>šírenie</a:t>
            </a:r>
            <a:r>
              <a:rPr lang="en-US" dirty="0"/>
              <a:t> “</a:t>
            </a:r>
            <a:r>
              <a:rPr lang="en-US" dirty="0" err="1"/>
              <a:t>nových</a:t>
            </a:r>
            <a:r>
              <a:rPr lang="en-US" dirty="0"/>
              <a:t>” </a:t>
            </a:r>
            <a:r>
              <a:rPr lang="en-US" dirty="0" err="1"/>
              <a:t>technológií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2559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7924800" cy="864096"/>
          </a:xfrm>
        </p:spPr>
        <p:txBody>
          <a:bodyPr/>
          <a:lstStyle/>
          <a:p>
            <a:pPr algn="ctr"/>
            <a:r>
              <a:rPr lang="en-US" dirty="0" err="1"/>
              <a:t>Biogeografia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6752"/>
            <a:ext cx="7693025" cy="4889723"/>
          </a:xfrm>
        </p:spPr>
        <p:txBody>
          <a:bodyPr/>
          <a:lstStyle/>
          <a:p>
            <a:r>
              <a:rPr lang="en-US" dirty="0" err="1"/>
              <a:t>skorý</a:t>
            </a:r>
            <a:r>
              <a:rPr lang="en-US" dirty="0"/>
              <a:t> </a:t>
            </a:r>
            <a:r>
              <a:rPr lang="en-US" dirty="0" err="1"/>
              <a:t>odklon</a:t>
            </a:r>
            <a:r>
              <a:rPr lang="en-US" dirty="0"/>
              <a:t> od </a:t>
            </a:r>
            <a:r>
              <a:rPr lang="en-US" dirty="0" err="1"/>
              <a:t>zberu</a:t>
            </a:r>
            <a:r>
              <a:rPr lang="en-US" dirty="0"/>
              <a:t> a </a:t>
            </a:r>
            <a:r>
              <a:rPr lang="en-US" dirty="0" err="1"/>
              <a:t>lovu</a:t>
            </a:r>
            <a:r>
              <a:rPr lang="en-US" dirty="0"/>
              <a:t> k </a:t>
            </a:r>
            <a:r>
              <a:rPr lang="en-US" dirty="0" err="1"/>
              <a:t>poľnohospodárstvu</a:t>
            </a:r>
            <a:endParaRPr lang="en-US" dirty="0"/>
          </a:p>
          <a:p>
            <a:r>
              <a:rPr lang="en-US" dirty="0" err="1"/>
              <a:t>výsledkom</a:t>
            </a:r>
            <a:r>
              <a:rPr lang="en-US" dirty="0"/>
              <a:t> bola </a:t>
            </a:r>
            <a:r>
              <a:rPr lang="en-US" dirty="0" err="1"/>
              <a:t>deľba</a:t>
            </a:r>
            <a:r>
              <a:rPr lang="en-US" dirty="0"/>
              <a:t> </a:t>
            </a:r>
            <a:r>
              <a:rPr lang="en-US" dirty="0" err="1"/>
              <a:t>práce</a:t>
            </a:r>
            <a:r>
              <a:rPr lang="en-US" dirty="0"/>
              <a:t>, </a:t>
            </a:r>
            <a:r>
              <a:rPr lang="en-US" dirty="0" err="1"/>
              <a:t>obchod</a:t>
            </a:r>
            <a:r>
              <a:rPr lang="en-US" dirty="0"/>
              <a:t>, </a:t>
            </a:r>
            <a:r>
              <a:rPr lang="en-US" dirty="0" err="1"/>
              <a:t>urbanizácia</a:t>
            </a:r>
            <a:r>
              <a:rPr lang="en-US" dirty="0"/>
              <a:t>, </a:t>
            </a:r>
            <a:r>
              <a:rPr lang="en-US" dirty="0" err="1"/>
              <a:t>staviteľstvo</a:t>
            </a:r>
            <a:r>
              <a:rPr lang="en-US" dirty="0"/>
              <a:t> a </a:t>
            </a:r>
            <a:r>
              <a:rPr lang="en-US" dirty="0" err="1"/>
              <a:t>politický</a:t>
            </a:r>
            <a:r>
              <a:rPr lang="en-US" dirty="0"/>
              <a:t> </a:t>
            </a:r>
            <a:r>
              <a:rPr lang="en-US" dirty="0" err="1"/>
              <a:t>rozvoj</a:t>
            </a:r>
            <a:endParaRPr lang="en-US" dirty="0"/>
          </a:p>
          <a:p>
            <a:r>
              <a:rPr lang="en-US" dirty="0" err="1"/>
              <a:t>nasledoval</a:t>
            </a:r>
            <a:r>
              <a:rPr lang="en-US" dirty="0"/>
              <a:t> </a:t>
            </a:r>
            <a:r>
              <a:rPr lang="en-US" dirty="0" err="1"/>
              <a:t>rapídny</a:t>
            </a:r>
            <a:r>
              <a:rPr lang="en-US" dirty="0"/>
              <a:t> </a:t>
            </a:r>
            <a:r>
              <a:rPr lang="en-US" dirty="0" err="1"/>
              <a:t>technologický</a:t>
            </a:r>
            <a:r>
              <a:rPr lang="en-US" dirty="0"/>
              <a:t> </a:t>
            </a:r>
            <a:r>
              <a:rPr lang="en-US" dirty="0" err="1"/>
              <a:t>rozvoj</a:t>
            </a:r>
            <a:r>
              <a:rPr lang="en-US" dirty="0"/>
              <a:t> a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roku</a:t>
            </a:r>
            <a:r>
              <a:rPr lang="en-US" dirty="0"/>
              <a:t> 1500 </a:t>
            </a:r>
            <a:r>
              <a:rPr lang="en-US" dirty="0" err="1"/>
              <a:t>schopnosť</a:t>
            </a:r>
            <a:r>
              <a:rPr lang="en-US" dirty="0"/>
              <a:t> </a:t>
            </a:r>
            <a:r>
              <a:rPr lang="en-US" dirty="0" err="1"/>
              <a:t>Európanov</a:t>
            </a:r>
            <a:r>
              <a:rPr lang="en-US" dirty="0"/>
              <a:t> </a:t>
            </a:r>
            <a:r>
              <a:rPr lang="en-US" dirty="0" err="1"/>
              <a:t>dominovať</a:t>
            </a:r>
            <a:r>
              <a:rPr lang="en-US" dirty="0"/>
              <a:t> v </a:t>
            </a:r>
            <a:r>
              <a:rPr lang="en-US" dirty="0" err="1"/>
              <a:t>Novom</a:t>
            </a:r>
            <a:r>
              <a:rPr lang="en-US" dirty="0"/>
              <a:t> </a:t>
            </a:r>
            <a:r>
              <a:rPr lang="en-US" dirty="0" err="1"/>
              <a:t>svete</a:t>
            </a:r>
            <a:r>
              <a:rPr lang="en-US" dirty="0"/>
              <a:t> (ŠPA vs. </a:t>
            </a:r>
            <a:r>
              <a:rPr lang="en-US" dirty="0" err="1"/>
              <a:t>Aztékovia</a:t>
            </a:r>
            <a:r>
              <a:rPr lang="en-US" dirty="0"/>
              <a:t>, </a:t>
            </a:r>
            <a:r>
              <a:rPr lang="en-US" dirty="0" err="1"/>
              <a:t>Inkovia</a:t>
            </a:r>
            <a:r>
              <a:rPr lang="en-US" dirty="0"/>
              <a:t>)</a:t>
            </a:r>
          </a:p>
          <a:p>
            <a:r>
              <a:rPr lang="en-US" dirty="0" err="1"/>
              <a:t>Európania</a:t>
            </a:r>
            <a:r>
              <a:rPr lang="en-US" dirty="0"/>
              <a:t> so </a:t>
            </a:r>
            <a:r>
              <a:rPr lang="en-US" dirty="0" err="1"/>
              <a:t>sebou</a:t>
            </a:r>
            <a:r>
              <a:rPr lang="en-US" dirty="0"/>
              <a:t> </a:t>
            </a:r>
            <a:r>
              <a:rPr lang="en-US" dirty="0" err="1"/>
              <a:t>prniesli</a:t>
            </a:r>
            <a:r>
              <a:rPr lang="en-US" dirty="0"/>
              <a:t> </a:t>
            </a:r>
            <a:r>
              <a:rPr lang="en-US" dirty="0" err="1"/>
              <a:t>choroby</a:t>
            </a:r>
            <a:r>
              <a:rPr lang="en-US" dirty="0"/>
              <a:t>, </a:t>
            </a:r>
            <a:r>
              <a:rPr lang="en-US" dirty="0" err="1"/>
              <a:t>ktoré</a:t>
            </a:r>
            <a:r>
              <a:rPr lang="en-US" dirty="0"/>
              <a:t> </a:t>
            </a:r>
            <a:r>
              <a:rPr lang="en-US" dirty="0" err="1"/>
              <a:t>zdecimovali</a:t>
            </a:r>
            <a:r>
              <a:rPr lang="en-US" dirty="0"/>
              <a:t> </a:t>
            </a:r>
            <a:r>
              <a:rPr lang="en-US" dirty="0" err="1"/>
              <a:t>pôvodné</a:t>
            </a:r>
            <a:r>
              <a:rPr lang="en-US" dirty="0"/>
              <a:t> </a:t>
            </a:r>
            <a:r>
              <a:rPr lang="en-US" dirty="0" err="1"/>
              <a:t>obyvateľstvo</a:t>
            </a:r>
            <a:r>
              <a:rPr lang="en-US" dirty="0"/>
              <a:t> v </a:t>
            </a:r>
            <a:r>
              <a:rPr lang="en-US" dirty="0" err="1"/>
              <a:t>kolóniách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9284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7924800" cy="936104"/>
          </a:xfrm>
        </p:spPr>
        <p:txBody>
          <a:bodyPr/>
          <a:lstStyle/>
          <a:p>
            <a:pPr algn="ctr"/>
            <a:r>
              <a:rPr lang="en-US" dirty="0" err="1"/>
              <a:t>Biogeografia</a:t>
            </a:r>
            <a:r>
              <a:rPr lang="en-US" dirty="0"/>
              <a:t> a </a:t>
            </a:r>
            <a:r>
              <a:rPr lang="en-US" dirty="0" err="1"/>
              <a:t>inštitúcie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0768"/>
            <a:ext cx="7693025" cy="4745707"/>
          </a:xfrm>
        </p:spPr>
        <p:txBody>
          <a:bodyPr/>
          <a:lstStyle/>
          <a:p>
            <a:r>
              <a:rPr lang="en-US" dirty="0"/>
              <a:t>Diamond </a:t>
            </a:r>
            <a:r>
              <a:rPr lang="en-US" dirty="0" err="1"/>
              <a:t>nevysvetľuje</a:t>
            </a:r>
            <a:r>
              <a:rPr lang="en-US" dirty="0"/>
              <a:t> </a:t>
            </a:r>
            <a:r>
              <a:rPr lang="en-US" dirty="0" err="1"/>
              <a:t>pretrvanie</a:t>
            </a:r>
            <a:r>
              <a:rPr lang="en-US" dirty="0"/>
              <a:t> </a:t>
            </a:r>
            <a:r>
              <a:rPr lang="en-US" dirty="0" err="1"/>
              <a:t>inštitúcií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1500 </a:t>
            </a:r>
            <a:r>
              <a:rPr lang="en-US" dirty="0" err="1"/>
              <a:t>ani</a:t>
            </a:r>
            <a:r>
              <a:rPr lang="en-US" dirty="0"/>
              <a:t> </a:t>
            </a:r>
            <a:r>
              <a:rPr lang="en-US" dirty="0" err="1"/>
              <a:t>prečo</a:t>
            </a:r>
            <a:r>
              <a:rPr lang="en-US" dirty="0"/>
              <a:t> </a:t>
            </a:r>
            <a:r>
              <a:rPr lang="en-US" dirty="0" err="1"/>
              <a:t>neskôr</a:t>
            </a:r>
            <a:r>
              <a:rPr lang="en-US" dirty="0"/>
              <a:t> </a:t>
            </a:r>
            <a:r>
              <a:rPr lang="en-US" dirty="0" err="1"/>
              <a:t>technologické</a:t>
            </a:r>
            <a:r>
              <a:rPr lang="en-US" dirty="0"/>
              <a:t> </a:t>
            </a:r>
            <a:r>
              <a:rPr lang="en-US" dirty="0" err="1"/>
              <a:t>zmeny</a:t>
            </a:r>
            <a:r>
              <a:rPr lang="en-US" dirty="0"/>
              <a:t> </a:t>
            </a:r>
            <a:r>
              <a:rPr lang="en-US" dirty="0" err="1"/>
              <a:t>nevyužili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ďalších</a:t>
            </a:r>
            <a:r>
              <a:rPr lang="en-US" dirty="0"/>
              <a:t> </a:t>
            </a:r>
            <a:r>
              <a:rPr lang="en-US" dirty="0" err="1"/>
              <a:t>kontinentoch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zníženie</a:t>
            </a:r>
            <a:r>
              <a:rPr lang="en-US" dirty="0"/>
              <a:t>/</a:t>
            </a:r>
            <a:r>
              <a:rPr lang="en-US" dirty="0" err="1"/>
              <a:t>zmazanie</a:t>
            </a:r>
            <a:r>
              <a:rPr lang="en-US" dirty="0"/>
              <a:t> </a:t>
            </a:r>
            <a:r>
              <a:rPr lang="en-US" dirty="0" err="1"/>
              <a:t>rozdielov</a:t>
            </a:r>
            <a:endParaRPr lang="en-US" dirty="0"/>
          </a:p>
          <a:p>
            <a:r>
              <a:rPr lang="en-US" dirty="0" err="1"/>
              <a:t>Acemoglu</a:t>
            </a:r>
            <a:r>
              <a:rPr lang="en-US" dirty="0"/>
              <a:t>, Johnson a Robinson (2001):</a:t>
            </a:r>
          </a:p>
          <a:p>
            <a:r>
              <a:rPr lang="en-US" dirty="0" err="1"/>
              <a:t>súvis</a:t>
            </a:r>
            <a:r>
              <a:rPr lang="en-US" dirty="0"/>
              <a:t> </a:t>
            </a:r>
            <a:r>
              <a:rPr lang="en-US" dirty="0" err="1"/>
              <a:t>medzi</a:t>
            </a:r>
            <a:r>
              <a:rPr lang="en-US" dirty="0"/>
              <a:t> </a:t>
            </a:r>
            <a:r>
              <a:rPr lang="en-US" dirty="0" err="1"/>
              <a:t>mikrobiologickými</a:t>
            </a:r>
            <a:r>
              <a:rPr lang="en-US" dirty="0"/>
              <a:t> </a:t>
            </a:r>
            <a:r>
              <a:rPr lang="en-US" dirty="0" err="1"/>
              <a:t>podmienkami</a:t>
            </a:r>
            <a:r>
              <a:rPr lang="en-US" dirty="0"/>
              <a:t> a </a:t>
            </a:r>
            <a:r>
              <a:rPr lang="en-US" dirty="0" err="1"/>
              <a:t>kvalitou</a:t>
            </a:r>
            <a:r>
              <a:rPr lang="en-US" dirty="0"/>
              <a:t> </a:t>
            </a:r>
            <a:r>
              <a:rPr lang="en-US" dirty="0" err="1"/>
              <a:t>vládnutia</a:t>
            </a:r>
            <a:endParaRPr lang="en-US" dirty="0"/>
          </a:p>
          <a:p>
            <a:r>
              <a:rPr lang="en-US" dirty="0" err="1"/>
              <a:t>testované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vzťah</a:t>
            </a:r>
            <a:r>
              <a:rPr lang="en-US" dirty="0"/>
              <a:t> </a:t>
            </a:r>
            <a:r>
              <a:rPr lang="en-US" dirty="0" err="1"/>
              <a:t>medzi</a:t>
            </a:r>
            <a:r>
              <a:rPr lang="en-US" dirty="0"/>
              <a:t> </a:t>
            </a:r>
            <a:r>
              <a:rPr lang="en-US" dirty="0" err="1"/>
              <a:t>úmrtnosťou</a:t>
            </a:r>
            <a:r>
              <a:rPr lang="en-US" dirty="0"/>
              <a:t> </a:t>
            </a:r>
            <a:r>
              <a:rPr lang="en-US" dirty="0" err="1"/>
              <a:t>kolonizátorov</a:t>
            </a:r>
            <a:r>
              <a:rPr lang="en-US" dirty="0"/>
              <a:t> a </a:t>
            </a:r>
            <a:r>
              <a:rPr lang="en-US" dirty="0" err="1"/>
              <a:t>ekonomickou</a:t>
            </a:r>
            <a:r>
              <a:rPr lang="en-US" dirty="0"/>
              <a:t> </a:t>
            </a:r>
            <a:r>
              <a:rPr lang="en-US" dirty="0" err="1"/>
              <a:t>výkonnosťou</a:t>
            </a:r>
            <a:r>
              <a:rPr lang="en-US" dirty="0"/>
              <a:t> v </a:t>
            </a:r>
            <a:r>
              <a:rPr lang="en-US" dirty="0" err="1"/>
              <a:t>súčasnosti</a:t>
            </a:r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84431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16632"/>
            <a:ext cx="7924800" cy="792088"/>
          </a:xfrm>
        </p:spPr>
        <p:txBody>
          <a:bodyPr/>
          <a:lstStyle/>
          <a:p>
            <a:pPr algn="ctr"/>
            <a:r>
              <a:rPr lang="en-US" dirty="0" err="1"/>
              <a:t>Biogeografia</a:t>
            </a:r>
            <a:r>
              <a:rPr lang="en-US" dirty="0"/>
              <a:t> a </a:t>
            </a:r>
            <a:r>
              <a:rPr lang="en-US" dirty="0" err="1"/>
              <a:t>inštitúcie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4744"/>
            <a:ext cx="7693025" cy="4961731"/>
          </a:xfrm>
        </p:spPr>
        <p:txBody>
          <a:bodyPr/>
          <a:lstStyle/>
          <a:p>
            <a:r>
              <a:rPr lang="en-US" sz="3200" dirty="0" err="1"/>
              <a:t>malária</a:t>
            </a:r>
            <a:r>
              <a:rPr lang="en-US" sz="3200" dirty="0"/>
              <a:t> a </a:t>
            </a:r>
            <a:r>
              <a:rPr lang="en-US" sz="3200" dirty="0" err="1"/>
              <a:t>žltá</a:t>
            </a:r>
            <a:r>
              <a:rPr lang="en-US" sz="3200" dirty="0"/>
              <a:t> </a:t>
            </a:r>
            <a:r>
              <a:rPr lang="en-US" sz="3200" dirty="0" err="1"/>
              <a:t>horúčka</a:t>
            </a:r>
            <a:r>
              <a:rPr lang="en-US" sz="3200" dirty="0"/>
              <a:t> </a:t>
            </a:r>
            <a:r>
              <a:rPr lang="en-US" sz="3200" dirty="0">
                <a:sym typeface="Wingdings"/>
              </a:rPr>
              <a:t> </a:t>
            </a:r>
            <a:r>
              <a:rPr lang="en-US" sz="3200" dirty="0" err="1">
                <a:sym typeface="Wingdings"/>
              </a:rPr>
              <a:t>extraktívne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err="1">
                <a:sym typeface="Wingdings"/>
              </a:rPr>
              <a:t>inštitúcie</a:t>
            </a:r>
            <a:r>
              <a:rPr lang="en-US" sz="3200" dirty="0">
                <a:sym typeface="Wingdings"/>
              </a:rPr>
              <a:t>  </a:t>
            </a:r>
            <a:r>
              <a:rPr lang="en-US" sz="3200" dirty="0" err="1">
                <a:sym typeface="Wingdings"/>
              </a:rPr>
              <a:t>slabá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err="1">
                <a:sym typeface="Wingdings"/>
              </a:rPr>
              <a:t>ochrana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err="1">
                <a:sym typeface="Wingdings"/>
              </a:rPr>
              <a:t>práv</a:t>
            </a:r>
            <a:r>
              <a:rPr lang="en-US" sz="3200" dirty="0">
                <a:sym typeface="Wingdings"/>
              </a:rPr>
              <a:t>  </a:t>
            </a:r>
            <a:r>
              <a:rPr lang="en-US" sz="3200" dirty="0" err="1">
                <a:sym typeface="Wingdings"/>
              </a:rPr>
              <a:t>slabý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err="1">
                <a:sym typeface="Wingdings"/>
              </a:rPr>
              <a:t>ekonomický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err="1">
                <a:sym typeface="Wingdings"/>
              </a:rPr>
              <a:t>výkon</a:t>
            </a:r>
            <a:r>
              <a:rPr lang="en-US" sz="3200" dirty="0">
                <a:sym typeface="Wingdings"/>
              </a:rPr>
              <a:t> a </a:t>
            </a:r>
            <a:r>
              <a:rPr lang="en-US" sz="3200" dirty="0" err="1">
                <a:sym typeface="Wingdings"/>
              </a:rPr>
              <a:t>politický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err="1">
                <a:sym typeface="Wingdings"/>
              </a:rPr>
              <a:t>rozvoj</a:t>
            </a:r>
            <a:endParaRPr lang="en-US" sz="3200" dirty="0">
              <a:sym typeface="Wingdings"/>
            </a:endParaRPr>
          </a:p>
          <a:p>
            <a:r>
              <a:rPr lang="en-US" sz="3200" dirty="0" err="1">
                <a:sym typeface="Wingdings"/>
              </a:rPr>
              <a:t>absencia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err="1">
                <a:sym typeface="Wingdings"/>
              </a:rPr>
              <a:t>chorôb</a:t>
            </a:r>
            <a:r>
              <a:rPr lang="en-US" sz="3200" dirty="0">
                <a:sym typeface="Wingdings"/>
              </a:rPr>
              <a:t>  </a:t>
            </a:r>
            <a:r>
              <a:rPr lang="en-US" sz="3200" dirty="0" err="1">
                <a:sym typeface="Wingdings"/>
              </a:rPr>
              <a:t>permanentné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err="1">
                <a:sym typeface="Wingdings"/>
              </a:rPr>
              <a:t>usadlosti</a:t>
            </a:r>
            <a:r>
              <a:rPr lang="en-US" sz="3200" dirty="0">
                <a:sym typeface="Wingdings"/>
              </a:rPr>
              <a:t> a “</a:t>
            </a:r>
            <a:r>
              <a:rPr lang="en-US" sz="3200" dirty="0" err="1">
                <a:sym typeface="Wingdings"/>
              </a:rPr>
              <a:t>dobré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err="1">
                <a:sym typeface="Wingdings"/>
              </a:rPr>
              <a:t>inštitúcie</a:t>
            </a:r>
            <a:r>
              <a:rPr lang="en-US" sz="3200" dirty="0">
                <a:sym typeface="Wingdings"/>
              </a:rPr>
              <a:t>”  </a:t>
            </a:r>
            <a:r>
              <a:rPr lang="en-US" sz="3200" dirty="0" err="1">
                <a:sym typeface="Wingdings"/>
              </a:rPr>
              <a:t>ekonomický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err="1">
                <a:sym typeface="Wingdings"/>
              </a:rPr>
              <a:t>rozvoj</a:t>
            </a:r>
            <a:r>
              <a:rPr lang="en-US" sz="3200" dirty="0">
                <a:sym typeface="Wingdings"/>
              </a:rPr>
              <a:t> (a </a:t>
            </a:r>
            <a:r>
              <a:rPr lang="en-US" sz="3200" dirty="0" err="1">
                <a:sym typeface="Wingdings"/>
              </a:rPr>
              <a:t>demokracia</a:t>
            </a:r>
            <a:r>
              <a:rPr lang="en-US" sz="3200" dirty="0">
                <a:sym typeface="Wingdings"/>
              </a:rPr>
              <a:t>)</a:t>
            </a:r>
          </a:p>
          <a:p>
            <a:r>
              <a:rPr lang="en-US" sz="3200" dirty="0" err="1">
                <a:sym typeface="Wingdings"/>
              </a:rPr>
              <a:t>kľúčové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err="1">
                <a:sym typeface="Wingdings"/>
              </a:rPr>
              <a:t>sú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err="1">
                <a:sym typeface="Wingdings"/>
              </a:rPr>
              <a:t>inštitúcie</a:t>
            </a:r>
            <a:r>
              <a:rPr lang="en-US" sz="3200" dirty="0">
                <a:sym typeface="Wingdings"/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52621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Nájdite päť rozdielov</a:t>
            </a:r>
          </a:p>
        </p:txBody>
      </p:sp>
      <p:pic>
        <p:nvPicPr>
          <p:cNvPr id="6" name="Content Placeholder 5" descr="gates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b="14722"/>
          <a:stretch>
            <a:fillRect/>
          </a:stretch>
        </p:blipFill>
        <p:spPr>
          <a:xfrm>
            <a:off x="827088" y="2349500"/>
            <a:ext cx="3770312" cy="3724275"/>
          </a:xfrm>
        </p:spPr>
      </p:pic>
      <p:pic>
        <p:nvPicPr>
          <p:cNvPr id="5" name="Content Placeholder 4" descr="Slim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3" b="15973"/>
          <a:stretch>
            <a:fillRect/>
          </a:stretch>
        </p:blipFill>
        <p:spPr>
          <a:xfrm>
            <a:off x="4787900" y="2349500"/>
            <a:ext cx="3770313" cy="3724275"/>
          </a:xfrm>
        </p:spPr>
      </p:pic>
    </p:spTree>
    <p:extLst>
      <p:ext uri="{BB962C8B-B14F-4D97-AF65-F5344CB8AC3E}">
        <p14:creationId xmlns:p14="http://schemas.microsoft.com/office/powerpoint/2010/main" val="1236330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altLang="en-US"/>
              <a:t>Inštitucionálne vysvetlenia</a:t>
            </a:r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altLang="en-US" dirty="0" err="1"/>
              <a:t>Acemoglu</a:t>
            </a:r>
            <a:r>
              <a:rPr lang="sk-SK" altLang="en-US" dirty="0"/>
              <a:t> a </a:t>
            </a:r>
            <a:r>
              <a:rPr lang="sk-SK" altLang="en-US" dirty="0" err="1"/>
              <a:t>Robinson</a:t>
            </a:r>
            <a:r>
              <a:rPr lang="sk-SK" altLang="en-US" dirty="0"/>
              <a:t> </a:t>
            </a:r>
            <a:r>
              <a:rPr lang="sk-SK" altLang="en-US" i="1" dirty="0" err="1"/>
              <a:t>Why</a:t>
            </a:r>
            <a:r>
              <a:rPr lang="sk-SK" altLang="en-US" i="1" dirty="0"/>
              <a:t> </a:t>
            </a:r>
            <a:r>
              <a:rPr lang="sk-SK" altLang="en-US" i="1" dirty="0" err="1"/>
              <a:t>Nations</a:t>
            </a:r>
            <a:r>
              <a:rPr lang="sk-SK" altLang="en-US" i="1" dirty="0"/>
              <a:t> </a:t>
            </a:r>
            <a:r>
              <a:rPr lang="sk-SK" altLang="en-US" i="1" dirty="0" err="1"/>
              <a:t>Fail</a:t>
            </a:r>
            <a:r>
              <a:rPr lang="sk-SK" altLang="en-US" i="1" dirty="0"/>
              <a:t> </a:t>
            </a:r>
            <a:r>
              <a:rPr lang="sk-SK" altLang="en-US" dirty="0"/>
              <a:t>(2012): </a:t>
            </a:r>
            <a:endParaRPr lang="sk-SK" altLang="en-US" i="1" dirty="0"/>
          </a:p>
          <a:p>
            <a:r>
              <a:rPr lang="en-US" altLang="en-US" dirty="0" err="1"/>
              <a:t>krátke</a:t>
            </a:r>
            <a:r>
              <a:rPr lang="en-US" altLang="en-US" dirty="0"/>
              <a:t> video </a:t>
            </a:r>
            <a:r>
              <a:rPr lang="en-US" altLang="en-US" dirty="0" err="1"/>
              <a:t>alebo</a:t>
            </a:r>
            <a:r>
              <a:rPr lang="en-US" altLang="en-US" dirty="0"/>
              <a:t> 500 </a:t>
            </a:r>
            <a:r>
              <a:rPr lang="en-US" altLang="en-US" dirty="0" err="1"/>
              <a:t>strán</a:t>
            </a:r>
            <a:r>
              <a:rPr lang="en-US" altLang="en-US" dirty="0"/>
              <a:t> </a:t>
            </a:r>
            <a:r>
              <a:rPr lang="en-US" altLang="en-US" dirty="0" err="1"/>
              <a:t>za</a:t>
            </a:r>
            <a:r>
              <a:rPr lang="en-US" altLang="en-US" dirty="0"/>
              <a:t> 5 </a:t>
            </a:r>
            <a:r>
              <a:rPr lang="en-US" altLang="en-US" dirty="0" err="1"/>
              <a:t>minút</a:t>
            </a:r>
            <a:r>
              <a:rPr lang="en-US" altLang="en-US" dirty="0"/>
              <a:t>:</a:t>
            </a:r>
          </a:p>
          <a:p>
            <a:endParaRPr lang="en-US" altLang="en-US" dirty="0"/>
          </a:p>
          <a:p>
            <a:pPr algn="ctr">
              <a:buFont typeface="Wingdings" charset="2"/>
              <a:buNone/>
            </a:pPr>
            <a:r>
              <a:rPr lang="nl-NL" altLang="en-US" sz="1600" dirty="0" err="1"/>
              <a:t>https</a:t>
            </a:r>
            <a:r>
              <a:rPr lang="nl-NL" altLang="en-US" sz="1600" dirty="0"/>
              <a:t>://</a:t>
            </a:r>
            <a:r>
              <a:rPr lang="nl-NL" altLang="en-US" sz="1600" dirty="0" err="1"/>
              <a:t>www.youtube.com</a:t>
            </a:r>
            <a:r>
              <a:rPr lang="nl-NL" altLang="en-US" sz="1600" dirty="0"/>
              <a:t>/</a:t>
            </a:r>
            <a:r>
              <a:rPr lang="nl-NL" altLang="en-US" sz="1600" dirty="0" err="1"/>
              <a:t>watch?v</a:t>
            </a:r>
            <a:r>
              <a:rPr lang="nl-NL" altLang="en-US" sz="1600" dirty="0"/>
              <a:t>=2z5RAZlv2UQ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109302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AutoShape 2"/>
          <p:cNvSpPr>
            <a:spLocks noGrp="1" noChangeArrowheads="1"/>
          </p:cNvSpPr>
          <p:nvPr>
            <p:ph type="title"/>
          </p:nvPr>
        </p:nvSpPr>
        <p:spPr>
          <a:xfrm>
            <a:off x="816000" y="116632"/>
            <a:ext cx="7924800" cy="1152128"/>
          </a:xfrm>
        </p:spPr>
        <p:txBody>
          <a:bodyPr/>
          <a:lstStyle/>
          <a:p>
            <a:pPr algn="ctr" eaLnBrk="1" hangingPunct="1"/>
            <a:r>
              <a:rPr lang="sk-SK" altLang="en-US" dirty="0" err="1"/>
              <a:t>Acemoglu</a:t>
            </a:r>
            <a:r>
              <a:rPr lang="sk-SK" altLang="en-US" dirty="0"/>
              <a:t> a </a:t>
            </a:r>
            <a:r>
              <a:rPr lang="sk-SK" altLang="en-US" dirty="0" err="1"/>
              <a:t>kol</a:t>
            </a:r>
            <a:r>
              <a:rPr lang="sk-SK" altLang="en-US" dirty="0"/>
              <a:t>:</a:t>
            </a:r>
            <a:br>
              <a:rPr lang="sk-SK" altLang="en-US" dirty="0"/>
            </a:br>
            <a:r>
              <a:rPr lang="sk-SK" altLang="en-US" dirty="0"/>
              <a:t>Inštitucionálne vysvetlenia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68760"/>
            <a:ext cx="7693025" cy="5328592"/>
          </a:xfrm>
        </p:spPr>
        <p:txBody>
          <a:bodyPr/>
          <a:lstStyle/>
          <a:p>
            <a:pPr eaLnBrk="1" hangingPunct="1"/>
            <a:r>
              <a:rPr lang="sk-SK" altLang="en-US" dirty="0"/>
              <a:t>rozdiely v stupni hospodárskeho a sociálneho rozvoja sú spôsobené politickými inštitúciami:</a:t>
            </a:r>
          </a:p>
          <a:p>
            <a:pPr eaLnBrk="1" hangingPunct="1"/>
            <a:r>
              <a:rPr lang="sk-SK" altLang="en-US" dirty="0"/>
              <a:t>extraktívne inštitúcie </a:t>
            </a:r>
            <a:r>
              <a:rPr lang="sk-SK" altLang="en-US" dirty="0" err="1"/>
              <a:t>vs</a:t>
            </a:r>
            <a:r>
              <a:rPr lang="sk-SK" altLang="en-US" dirty="0"/>
              <a:t>. dobré inštitúcie</a:t>
            </a:r>
          </a:p>
          <a:p>
            <a:pPr eaLnBrk="1" hangingPunct="1"/>
            <a:r>
              <a:rPr lang="sk-SK" altLang="en-US" dirty="0"/>
              <a:t>prvé zamerané na procesy, ktoré reprodukujú/vytvárajú nerovnosti, potláčajú sebarealizáciu, odporujú voľnej súťaži a nevedú k inováciám</a:t>
            </a:r>
          </a:p>
          <a:p>
            <a:pPr eaLnBrk="1" hangingPunct="1"/>
            <a:r>
              <a:rPr lang="sk-SK" altLang="en-US" dirty="0"/>
              <a:t>Latinská Amerika: kolonisti vytvorili alebo prebrali systém konzervujúci politické a sociálne nerovnosti</a:t>
            </a:r>
          </a:p>
          <a:p>
            <a:pPr eaLnBrk="1" hangingPunct="1"/>
            <a:endParaRPr lang="sk-SK" altLang="en-US" dirty="0"/>
          </a:p>
          <a:p>
            <a:pPr eaLnBrk="1" hangingPunct="1"/>
            <a:endParaRPr lang="sk-SK" altLang="en-US" dirty="0"/>
          </a:p>
        </p:txBody>
      </p:sp>
    </p:spTree>
    <p:extLst>
      <p:ext uri="{BB962C8B-B14F-4D97-AF65-F5344CB8AC3E}">
        <p14:creationId xmlns:p14="http://schemas.microsoft.com/office/powerpoint/2010/main" val="392753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7924800" cy="1008112"/>
          </a:xfrm>
        </p:spPr>
        <p:txBody>
          <a:bodyPr/>
          <a:lstStyle/>
          <a:p>
            <a:pPr algn="ctr"/>
            <a:r>
              <a:rPr lang="sk-SK" altLang="en-US"/>
              <a:t>Inštitucionálne vysvetlenia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4784"/>
            <a:ext cx="7693025" cy="5040560"/>
          </a:xfrm>
        </p:spPr>
        <p:txBody>
          <a:bodyPr/>
          <a:lstStyle/>
          <a:p>
            <a:r>
              <a:rPr lang="en-US" altLang="en-US" sz="3200" dirty="0" err="1"/>
              <a:t>dobré</a:t>
            </a:r>
            <a:r>
              <a:rPr lang="en-US" altLang="en-US" sz="3200" dirty="0"/>
              <a:t> </a:t>
            </a:r>
            <a:r>
              <a:rPr lang="en-US" altLang="en-US" sz="3200" dirty="0" err="1"/>
              <a:t>inštitúcie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umožňujú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sebarealizáciu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inovácie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slobodu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slova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rovnosť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pred</a:t>
            </a:r>
            <a:r>
              <a:rPr lang="en-US" altLang="en-US" sz="3200" dirty="0"/>
              <a:t> </a:t>
            </a:r>
            <a:r>
              <a:rPr lang="en-US" altLang="en-US" sz="3200" dirty="0" err="1"/>
              <a:t>zákonom</a:t>
            </a:r>
            <a:r>
              <a:rPr lang="en-US" altLang="en-US" sz="3200" dirty="0"/>
              <a:t> a </a:t>
            </a:r>
            <a:r>
              <a:rPr lang="en-US" altLang="en-US" sz="3200" dirty="0" err="1"/>
              <a:t>ochraňujú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politickú</a:t>
            </a:r>
            <a:r>
              <a:rPr lang="en-US" altLang="en-US" sz="3200" dirty="0"/>
              <a:t> </a:t>
            </a:r>
            <a:r>
              <a:rPr lang="en-US" altLang="en-US" sz="3200" dirty="0" err="1"/>
              <a:t>aj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hospodársku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súťaž</a:t>
            </a:r>
            <a:endParaRPr lang="en-US" altLang="en-US" sz="3200" dirty="0"/>
          </a:p>
          <a:p>
            <a:r>
              <a:rPr lang="en-US" altLang="en-US" sz="3200" dirty="0" err="1"/>
              <a:t>Severná</a:t>
            </a:r>
            <a:r>
              <a:rPr lang="en-US" altLang="en-US" sz="3200" dirty="0"/>
              <a:t> Amerika: </a:t>
            </a:r>
            <a:r>
              <a:rPr lang="en-US" altLang="en-US" sz="3200" dirty="0" err="1"/>
              <a:t>anglickí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kolonisti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chceli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použiť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stratégie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podobné</a:t>
            </a:r>
            <a:r>
              <a:rPr lang="en-US" altLang="en-US" sz="3200" dirty="0"/>
              <a:t> </a:t>
            </a:r>
            <a:r>
              <a:rPr lang="en-US" altLang="en-US" sz="3200" dirty="0" err="1"/>
              <a:t>španielskym</a:t>
            </a:r>
            <a:r>
              <a:rPr lang="en-US" altLang="en-US" sz="3200" dirty="0"/>
              <a:t> v </a:t>
            </a:r>
            <a:r>
              <a:rPr lang="en-US" altLang="en-US" sz="3200" dirty="0" err="1"/>
              <a:t>Južnej</a:t>
            </a:r>
            <a:r>
              <a:rPr lang="en-US" altLang="en-US" sz="3200" dirty="0"/>
              <a:t> </a:t>
            </a:r>
            <a:r>
              <a:rPr lang="en-US" altLang="en-US" sz="3200" dirty="0" err="1"/>
              <a:t>Amerike</a:t>
            </a:r>
            <a:r>
              <a:rPr lang="en-US" altLang="en-US" sz="3200" dirty="0"/>
              <a:t>, ale </a:t>
            </a:r>
            <a:r>
              <a:rPr lang="en-US" altLang="en-US" sz="3200" dirty="0" err="1"/>
              <a:t>podmienky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na</a:t>
            </a:r>
            <a:r>
              <a:rPr lang="en-US" altLang="en-US" sz="3200" dirty="0"/>
              <a:t> to </a:t>
            </a:r>
            <a:r>
              <a:rPr lang="en-US" altLang="en-US" sz="3200" dirty="0" err="1"/>
              <a:t>neboli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vyhovujúce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92339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936104"/>
          </a:xfrm>
        </p:spPr>
        <p:txBody>
          <a:bodyPr/>
          <a:lstStyle/>
          <a:p>
            <a:pPr algn="ctr"/>
            <a:r>
              <a:rPr lang="sk-SK" altLang="en-US"/>
              <a:t>Inštitucionálne vysvetlenia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8800"/>
            <a:ext cx="7693025" cy="4457675"/>
          </a:xfrm>
        </p:spPr>
        <p:txBody>
          <a:bodyPr/>
          <a:lstStyle/>
          <a:p>
            <a:r>
              <a:rPr lang="en-US" altLang="en-US" sz="3200" dirty="0" err="1"/>
              <a:t>zotročenie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pôvodného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obyvateľstva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nefungovalo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rovnako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ani</a:t>
            </a:r>
            <a:r>
              <a:rPr lang="en-US" altLang="en-US" sz="3200" dirty="0"/>
              <a:t> “</a:t>
            </a:r>
            <a:r>
              <a:rPr lang="en-US" altLang="en-US" sz="3200" dirty="0" err="1"/>
              <a:t>dovoz</a:t>
            </a:r>
            <a:r>
              <a:rPr lang="en-US" altLang="en-US" sz="3200" dirty="0"/>
              <a:t>” </a:t>
            </a:r>
            <a:r>
              <a:rPr lang="en-US" altLang="en-US" sz="3200" dirty="0" err="1"/>
              <a:t>nevoľníkov</a:t>
            </a:r>
            <a:r>
              <a:rPr lang="en-US" altLang="en-US" sz="3200" dirty="0"/>
              <a:t> z </a:t>
            </a:r>
            <a:r>
              <a:rPr lang="en-US" altLang="en-US" sz="3200" dirty="0" err="1"/>
              <a:t>materskej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krajiny</a:t>
            </a:r>
            <a:endParaRPr lang="en-US" altLang="en-US" sz="3200" dirty="0"/>
          </a:p>
          <a:p>
            <a:r>
              <a:rPr lang="en-US" altLang="en-US" sz="3200" dirty="0" err="1"/>
              <a:t>namiesto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toho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inštitúcie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ktoré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postupne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zavádzali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samosprávu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obmedzenú</a:t>
            </a:r>
            <a:r>
              <a:rPr lang="en-US" altLang="en-US" sz="3200" dirty="0"/>
              <a:t> pol. </a:t>
            </a:r>
            <a:r>
              <a:rPr lang="en-US" altLang="en-US" sz="3200" dirty="0" err="1"/>
              <a:t>rovnosť</a:t>
            </a:r>
            <a:r>
              <a:rPr lang="en-US" altLang="en-US" sz="3200" dirty="0"/>
              <a:t> a </a:t>
            </a:r>
            <a:r>
              <a:rPr lang="en-US" altLang="en-US" sz="3200" dirty="0" err="1"/>
              <a:t>súťaž</a:t>
            </a:r>
            <a:r>
              <a:rPr lang="en-US" altLang="en-US" sz="3200" dirty="0"/>
              <a:t> a </a:t>
            </a:r>
            <a:r>
              <a:rPr lang="en-US" altLang="en-US" sz="3200" dirty="0" err="1"/>
              <a:t>podmienky</a:t>
            </a:r>
            <a:r>
              <a:rPr lang="en-US" altLang="en-US" sz="3200" dirty="0"/>
              <a:t> pre </a:t>
            </a:r>
            <a:r>
              <a:rPr lang="en-US" altLang="en-US" sz="3200" dirty="0" err="1"/>
              <a:t>hospodársky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sociálny</a:t>
            </a:r>
            <a:r>
              <a:rPr lang="en-US" altLang="en-US" sz="3200" dirty="0"/>
              <a:t> a </a:t>
            </a:r>
            <a:r>
              <a:rPr lang="en-US" altLang="en-US" sz="3200" dirty="0" err="1"/>
              <a:t>politický</a:t>
            </a:r>
            <a:r>
              <a:rPr lang="en-US" altLang="en-US" sz="3200" dirty="0"/>
              <a:t> </a:t>
            </a:r>
            <a:r>
              <a:rPr lang="en-US" altLang="en-US" sz="3200" dirty="0" err="1"/>
              <a:t>rozvoj</a:t>
            </a:r>
            <a:endParaRPr lang="en-US" altLang="en-US" sz="3200" dirty="0"/>
          </a:p>
          <a:p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103566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7924800" cy="936104"/>
          </a:xfrm>
        </p:spPr>
        <p:txBody>
          <a:bodyPr/>
          <a:lstStyle/>
          <a:p>
            <a:pPr algn="ctr"/>
            <a:r>
              <a:rPr lang="en-US" dirty="0" err="1"/>
              <a:t>Geografické</a:t>
            </a:r>
            <a:r>
              <a:rPr lang="en-US" dirty="0"/>
              <a:t> </a:t>
            </a:r>
            <a:r>
              <a:rPr lang="en-US" dirty="0" err="1"/>
              <a:t>faktory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2776"/>
            <a:ext cx="7693025" cy="1800200"/>
          </a:xfrm>
        </p:spPr>
        <p:txBody>
          <a:bodyPr/>
          <a:lstStyle/>
          <a:p>
            <a:r>
              <a:rPr lang="en-US" dirty="0"/>
              <a:t>Hall and Jones (1999): </a:t>
            </a:r>
            <a:r>
              <a:rPr lang="en-US" dirty="0" err="1"/>
              <a:t>vzdialenosť</a:t>
            </a:r>
            <a:r>
              <a:rPr lang="en-US" dirty="0"/>
              <a:t> </a:t>
            </a:r>
            <a:r>
              <a:rPr lang="en-US" dirty="0" err="1"/>
              <a:t>kraj</a:t>
            </a:r>
            <a:r>
              <a:rPr lang="cs-CZ" dirty="0"/>
              <a:t>í</a:t>
            </a:r>
            <a:r>
              <a:rPr lang="en-US" dirty="0"/>
              <a:t>n od </a:t>
            </a:r>
            <a:r>
              <a:rPr lang="en-US" dirty="0" err="1"/>
              <a:t>rovníka</a:t>
            </a:r>
            <a:r>
              <a:rPr lang="en-US" dirty="0"/>
              <a:t> </a:t>
            </a:r>
            <a:r>
              <a:rPr lang="en-US" dirty="0" err="1"/>
              <a:t>pozitívne</a:t>
            </a:r>
            <a:r>
              <a:rPr lang="en-US" dirty="0"/>
              <a:t> a </a:t>
            </a:r>
            <a:r>
              <a:rPr lang="en-US" dirty="0" err="1"/>
              <a:t>významne</a:t>
            </a:r>
            <a:r>
              <a:rPr lang="en-US" dirty="0"/>
              <a:t> </a:t>
            </a:r>
            <a:r>
              <a:rPr lang="en-US" dirty="0" err="1"/>
              <a:t>koreluje</a:t>
            </a:r>
            <a:r>
              <a:rPr lang="en-US" dirty="0"/>
              <a:t> s </a:t>
            </a:r>
            <a:r>
              <a:rPr lang="en-US" dirty="0" err="1"/>
              <a:t>kvalitou</a:t>
            </a:r>
            <a:r>
              <a:rPr lang="en-US" dirty="0"/>
              <a:t> </a:t>
            </a:r>
            <a:r>
              <a:rPr lang="en-US" dirty="0" err="1"/>
              <a:t>ich</a:t>
            </a:r>
            <a:r>
              <a:rPr lang="en-US" dirty="0"/>
              <a:t> </a:t>
            </a:r>
            <a:r>
              <a:rPr lang="en-US" dirty="0" err="1"/>
              <a:t>inštitúcií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852936"/>
            <a:ext cx="8020050" cy="373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85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16632"/>
            <a:ext cx="7924800" cy="792088"/>
          </a:xfrm>
        </p:spPr>
        <p:txBody>
          <a:bodyPr/>
          <a:lstStyle/>
          <a:p>
            <a:pPr algn="ctr"/>
            <a:r>
              <a:rPr lang="en-US" dirty="0" err="1"/>
              <a:t>Alternatívy</a:t>
            </a:r>
            <a:r>
              <a:rPr lang="en-US" dirty="0"/>
              <a:t> a </a:t>
            </a:r>
            <a:r>
              <a:rPr lang="en-US" dirty="0" err="1"/>
              <a:t>otázniky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568952" cy="5472608"/>
          </a:xfrm>
        </p:spPr>
        <p:txBody>
          <a:bodyPr/>
          <a:lstStyle/>
          <a:p>
            <a:r>
              <a:rPr lang="en-US" dirty="0"/>
              <a:t>AKO PRESNE </a:t>
            </a:r>
            <a:r>
              <a:rPr lang="en-US" dirty="0" err="1"/>
              <a:t>minulé</a:t>
            </a:r>
            <a:r>
              <a:rPr lang="en-US" dirty="0"/>
              <a:t> </a:t>
            </a:r>
            <a:r>
              <a:rPr lang="en-US" dirty="0" err="1"/>
              <a:t>rozhodnutia</a:t>
            </a:r>
            <a:r>
              <a:rPr lang="en-US" dirty="0"/>
              <a:t> </a:t>
            </a:r>
            <a:r>
              <a:rPr lang="en-US" dirty="0" err="1"/>
              <a:t>ovplyvňujú</a:t>
            </a:r>
            <a:r>
              <a:rPr lang="en-US" dirty="0"/>
              <a:t> </a:t>
            </a:r>
            <a:r>
              <a:rPr lang="en-US" dirty="0" err="1"/>
              <a:t>dnešok</a:t>
            </a:r>
            <a:r>
              <a:rPr lang="en-US" dirty="0"/>
              <a:t>?</a:t>
            </a:r>
          </a:p>
          <a:p>
            <a:r>
              <a:rPr lang="en-US" dirty="0"/>
              <a:t>“</a:t>
            </a:r>
            <a:r>
              <a:rPr lang="en-US" dirty="0" err="1"/>
              <a:t>klasická</a:t>
            </a:r>
            <a:r>
              <a:rPr lang="en-US" dirty="0"/>
              <a:t> </a:t>
            </a:r>
            <a:r>
              <a:rPr lang="en-US" dirty="0" err="1"/>
              <a:t>geografia</a:t>
            </a:r>
            <a:r>
              <a:rPr lang="en-US" dirty="0"/>
              <a:t>”: </a:t>
            </a:r>
            <a:r>
              <a:rPr lang="en-US" dirty="0" err="1"/>
              <a:t>nemenné</a:t>
            </a:r>
            <a:r>
              <a:rPr lang="en-US" dirty="0"/>
              <a:t> geog. </a:t>
            </a:r>
            <a:r>
              <a:rPr lang="en-US" dirty="0" err="1"/>
              <a:t>faktory</a:t>
            </a:r>
            <a:r>
              <a:rPr lang="en-US" dirty="0"/>
              <a:t> (</a:t>
            </a:r>
            <a:r>
              <a:rPr lang="en-US" dirty="0" err="1"/>
              <a:t>ekológia</a:t>
            </a:r>
            <a:r>
              <a:rPr lang="en-US" dirty="0"/>
              <a:t>, </a:t>
            </a:r>
            <a:r>
              <a:rPr lang="en-US" dirty="0" err="1"/>
              <a:t>klíma</a:t>
            </a:r>
            <a:r>
              <a:rPr lang="en-US" dirty="0"/>
              <a:t>, </a:t>
            </a:r>
            <a:r>
              <a:rPr lang="en-US" dirty="0" err="1"/>
              <a:t>ner</a:t>
            </a:r>
            <a:r>
              <a:rPr lang="en-US" dirty="0"/>
              <a:t> </a:t>
            </a:r>
            <a:r>
              <a:rPr lang="en-US" dirty="0" err="1"/>
              <a:t>bohatstvo</a:t>
            </a:r>
            <a:r>
              <a:rPr lang="en-US" dirty="0"/>
              <a:t>) </a:t>
            </a:r>
            <a:r>
              <a:rPr lang="en-US" dirty="0" err="1"/>
              <a:t>vplývajú</a:t>
            </a:r>
            <a:r>
              <a:rPr lang="en-US" dirty="0"/>
              <a:t> v </a:t>
            </a:r>
            <a:r>
              <a:rPr lang="en-US" dirty="0" err="1"/>
              <a:t>minulosti</a:t>
            </a:r>
            <a:r>
              <a:rPr lang="en-US" dirty="0"/>
              <a:t> </a:t>
            </a:r>
            <a:r>
              <a:rPr lang="en-US" dirty="0" err="1"/>
              <a:t>aj</a:t>
            </a:r>
            <a:r>
              <a:rPr lang="en-US" dirty="0"/>
              <a:t> </a:t>
            </a:r>
            <a:r>
              <a:rPr lang="en-US" dirty="0" err="1"/>
              <a:t>dnes</a:t>
            </a:r>
            <a:r>
              <a:rPr lang="en-US" dirty="0"/>
              <a:t> </a:t>
            </a:r>
            <a:r>
              <a:rPr lang="en-US" dirty="0" err="1"/>
              <a:t>dnes</a:t>
            </a:r>
            <a:r>
              <a:rPr lang="en-US" dirty="0"/>
              <a:t> </a:t>
            </a:r>
            <a:r>
              <a:rPr lang="en-US" dirty="0" err="1"/>
              <a:t>priamo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človeka</a:t>
            </a:r>
            <a:endParaRPr lang="en-US" dirty="0"/>
          </a:p>
          <a:p>
            <a:r>
              <a:rPr lang="en-US" dirty="0" err="1"/>
              <a:t>novšie</a:t>
            </a:r>
            <a:r>
              <a:rPr lang="en-US" dirty="0"/>
              <a:t> </a:t>
            </a:r>
            <a:r>
              <a:rPr lang="en-US" dirty="0" err="1"/>
              <a:t>vysvetlenia</a:t>
            </a:r>
            <a:r>
              <a:rPr lang="en-US" dirty="0"/>
              <a:t> </a:t>
            </a:r>
            <a:r>
              <a:rPr lang="en-US" dirty="0" err="1"/>
              <a:t>ukazujú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sprostredkujúcu</a:t>
            </a:r>
            <a:r>
              <a:rPr lang="en-US" dirty="0"/>
              <a:t> </a:t>
            </a:r>
            <a:r>
              <a:rPr lang="en-US" dirty="0" err="1"/>
              <a:t>rolu</a:t>
            </a:r>
            <a:r>
              <a:rPr lang="en-US" dirty="0"/>
              <a:t> INŠTITÚCIÍ	</a:t>
            </a:r>
          </a:p>
          <a:p>
            <a:r>
              <a:rPr lang="en-US" dirty="0" err="1"/>
              <a:t>Acemoglu</a:t>
            </a:r>
            <a:r>
              <a:rPr lang="en-US" dirty="0"/>
              <a:t> a </a:t>
            </a:r>
            <a:r>
              <a:rPr lang="en-US" dirty="0" err="1"/>
              <a:t>kol</a:t>
            </a:r>
            <a:r>
              <a:rPr lang="en-US" dirty="0"/>
              <a:t> </a:t>
            </a:r>
            <a:r>
              <a:rPr lang="en-US" dirty="0" err="1"/>
              <a:t>pracujú</a:t>
            </a:r>
            <a:r>
              <a:rPr lang="en-US" dirty="0"/>
              <a:t> so </a:t>
            </a:r>
            <a:r>
              <a:rPr lang="en-US" dirty="0" err="1"/>
              <a:t>širokými</a:t>
            </a:r>
            <a:r>
              <a:rPr lang="en-US" dirty="0"/>
              <a:t> </a:t>
            </a:r>
            <a:r>
              <a:rPr lang="en-US" dirty="0" err="1"/>
              <a:t>klastrami</a:t>
            </a:r>
            <a:r>
              <a:rPr lang="en-US" dirty="0"/>
              <a:t> </a:t>
            </a:r>
            <a:r>
              <a:rPr lang="en-US" dirty="0" err="1"/>
              <a:t>historicky</a:t>
            </a:r>
            <a:r>
              <a:rPr lang="en-US" dirty="0"/>
              <a:t> </a:t>
            </a:r>
            <a:r>
              <a:rPr lang="en-US" dirty="0" err="1"/>
              <a:t>podmienených</a:t>
            </a:r>
            <a:r>
              <a:rPr lang="en-US" dirty="0"/>
              <a:t> </a:t>
            </a:r>
            <a:r>
              <a:rPr lang="en-US" dirty="0" err="1"/>
              <a:t>inštitúcií</a:t>
            </a:r>
            <a:r>
              <a:rPr lang="en-US" dirty="0"/>
              <a:t>, ale </a:t>
            </a:r>
            <a:r>
              <a:rPr lang="en-US" dirty="0" err="1"/>
              <a:t>presný</a:t>
            </a:r>
            <a:r>
              <a:rPr lang="en-US" dirty="0"/>
              <a:t> </a:t>
            </a:r>
            <a:r>
              <a:rPr lang="en-US" dirty="0" err="1"/>
              <a:t>mechanizmus</a:t>
            </a:r>
            <a:r>
              <a:rPr lang="en-US" dirty="0"/>
              <a:t> </a:t>
            </a:r>
            <a:r>
              <a:rPr lang="en-US" dirty="0" err="1"/>
              <a:t>vplyvu</a:t>
            </a:r>
            <a:r>
              <a:rPr lang="en-US" dirty="0"/>
              <a:t> </a:t>
            </a:r>
            <a:r>
              <a:rPr lang="en-US" dirty="0" err="1"/>
              <a:t>nie</a:t>
            </a:r>
            <a:r>
              <a:rPr lang="en-US" dirty="0"/>
              <a:t> je </a:t>
            </a:r>
            <a:r>
              <a:rPr lang="en-US" dirty="0" err="1"/>
              <a:t>jasný</a:t>
            </a:r>
            <a:r>
              <a:rPr lang="en-US" dirty="0"/>
              <a:t> (</a:t>
            </a:r>
            <a:r>
              <a:rPr lang="en-US" dirty="0" err="1"/>
              <a:t>ako</a:t>
            </a:r>
            <a:r>
              <a:rPr lang="en-US" dirty="0"/>
              <a:t> a </a:t>
            </a:r>
            <a:r>
              <a:rPr lang="en-US" dirty="0" err="1"/>
              <a:t>prečo</a:t>
            </a:r>
            <a:r>
              <a:rPr lang="en-US" dirty="0"/>
              <a:t> </a:t>
            </a:r>
            <a:r>
              <a:rPr lang="en-US" dirty="0" err="1"/>
              <a:t>inštitúcie</a:t>
            </a:r>
            <a:r>
              <a:rPr lang="en-US" dirty="0"/>
              <a:t> </a:t>
            </a:r>
            <a:r>
              <a:rPr lang="en-US" dirty="0" err="1"/>
              <a:t>pretrvávajú</a:t>
            </a:r>
            <a:r>
              <a:rPr lang="en-US" dirty="0"/>
              <a:t>?)</a:t>
            </a:r>
          </a:p>
        </p:txBody>
      </p:sp>
    </p:spTree>
    <p:extLst>
      <p:ext uri="{BB962C8B-B14F-4D97-AF65-F5344CB8AC3E}">
        <p14:creationId xmlns:p14="http://schemas.microsoft.com/office/powerpoint/2010/main" val="274903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err="1"/>
              <a:t>Nerovnosti</a:t>
            </a:r>
            <a:r>
              <a:rPr lang="en-US" altLang="en-US" dirty="0"/>
              <a:t> </a:t>
            </a:r>
            <a:r>
              <a:rPr lang="en-US" altLang="en-US" dirty="0" err="1"/>
              <a:t>ako</a:t>
            </a:r>
            <a:r>
              <a:rPr lang="en-US" altLang="en-US" dirty="0"/>
              <a:t> </a:t>
            </a:r>
            <a:r>
              <a:rPr lang="en-US" altLang="en-US" dirty="0" err="1"/>
              <a:t>priame</a:t>
            </a:r>
            <a:r>
              <a:rPr lang="en-US" altLang="en-US" dirty="0"/>
              <a:t> </a:t>
            </a:r>
            <a:br>
              <a:rPr lang="en-US" altLang="en-US" dirty="0"/>
            </a:br>
            <a:r>
              <a:rPr lang="en-US" altLang="en-US" dirty="0" err="1"/>
              <a:t>dedičstvo</a:t>
            </a:r>
            <a:r>
              <a:rPr lang="en-US" altLang="en-US" dirty="0"/>
              <a:t> </a:t>
            </a:r>
            <a:r>
              <a:rPr lang="en-US" altLang="en-US" dirty="0" err="1"/>
              <a:t>minulej</a:t>
            </a:r>
            <a:r>
              <a:rPr lang="en-US" altLang="en-US" dirty="0"/>
              <a:t> </a:t>
            </a:r>
            <a:r>
              <a:rPr lang="en-US" altLang="en-US" dirty="0" err="1"/>
              <a:t>éry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2200"/>
            <a:ext cx="7693025" cy="4235450"/>
          </a:xfrm>
        </p:spPr>
        <p:txBody>
          <a:bodyPr/>
          <a:lstStyle/>
          <a:p>
            <a:r>
              <a:rPr lang="en-US" altLang="en-US" dirty="0" err="1"/>
              <a:t>faktory</a:t>
            </a:r>
            <a:r>
              <a:rPr lang="en-US" altLang="en-US" dirty="0"/>
              <a:t> z </a:t>
            </a:r>
            <a:r>
              <a:rPr lang="en-US" altLang="en-US" dirty="0" err="1"/>
              <a:t>hlbokej</a:t>
            </a:r>
            <a:r>
              <a:rPr lang="en-US" altLang="en-US" dirty="0"/>
              <a:t> </a:t>
            </a:r>
            <a:r>
              <a:rPr lang="en-US" altLang="en-US" dirty="0" err="1"/>
              <a:t>minulosti</a:t>
            </a:r>
            <a:r>
              <a:rPr lang="en-US" altLang="en-US" dirty="0"/>
              <a:t>: mal</a:t>
            </a:r>
            <a:r>
              <a:rPr lang="cs-CZ" altLang="en-US" dirty="0"/>
              <a:t>i</a:t>
            </a:r>
            <a:r>
              <a:rPr lang="en-US" altLang="en-US" dirty="0"/>
              <a:t> </a:t>
            </a:r>
            <a:r>
              <a:rPr lang="en-US" altLang="en-US" dirty="0" err="1"/>
              <a:t>vplyv</a:t>
            </a:r>
            <a:r>
              <a:rPr lang="en-US" altLang="en-US" dirty="0"/>
              <a:t> </a:t>
            </a:r>
            <a:r>
              <a:rPr lang="en-US" altLang="en-US" dirty="0" err="1"/>
              <a:t>na</a:t>
            </a:r>
            <a:r>
              <a:rPr lang="en-US" altLang="en-US" dirty="0"/>
              <a:t> </a:t>
            </a:r>
            <a:r>
              <a:rPr lang="en-US" altLang="en-US" dirty="0" err="1"/>
              <a:t>sociálnu</a:t>
            </a:r>
            <a:r>
              <a:rPr lang="en-US" altLang="en-US" dirty="0"/>
              <a:t> </a:t>
            </a:r>
            <a:r>
              <a:rPr lang="en-US" altLang="en-US" dirty="0" err="1"/>
              <a:t>identifikáciu</a:t>
            </a:r>
            <a:r>
              <a:rPr lang="en-US" altLang="en-US" dirty="0"/>
              <a:t> a </a:t>
            </a:r>
            <a:r>
              <a:rPr lang="en-US" altLang="en-US" dirty="0" err="1"/>
              <a:t>sociálne</a:t>
            </a:r>
            <a:r>
              <a:rPr lang="en-US" altLang="en-US" dirty="0"/>
              <a:t> </a:t>
            </a:r>
            <a:r>
              <a:rPr lang="en-US" altLang="en-US" dirty="0" err="1"/>
              <a:t>postoje</a:t>
            </a:r>
            <a:r>
              <a:rPr lang="en-US" altLang="en-US" dirty="0"/>
              <a:t> </a:t>
            </a:r>
            <a:r>
              <a:rPr lang="en-US" altLang="en-US" dirty="0">
                <a:latin typeface="Wingdings" charset="2"/>
                <a:sym typeface="Wingdings" charset="2"/>
              </a:rPr>
              <a:t></a:t>
            </a:r>
            <a:r>
              <a:rPr lang="en-US" altLang="en-US" dirty="0" err="1">
                <a:sym typeface="Wingdings" charset="2"/>
              </a:rPr>
              <a:t>podoba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režimov</a:t>
            </a:r>
            <a:endParaRPr lang="en-US" altLang="en-US" dirty="0">
              <a:sym typeface="Wingdings" charset="2"/>
            </a:endParaRPr>
          </a:p>
          <a:p>
            <a:r>
              <a:rPr lang="en-US" altLang="en-US" dirty="0">
                <a:sym typeface="Wingdings" charset="2"/>
              </a:rPr>
              <a:t>Nunn (2008): v </a:t>
            </a:r>
            <a:r>
              <a:rPr lang="en-US" altLang="en-US" dirty="0" err="1">
                <a:sym typeface="Wingdings" charset="2"/>
              </a:rPr>
              <a:t>oblastiach</a:t>
            </a:r>
            <a:r>
              <a:rPr lang="en-US" altLang="en-US" dirty="0">
                <a:sym typeface="Wingdings" charset="2"/>
              </a:rPr>
              <a:t> Afriky, </a:t>
            </a:r>
            <a:r>
              <a:rPr lang="en-US" altLang="en-US" dirty="0" err="1">
                <a:sym typeface="Wingdings" charset="2"/>
              </a:rPr>
              <a:t>odkiaľ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otrokári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predali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najviac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ľudí</a:t>
            </a:r>
            <a:r>
              <a:rPr lang="en-US" altLang="en-US" dirty="0">
                <a:sym typeface="Wingdings" charset="2"/>
              </a:rPr>
              <a:t> do </a:t>
            </a:r>
            <a:r>
              <a:rPr lang="en-US" altLang="en-US" dirty="0" err="1">
                <a:sym typeface="Wingdings" charset="2"/>
              </a:rPr>
              <a:t>otroctva</a:t>
            </a:r>
            <a:r>
              <a:rPr lang="en-US" altLang="en-US" dirty="0">
                <a:sym typeface="Wingdings" charset="2"/>
              </a:rPr>
              <a:t>, </a:t>
            </a:r>
            <a:r>
              <a:rPr lang="en-US" altLang="en-US" dirty="0" err="1">
                <a:sym typeface="Wingdings" charset="2"/>
              </a:rPr>
              <a:t>došlo</a:t>
            </a:r>
            <a:r>
              <a:rPr lang="en-US" altLang="en-US" dirty="0">
                <a:sym typeface="Wingdings" charset="2"/>
              </a:rPr>
              <a:t> k </a:t>
            </a:r>
            <a:r>
              <a:rPr lang="en-US" altLang="en-US" dirty="0" err="1">
                <a:sym typeface="Wingdings" charset="2"/>
              </a:rPr>
              <a:t>zastaveniu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spolupráce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medzi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osadami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pôvodných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obyvateľov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>
                <a:latin typeface="Wingdings" charset="2"/>
                <a:sym typeface="Wingdings" charset="2"/>
              </a:rPr>
              <a:t></a:t>
            </a:r>
            <a:endParaRPr lang="en-US" altLang="en-US" dirty="0">
              <a:sym typeface="Wingdings" charset="2"/>
            </a:endParaRPr>
          </a:p>
          <a:p>
            <a:r>
              <a:rPr lang="en-US" altLang="en-US" dirty="0">
                <a:latin typeface="Wingdings" charset="2"/>
                <a:sym typeface="Wingdings" charset="2"/>
              </a:rPr>
              <a:t>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kmeňová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fragmentácia</a:t>
            </a:r>
            <a:r>
              <a:rPr lang="en-US" altLang="en-US" dirty="0">
                <a:sym typeface="Wingdings" charset="2"/>
              </a:rPr>
              <a:t>, </a:t>
            </a:r>
            <a:r>
              <a:rPr lang="en-US" altLang="en-US" dirty="0" err="1">
                <a:sym typeface="Wingdings" charset="2"/>
              </a:rPr>
              <a:t>žiadne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širšie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etnické</a:t>
            </a:r>
            <a:r>
              <a:rPr lang="en-US" altLang="en-US" dirty="0">
                <a:sym typeface="Wingdings" charset="2"/>
              </a:rPr>
              <a:t> identity</a:t>
            </a:r>
            <a:endParaRPr lang="en-US" alt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err="1"/>
              <a:t>Nerovnosti</a:t>
            </a:r>
            <a:r>
              <a:rPr lang="en-US" altLang="en-US" dirty="0"/>
              <a:t> </a:t>
            </a:r>
            <a:r>
              <a:rPr lang="en-US" altLang="en-US" dirty="0" err="1"/>
              <a:t>ako</a:t>
            </a:r>
            <a:r>
              <a:rPr lang="en-US" altLang="en-US" dirty="0"/>
              <a:t> </a:t>
            </a:r>
            <a:r>
              <a:rPr lang="en-US" altLang="en-US" dirty="0" err="1"/>
              <a:t>priame</a:t>
            </a:r>
            <a:r>
              <a:rPr lang="en-US" altLang="en-US" dirty="0"/>
              <a:t> </a:t>
            </a:r>
            <a:br>
              <a:rPr lang="en-US" altLang="en-US" dirty="0"/>
            </a:br>
            <a:r>
              <a:rPr lang="en-US" altLang="en-US" dirty="0" err="1"/>
              <a:t>dedičstvo</a:t>
            </a:r>
            <a:r>
              <a:rPr lang="en-US" altLang="en-US" dirty="0"/>
              <a:t> </a:t>
            </a:r>
            <a:r>
              <a:rPr lang="en-US" altLang="en-US" dirty="0" err="1"/>
              <a:t>koloniálnej</a:t>
            </a:r>
            <a:r>
              <a:rPr lang="en-US" altLang="en-US" dirty="0"/>
              <a:t> </a:t>
            </a:r>
            <a:r>
              <a:rPr lang="en-US" altLang="en-US" dirty="0" err="1"/>
              <a:t>éry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2200"/>
            <a:ext cx="7693025" cy="4235450"/>
          </a:xfrm>
        </p:spPr>
        <p:txBody>
          <a:bodyPr/>
          <a:lstStyle/>
          <a:p>
            <a:r>
              <a:rPr lang="en-US" altLang="en-US" dirty="0"/>
              <a:t>Nunn (2009): </a:t>
            </a:r>
            <a:r>
              <a:rPr lang="en-US" altLang="en-US" dirty="0" err="1"/>
              <a:t>obchod</a:t>
            </a:r>
            <a:r>
              <a:rPr lang="en-US" altLang="en-US" dirty="0"/>
              <a:t> s </a:t>
            </a:r>
            <a:r>
              <a:rPr lang="en-US" altLang="en-US" dirty="0" err="1"/>
              <a:t>otrokmi</a:t>
            </a:r>
            <a:r>
              <a:rPr lang="en-US" altLang="en-US" dirty="0"/>
              <a:t> </a:t>
            </a:r>
            <a:r>
              <a:rPr lang="en-US" altLang="en-US" dirty="0">
                <a:latin typeface="Wingdings" charset="2"/>
                <a:sym typeface="Wingdings" charset="2"/>
              </a:rPr>
              <a:t></a:t>
            </a:r>
            <a:r>
              <a:rPr lang="en-US" altLang="en-US" dirty="0" err="1"/>
              <a:t>kultúrne</a:t>
            </a:r>
            <a:r>
              <a:rPr lang="en-US" altLang="en-US" dirty="0"/>
              <a:t> </a:t>
            </a:r>
            <a:r>
              <a:rPr lang="en-US" altLang="en-US" dirty="0" err="1"/>
              <a:t>zmeny</a:t>
            </a:r>
            <a:r>
              <a:rPr lang="en-US" altLang="en-US" dirty="0"/>
              <a:t> </a:t>
            </a:r>
          </a:p>
          <a:p>
            <a:r>
              <a:rPr lang="en-US" altLang="en-US" dirty="0" err="1"/>
              <a:t>dnešní</a:t>
            </a:r>
            <a:r>
              <a:rPr lang="en-US" altLang="en-US" dirty="0"/>
              <a:t> </a:t>
            </a:r>
            <a:r>
              <a:rPr lang="en-US" altLang="en-US" dirty="0" err="1"/>
              <a:t>obyvatelia</a:t>
            </a:r>
            <a:r>
              <a:rPr lang="en-US" altLang="en-US" dirty="0"/>
              <a:t>, </a:t>
            </a:r>
            <a:r>
              <a:rPr lang="en-US" altLang="en-US" dirty="0" err="1"/>
              <a:t>ktorých</a:t>
            </a:r>
            <a:r>
              <a:rPr lang="en-US" altLang="en-US" dirty="0"/>
              <a:t> </a:t>
            </a:r>
            <a:r>
              <a:rPr lang="en-US" altLang="en-US" dirty="0" err="1"/>
              <a:t>predkovia</a:t>
            </a:r>
            <a:r>
              <a:rPr lang="en-US" altLang="en-US" dirty="0"/>
              <a:t> </a:t>
            </a:r>
            <a:r>
              <a:rPr lang="en-US" altLang="en-US" dirty="0" err="1"/>
              <a:t>boli</a:t>
            </a:r>
            <a:r>
              <a:rPr lang="en-US" altLang="en-US" dirty="0"/>
              <a:t> </a:t>
            </a:r>
            <a:r>
              <a:rPr lang="en-US" altLang="en-US" dirty="0" err="1"/>
              <a:t>obeťami</a:t>
            </a:r>
            <a:r>
              <a:rPr lang="en-US" altLang="en-US" dirty="0"/>
              <a:t> </a:t>
            </a:r>
            <a:r>
              <a:rPr lang="en-US" altLang="en-US" dirty="0" err="1"/>
              <a:t>obchodu</a:t>
            </a:r>
            <a:r>
              <a:rPr lang="en-US" altLang="en-US" dirty="0"/>
              <a:t>  s </a:t>
            </a:r>
            <a:r>
              <a:rPr lang="en-US" altLang="en-US" dirty="0" err="1"/>
              <a:t>otrokmi</a:t>
            </a:r>
            <a:r>
              <a:rPr lang="en-US" altLang="en-US" dirty="0"/>
              <a:t>, </a:t>
            </a:r>
            <a:r>
              <a:rPr lang="en-US" altLang="en-US" dirty="0" err="1"/>
              <a:t>majú</a:t>
            </a:r>
            <a:r>
              <a:rPr lang="en-US" altLang="en-US" dirty="0"/>
              <a:t> </a:t>
            </a:r>
            <a:r>
              <a:rPr lang="en-US" altLang="en-US" dirty="0" err="1"/>
              <a:t>výrazne</a:t>
            </a:r>
            <a:r>
              <a:rPr lang="en-US" altLang="en-US" dirty="0"/>
              <a:t> </a:t>
            </a:r>
            <a:r>
              <a:rPr lang="en-US" altLang="en-US" dirty="0" err="1"/>
              <a:t>nižšiu</a:t>
            </a:r>
            <a:r>
              <a:rPr lang="en-US" altLang="en-US" dirty="0"/>
              <a:t> </a:t>
            </a:r>
            <a:r>
              <a:rPr lang="en-US" altLang="en-US" dirty="0" err="1"/>
              <a:t>mieru</a:t>
            </a:r>
            <a:r>
              <a:rPr lang="en-US" altLang="en-US" dirty="0"/>
              <a:t> </a:t>
            </a:r>
            <a:r>
              <a:rPr lang="en-US" altLang="en-US" dirty="0" err="1"/>
              <a:t>medziľudskej</a:t>
            </a:r>
            <a:r>
              <a:rPr lang="en-US" altLang="en-US" dirty="0"/>
              <a:t> </a:t>
            </a:r>
            <a:r>
              <a:rPr lang="en-US" altLang="en-US" dirty="0" err="1"/>
              <a:t>dôvery</a:t>
            </a:r>
            <a:r>
              <a:rPr lang="en-US" altLang="en-US" dirty="0"/>
              <a:t>, </a:t>
            </a:r>
            <a:r>
              <a:rPr lang="en-US" altLang="en-US" dirty="0" err="1"/>
              <a:t>dôvery</a:t>
            </a:r>
            <a:r>
              <a:rPr lang="en-US" altLang="en-US" dirty="0"/>
              <a:t> </a:t>
            </a:r>
            <a:r>
              <a:rPr lang="en-US" altLang="en-US" dirty="0" err="1"/>
              <a:t>voči</a:t>
            </a:r>
            <a:r>
              <a:rPr lang="en-US" altLang="en-US" dirty="0"/>
              <a:t> </a:t>
            </a:r>
            <a:r>
              <a:rPr lang="en-US" altLang="en-US" dirty="0" err="1"/>
              <a:t>úradom</a:t>
            </a:r>
            <a:r>
              <a:rPr lang="en-US" altLang="en-US" dirty="0"/>
              <a:t> </a:t>
            </a:r>
            <a:r>
              <a:rPr lang="en-US" altLang="en-US" dirty="0" err="1"/>
              <a:t>či</a:t>
            </a:r>
            <a:r>
              <a:rPr lang="en-US" altLang="en-US" dirty="0"/>
              <a:t> </a:t>
            </a:r>
            <a:r>
              <a:rPr lang="en-US" altLang="en-US" dirty="0" err="1"/>
              <a:t>dokonca</a:t>
            </a:r>
            <a:r>
              <a:rPr lang="en-US" altLang="en-US" dirty="0"/>
              <a:t> </a:t>
            </a:r>
            <a:r>
              <a:rPr lang="en-US" altLang="en-US" dirty="0" err="1"/>
              <a:t>príbuzným</a:t>
            </a:r>
            <a:endParaRPr lang="en-US" altLang="en-US" dirty="0"/>
          </a:p>
          <a:p>
            <a:r>
              <a:rPr lang="en-US" altLang="en-US" dirty="0"/>
              <a:t>to </a:t>
            </a:r>
            <a:r>
              <a:rPr lang="en-US" altLang="en-US" dirty="0" err="1"/>
              <a:t>ukazuje</a:t>
            </a:r>
            <a:r>
              <a:rPr lang="en-US" altLang="en-US" dirty="0"/>
              <a:t> </a:t>
            </a:r>
            <a:r>
              <a:rPr lang="en-US" altLang="en-US" dirty="0" err="1"/>
              <a:t>na</a:t>
            </a:r>
            <a:r>
              <a:rPr lang="en-US" altLang="en-US" dirty="0"/>
              <a:t> </a:t>
            </a:r>
            <a:r>
              <a:rPr lang="en-US" altLang="en-US" b="1" dirty="0" err="1"/>
              <a:t>koloniálny</a:t>
            </a:r>
            <a:r>
              <a:rPr lang="en-US" altLang="en-US" b="1" dirty="0"/>
              <a:t> </a:t>
            </a:r>
            <a:r>
              <a:rPr lang="en-US" altLang="en-US" b="1" dirty="0" err="1"/>
              <a:t>pôvod</a:t>
            </a:r>
            <a:r>
              <a:rPr lang="en-US" altLang="en-US" b="1" dirty="0"/>
              <a:t> </a:t>
            </a:r>
            <a:r>
              <a:rPr lang="en-US" altLang="en-US" b="1" dirty="0" err="1"/>
              <a:t>dôvery</a:t>
            </a:r>
            <a:r>
              <a:rPr lang="en-US" altLang="en-US" dirty="0"/>
              <a:t>, </a:t>
            </a:r>
            <a:r>
              <a:rPr lang="en-US" altLang="en-US" dirty="0" err="1"/>
              <a:t>ktorú</a:t>
            </a:r>
            <a:r>
              <a:rPr lang="en-US" altLang="en-US" dirty="0"/>
              <a:t> </a:t>
            </a:r>
            <a:r>
              <a:rPr lang="en-US" altLang="en-US" dirty="0" err="1"/>
              <a:t>napr</a:t>
            </a:r>
            <a:r>
              <a:rPr lang="en-US" altLang="en-US" dirty="0"/>
              <a:t>. </a:t>
            </a:r>
            <a:r>
              <a:rPr lang="en-US" altLang="en-US" dirty="0" err="1"/>
              <a:t>Inglehart</a:t>
            </a:r>
            <a:r>
              <a:rPr lang="en-US" altLang="en-US" dirty="0"/>
              <a:t> (1997) </a:t>
            </a:r>
            <a:r>
              <a:rPr lang="en-US" altLang="en-US" dirty="0" err="1"/>
              <a:t>spája</a:t>
            </a:r>
            <a:r>
              <a:rPr lang="en-US" altLang="en-US" dirty="0"/>
              <a:t> s </a:t>
            </a:r>
            <a:r>
              <a:rPr lang="en-US" altLang="en-US" dirty="0" err="1"/>
              <a:t>demokratizáciou</a:t>
            </a:r>
            <a:endParaRPr lang="en-US" alt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936104"/>
          </a:xfrm>
        </p:spPr>
        <p:txBody>
          <a:bodyPr/>
          <a:lstStyle/>
          <a:p>
            <a:pPr algn="ctr"/>
            <a:r>
              <a:rPr lang="en-US" dirty="0" err="1"/>
              <a:t>Ľudský</a:t>
            </a:r>
            <a:r>
              <a:rPr lang="en-US" dirty="0"/>
              <a:t> </a:t>
            </a:r>
            <a:r>
              <a:rPr lang="en-US" dirty="0" err="1"/>
              <a:t>kapitál</a:t>
            </a:r>
            <a:r>
              <a:rPr lang="en-US" dirty="0"/>
              <a:t>/</a:t>
            </a:r>
            <a:r>
              <a:rPr lang="en-US" dirty="0" err="1"/>
              <a:t>vzdelanie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340768"/>
            <a:ext cx="8666856" cy="4104457"/>
          </a:xfrm>
        </p:spPr>
        <p:txBody>
          <a:bodyPr/>
          <a:lstStyle/>
          <a:p>
            <a:r>
              <a:rPr lang="en-US" altLang="en-US" dirty="0"/>
              <a:t>Woodberry (2012): </a:t>
            </a:r>
            <a:r>
              <a:rPr lang="en-US" altLang="en-US" dirty="0" err="1"/>
              <a:t>vzťah</a:t>
            </a:r>
            <a:r>
              <a:rPr lang="en-US" altLang="en-US" dirty="0"/>
              <a:t> </a:t>
            </a:r>
            <a:r>
              <a:rPr lang="en-US" altLang="en-US" dirty="0" err="1"/>
              <a:t>medzi</a:t>
            </a:r>
            <a:r>
              <a:rPr lang="en-US" altLang="en-US" dirty="0"/>
              <a:t> </a:t>
            </a:r>
            <a:r>
              <a:rPr lang="en-US" altLang="en-US" dirty="0" err="1"/>
              <a:t>pôsobením</a:t>
            </a:r>
            <a:r>
              <a:rPr lang="en-US" altLang="en-US" dirty="0"/>
              <a:t> </a:t>
            </a:r>
            <a:r>
              <a:rPr lang="en-US" altLang="en-US" dirty="0" err="1"/>
              <a:t>misionárov</a:t>
            </a:r>
            <a:r>
              <a:rPr lang="en-US" altLang="en-US" dirty="0"/>
              <a:t> a </a:t>
            </a:r>
            <a:r>
              <a:rPr lang="en-US" altLang="en-US" dirty="0" err="1"/>
              <a:t>následnými</a:t>
            </a:r>
            <a:r>
              <a:rPr lang="en-US" altLang="en-US" dirty="0"/>
              <a:t> </a:t>
            </a:r>
            <a:r>
              <a:rPr lang="en-US" altLang="en-US" dirty="0" err="1"/>
              <a:t>štrukturálnymi</a:t>
            </a:r>
            <a:r>
              <a:rPr lang="en-US" altLang="en-US" dirty="0"/>
              <a:t> </a:t>
            </a:r>
            <a:r>
              <a:rPr lang="en-US" altLang="en-US" dirty="0" err="1"/>
              <a:t>zmenami</a:t>
            </a:r>
            <a:r>
              <a:rPr lang="en-US" altLang="en-US" dirty="0"/>
              <a:t> v </a:t>
            </a:r>
            <a:r>
              <a:rPr lang="en-US" altLang="en-US" dirty="0" err="1"/>
              <a:t>kolóniách</a:t>
            </a:r>
            <a:endParaRPr lang="en-US" altLang="en-US" dirty="0"/>
          </a:p>
          <a:p>
            <a:r>
              <a:rPr lang="en-US" altLang="en-US" dirty="0"/>
              <a:t>(</a:t>
            </a:r>
            <a:r>
              <a:rPr lang="en-US" altLang="en-US" dirty="0" err="1"/>
              <a:t>protestantskí</a:t>
            </a:r>
            <a:r>
              <a:rPr lang="en-US" altLang="en-US" dirty="0"/>
              <a:t>) </a:t>
            </a:r>
            <a:r>
              <a:rPr lang="en-US" altLang="en-US" dirty="0" err="1"/>
              <a:t>misionári</a:t>
            </a:r>
            <a:r>
              <a:rPr lang="en-US" altLang="en-US" dirty="0"/>
              <a:t> : </a:t>
            </a:r>
            <a:r>
              <a:rPr lang="en-US" altLang="en-US" dirty="0" err="1"/>
              <a:t>založili</a:t>
            </a:r>
            <a:r>
              <a:rPr lang="en-US" altLang="en-US" dirty="0"/>
              <a:t> </a:t>
            </a:r>
            <a:r>
              <a:rPr lang="en-US" altLang="en-US" dirty="0" err="1"/>
              <a:t>väčšinu</a:t>
            </a:r>
            <a:r>
              <a:rPr lang="en-US" altLang="en-US" dirty="0"/>
              <a:t> </a:t>
            </a:r>
            <a:r>
              <a:rPr lang="en-US" altLang="en-US" dirty="0" err="1"/>
              <a:t>vzdel</a:t>
            </a:r>
            <a:r>
              <a:rPr lang="en-US" altLang="en-US" dirty="0"/>
              <a:t>. </a:t>
            </a:r>
            <a:r>
              <a:rPr lang="en-US" altLang="en-US" dirty="0" err="1"/>
              <a:t>inštitúcií</a:t>
            </a:r>
            <a:r>
              <a:rPr lang="en-US" altLang="en-US" dirty="0"/>
              <a:t>, </a:t>
            </a:r>
            <a:r>
              <a:rPr lang="en-US" altLang="en-US" dirty="0" err="1"/>
              <a:t>prvú</a:t>
            </a:r>
            <a:r>
              <a:rPr lang="en-US" altLang="en-US" dirty="0"/>
              <a:t> </a:t>
            </a:r>
            <a:r>
              <a:rPr lang="en-US" altLang="en-US" dirty="0" err="1"/>
              <a:t>podobu</a:t>
            </a:r>
            <a:r>
              <a:rPr lang="en-US" altLang="en-US" dirty="0"/>
              <a:t> </a:t>
            </a:r>
            <a:r>
              <a:rPr lang="en-US" altLang="en-US" dirty="0" err="1"/>
              <a:t>tlačeného</a:t>
            </a:r>
            <a:r>
              <a:rPr lang="en-US" altLang="en-US" dirty="0"/>
              <a:t> </a:t>
            </a:r>
            <a:r>
              <a:rPr lang="en-US" altLang="en-US" dirty="0" err="1"/>
              <a:t>písma</a:t>
            </a:r>
            <a:r>
              <a:rPr lang="en-US" altLang="en-US" dirty="0"/>
              <a:t> pre </a:t>
            </a:r>
            <a:r>
              <a:rPr lang="en-US" altLang="en-US" dirty="0" err="1"/>
              <a:t>domorodé</a:t>
            </a:r>
            <a:r>
              <a:rPr lang="en-US" altLang="en-US" dirty="0"/>
              <a:t> </a:t>
            </a:r>
            <a:r>
              <a:rPr lang="en-US" altLang="en-US" dirty="0" err="1"/>
              <a:t>jazyky</a:t>
            </a:r>
            <a:r>
              <a:rPr lang="en-US" altLang="en-US" dirty="0"/>
              <a:t>, </a:t>
            </a:r>
            <a:r>
              <a:rPr lang="en-US" altLang="en-US" dirty="0" err="1"/>
              <a:t>tlačili</a:t>
            </a:r>
            <a:r>
              <a:rPr lang="en-US" altLang="en-US" dirty="0"/>
              <a:t> </a:t>
            </a:r>
            <a:r>
              <a:rPr lang="en-US" altLang="en-US" dirty="0" err="1"/>
              <a:t>prvé</a:t>
            </a:r>
            <a:r>
              <a:rPr lang="en-US" altLang="en-US" dirty="0"/>
              <a:t> </a:t>
            </a:r>
            <a:r>
              <a:rPr lang="en-US" altLang="en-US" dirty="0" err="1"/>
              <a:t>knihy</a:t>
            </a:r>
            <a:r>
              <a:rPr lang="en-US" altLang="en-US" dirty="0"/>
              <a:t> a </a:t>
            </a:r>
            <a:r>
              <a:rPr lang="en-US" altLang="en-US" dirty="0" err="1"/>
              <a:t>noviny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15816" y="4177394"/>
            <a:ext cx="3770312" cy="256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487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936104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Woodberry (2012)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4784"/>
            <a:ext cx="7693025" cy="4601691"/>
          </a:xfrm>
        </p:spPr>
        <p:txBody>
          <a:bodyPr/>
          <a:lstStyle/>
          <a:p>
            <a:r>
              <a:rPr lang="en-US" altLang="en-US" dirty="0"/>
              <a:t>to </a:t>
            </a:r>
            <a:r>
              <a:rPr lang="en-US" altLang="en-US" dirty="0" err="1"/>
              <a:t>neznamená</a:t>
            </a:r>
            <a:r>
              <a:rPr lang="en-US" altLang="en-US" dirty="0"/>
              <a:t> </a:t>
            </a:r>
            <a:r>
              <a:rPr lang="en-US" altLang="en-US" dirty="0" err="1"/>
              <a:t>ich</a:t>
            </a:r>
            <a:r>
              <a:rPr lang="en-US" altLang="en-US" dirty="0"/>
              <a:t> </a:t>
            </a:r>
            <a:r>
              <a:rPr lang="en-US" altLang="en-US" dirty="0" err="1"/>
              <a:t>bezproblémový</a:t>
            </a:r>
            <a:r>
              <a:rPr lang="en-US" altLang="en-US" dirty="0"/>
              <a:t> </a:t>
            </a:r>
            <a:r>
              <a:rPr lang="en-US" altLang="en-US" dirty="0" err="1"/>
              <a:t>pôsobenie</a:t>
            </a:r>
            <a:r>
              <a:rPr lang="en-US" altLang="en-US" dirty="0"/>
              <a:t>: </a:t>
            </a:r>
            <a:r>
              <a:rPr lang="en-US" altLang="en-US" dirty="0" err="1"/>
              <a:t>rozvrat</a:t>
            </a:r>
            <a:r>
              <a:rPr lang="en-US" altLang="en-US" dirty="0"/>
              <a:t> </a:t>
            </a:r>
            <a:r>
              <a:rPr lang="en-US" altLang="en-US" dirty="0" err="1"/>
              <a:t>tradičných</a:t>
            </a:r>
            <a:r>
              <a:rPr lang="en-US" altLang="en-US" dirty="0"/>
              <a:t> </a:t>
            </a:r>
            <a:r>
              <a:rPr lang="en-US" altLang="en-US" dirty="0" err="1"/>
              <a:t>spol</a:t>
            </a:r>
            <a:r>
              <a:rPr lang="en-US" altLang="en-US" dirty="0"/>
              <a:t>., </a:t>
            </a:r>
            <a:r>
              <a:rPr lang="en-US" altLang="en-US" dirty="0" err="1"/>
              <a:t>rasizmus</a:t>
            </a:r>
            <a:r>
              <a:rPr lang="en-US" altLang="en-US" dirty="0"/>
              <a:t> a pod.</a:t>
            </a:r>
          </a:p>
          <a:p>
            <a:r>
              <a:rPr lang="en-US" altLang="en-US" dirty="0"/>
              <a:t>ALE: </a:t>
            </a:r>
            <a:r>
              <a:rPr lang="en-US" altLang="en-US" dirty="0" err="1"/>
              <a:t>spôsobili</a:t>
            </a:r>
            <a:r>
              <a:rPr lang="en-US" altLang="en-US" dirty="0"/>
              <a:t> </a:t>
            </a:r>
            <a:r>
              <a:rPr lang="en-US" altLang="en-US" dirty="0" err="1"/>
              <a:t>socioštruktúrne</a:t>
            </a:r>
            <a:r>
              <a:rPr lang="en-US" altLang="en-US" dirty="0"/>
              <a:t> </a:t>
            </a:r>
            <a:r>
              <a:rPr lang="en-US" altLang="en-US" dirty="0" err="1"/>
              <a:t>zmeny</a:t>
            </a:r>
            <a:r>
              <a:rPr lang="en-US" altLang="en-US" dirty="0"/>
              <a:t> </a:t>
            </a:r>
            <a:r>
              <a:rPr lang="en-US" altLang="en-US" dirty="0" err="1"/>
              <a:t>podporujúce</a:t>
            </a:r>
            <a:r>
              <a:rPr lang="en-US" altLang="en-US" dirty="0"/>
              <a:t> DEM</a:t>
            </a:r>
          </a:p>
          <a:p>
            <a:r>
              <a:rPr lang="en-US" altLang="en-US" dirty="0" err="1"/>
              <a:t>laické</a:t>
            </a:r>
            <a:r>
              <a:rPr lang="en-US" altLang="en-US" dirty="0"/>
              <a:t> </a:t>
            </a:r>
            <a:r>
              <a:rPr lang="en-US" altLang="en-US" dirty="0" err="1"/>
              <a:t>hnutie</a:t>
            </a:r>
            <a:r>
              <a:rPr lang="en-US" altLang="en-US" dirty="0"/>
              <a:t>, </a:t>
            </a:r>
            <a:r>
              <a:rPr lang="en-US" altLang="en-US" dirty="0" err="1"/>
              <a:t>čítanie</a:t>
            </a:r>
            <a:r>
              <a:rPr lang="en-US" altLang="en-US" dirty="0"/>
              <a:t> </a:t>
            </a:r>
            <a:r>
              <a:rPr lang="en-US" altLang="en-US" dirty="0" err="1"/>
              <a:t>Biblie</a:t>
            </a:r>
            <a:r>
              <a:rPr lang="en-US" altLang="en-US" dirty="0"/>
              <a:t> v </a:t>
            </a:r>
            <a:r>
              <a:rPr lang="en-US" altLang="en-US" dirty="0" err="1"/>
              <a:t>spolkoch</a:t>
            </a:r>
            <a:r>
              <a:rPr lang="en-US" altLang="en-US" dirty="0"/>
              <a:t>, </a:t>
            </a:r>
            <a:r>
              <a:rPr lang="en-US" altLang="en-US" dirty="0" err="1"/>
              <a:t>masové</a:t>
            </a:r>
            <a:r>
              <a:rPr lang="en-US" altLang="en-US" dirty="0"/>
              <a:t> </a:t>
            </a:r>
            <a:r>
              <a:rPr lang="en-US" altLang="en-US" dirty="0" err="1"/>
              <a:t>vzdelávanie</a:t>
            </a:r>
            <a:r>
              <a:rPr lang="en-US" altLang="en-US" dirty="0"/>
              <a:t> + </a:t>
            </a:r>
            <a:r>
              <a:rPr lang="en-US" altLang="en-US" dirty="0" err="1"/>
              <a:t>narušenie</a:t>
            </a:r>
            <a:r>
              <a:rPr lang="en-US" altLang="en-US" dirty="0"/>
              <a:t> </a:t>
            </a:r>
            <a:r>
              <a:rPr lang="en-US" altLang="en-US" dirty="0" err="1"/>
              <a:t>monopolu</a:t>
            </a:r>
            <a:r>
              <a:rPr lang="en-US" altLang="en-US" dirty="0"/>
              <a:t> </a:t>
            </a:r>
            <a:r>
              <a:rPr lang="en-US" altLang="en-US" dirty="0" err="1"/>
              <a:t>koloniálnych</a:t>
            </a:r>
            <a:r>
              <a:rPr lang="en-US" altLang="en-US" dirty="0"/>
              <a:t> </a:t>
            </a:r>
            <a:r>
              <a:rPr lang="en-US" altLang="en-US" dirty="0" err="1"/>
              <a:t>elít</a:t>
            </a:r>
            <a:r>
              <a:rPr lang="en-US" altLang="en-US" dirty="0"/>
              <a:t> </a:t>
            </a:r>
            <a:r>
              <a:rPr lang="en-US" altLang="en-US" dirty="0" err="1"/>
              <a:t>nad</a:t>
            </a:r>
            <a:r>
              <a:rPr lang="en-US" altLang="en-US" dirty="0"/>
              <a:t> </a:t>
            </a:r>
            <a:r>
              <a:rPr lang="en-US" altLang="en-US" dirty="0" err="1"/>
              <a:t>týmito</a:t>
            </a:r>
            <a:r>
              <a:rPr lang="en-US" altLang="en-US" dirty="0"/>
              <a:t> </a:t>
            </a:r>
            <a:r>
              <a:rPr lang="en-US" altLang="en-US" dirty="0" err="1"/>
              <a:t>činnosťami</a:t>
            </a:r>
            <a:endParaRPr lang="en-US" alt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656"/>
            <a:ext cx="7924800" cy="1008112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Woodberry (2012)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4824"/>
            <a:ext cx="7693025" cy="4241651"/>
          </a:xfrm>
        </p:spPr>
        <p:txBody>
          <a:bodyPr/>
          <a:lstStyle/>
          <a:p>
            <a:r>
              <a:rPr lang="en-US" altLang="en-US" sz="3200" dirty="0" err="1"/>
              <a:t>prítomnosť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misionárov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silne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koreluje</a:t>
            </a:r>
            <a:r>
              <a:rPr lang="en-US" altLang="en-US" sz="3200" dirty="0"/>
              <a:t> s DEM, hosp. </a:t>
            </a:r>
            <a:r>
              <a:rPr lang="en-US" altLang="en-US" sz="3200" dirty="0" err="1"/>
              <a:t>rozvojom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vzdelaním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členstvom</a:t>
            </a:r>
            <a:r>
              <a:rPr lang="en-US" altLang="en-US" sz="3200" dirty="0"/>
              <a:t> v </a:t>
            </a:r>
            <a:r>
              <a:rPr lang="en-US" altLang="en-US" sz="3200" dirty="0" err="1"/>
              <a:t>spolkoch</a:t>
            </a:r>
            <a:r>
              <a:rPr lang="en-US" altLang="en-US" sz="3200" dirty="0"/>
              <a:t> </a:t>
            </a:r>
          </a:p>
          <a:p>
            <a:r>
              <a:rPr lang="en-US" altLang="en-US" sz="3200" dirty="0" err="1"/>
              <a:t>historický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výskyt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protestantských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misionárov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vysvetlí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viac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ako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polovicu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variácie</a:t>
            </a:r>
            <a:r>
              <a:rPr lang="en-US" altLang="en-US" sz="3200" dirty="0"/>
              <a:t> v </a:t>
            </a:r>
            <a:r>
              <a:rPr lang="en-US" altLang="en-US" sz="3200" dirty="0" err="1"/>
              <a:t>miere</a:t>
            </a:r>
            <a:r>
              <a:rPr lang="en-US" altLang="en-US" sz="3200" dirty="0"/>
              <a:t> DEM  v </a:t>
            </a:r>
            <a:r>
              <a:rPr lang="en-US" altLang="en-US" sz="3200" dirty="0" err="1"/>
              <a:t>Afrike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Ázii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Latinskej</a:t>
            </a:r>
            <a:r>
              <a:rPr lang="en-US" altLang="en-US" sz="3200" dirty="0"/>
              <a:t> </a:t>
            </a:r>
            <a:r>
              <a:rPr lang="en-US" altLang="en-US" sz="3200" dirty="0" err="1"/>
              <a:t>Amerike</a:t>
            </a:r>
            <a:r>
              <a:rPr lang="en-US" altLang="en-US" sz="3200" dirty="0"/>
              <a:t> a </a:t>
            </a:r>
            <a:r>
              <a:rPr lang="en-US" altLang="en-US" sz="3200" dirty="0" err="1"/>
              <a:t>Oceánii</a:t>
            </a:r>
            <a:endParaRPr lang="en-US" altLang="en-US" sz="3200" dirty="0"/>
          </a:p>
          <a:p>
            <a:endParaRPr lang="en-US" altLang="en-US" sz="32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1152128"/>
          </a:xfrm>
        </p:spPr>
        <p:txBody>
          <a:bodyPr/>
          <a:lstStyle/>
          <a:p>
            <a:pPr algn="ctr">
              <a:defRPr/>
            </a:pPr>
            <a:r>
              <a:rPr lang="en-US" dirty="0" err="1"/>
              <a:t>Doprava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faktor</a:t>
            </a:r>
            <a:r>
              <a:rPr lang="en-US" dirty="0"/>
              <a:t> </a:t>
            </a:r>
            <a:r>
              <a:rPr lang="en-US" dirty="0" err="1"/>
              <a:t>rozvoja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0808"/>
            <a:ext cx="7693025" cy="4896842"/>
          </a:xfrm>
        </p:spPr>
        <p:txBody>
          <a:bodyPr/>
          <a:lstStyle/>
          <a:p>
            <a:r>
              <a:rPr lang="en-US" altLang="en-US" sz="3200" dirty="0" err="1"/>
              <a:t>mobilita</a:t>
            </a:r>
            <a:r>
              <a:rPr lang="en-US" altLang="en-US" sz="3200" dirty="0"/>
              <a:t> a </a:t>
            </a:r>
            <a:r>
              <a:rPr lang="en-US" altLang="en-US" sz="3200" dirty="0" err="1"/>
              <a:t>dopravná</a:t>
            </a:r>
            <a:r>
              <a:rPr lang="en-US" altLang="en-US" sz="3200" dirty="0"/>
              <a:t> </a:t>
            </a:r>
            <a:r>
              <a:rPr lang="en-US" altLang="en-US" sz="3200" dirty="0" err="1"/>
              <a:t>infraštruktúra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sú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dôležité</a:t>
            </a:r>
            <a:r>
              <a:rPr lang="en-US" altLang="en-US" sz="3200" dirty="0"/>
              <a:t> pre </a:t>
            </a:r>
            <a:r>
              <a:rPr lang="en-US" altLang="en-US" sz="3200" dirty="0" err="1"/>
              <a:t>socioekonomický</a:t>
            </a:r>
            <a:r>
              <a:rPr lang="en-US" altLang="en-US" sz="3200" dirty="0"/>
              <a:t> </a:t>
            </a:r>
            <a:r>
              <a:rPr lang="en-US" altLang="en-US" sz="3200" dirty="0" err="1"/>
              <a:t>rozvoj</a:t>
            </a:r>
            <a:endParaRPr lang="en-US" altLang="en-US" sz="3200" dirty="0"/>
          </a:p>
          <a:p>
            <a:r>
              <a:rPr lang="en-US" altLang="en-US" sz="3200" dirty="0" err="1"/>
              <a:t>vyhovujúce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životné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podmienky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napr</a:t>
            </a:r>
            <a:r>
              <a:rPr lang="en-US" altLang="en-US" sz="3200" dirty="0"/>
              <a:t>. </a:t>
            </a:r>
            <a:r>
              <a:rPr lang="en-US" altLang="en-US" sz="3200" dirty="0" err="1"/>
              <a:t>dostatok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kvalitnej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potravy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dostupná</a:t>
            </a:r>
            <a:r>
              <a:rPr lang="en-US" altLang="en-US" sz="3200" dirty="0"/>
              <a:t> </a:t>
            </a:r>
            <a:r>
              <a:rPr lang="en-US" altLang="en-US" sz="3200" dirty="0" err="1"/>
              <a:t>zdravotná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starostlivosť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vzdelanie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dobrá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práca</a:t>
            </a:r>
            <a:r>
              <a:rPr lang="en-US" altLang="en-US" sz="3200" dirty="0"/>
              <a:t> a pod. </a:t>
            </a:r>
          </a:p>
          <a:p>
            <a:r>
              <a:rPr lang="en-US" altLang="en-US" sz="3200" dirty="0" err="1"/>
              <a:t>sa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dajú</a:t>
            </a:r>
            <a:r>
              <a:rPr lang="en-US" altLang="en-US" sz="3200" dirty="0"/>
              <a:t> </a:t>
            </a:r>
            <a:r>
              <a:rPr lang="en-US" altLang="en-US" sz="3200" dirty="0" err="1"/>
              <a:t>užívať</a:t>
            </a:r>
            <a:r>
              <a:rPr lang="en-US" altLang="en-US" sz="3200" dirty="0"/>
              <a:t> </a:t>
            </a:r>
            <a:r>
              <a:rPr lang="en-US" altLang="en-US" sz="3200" dirty="0" err="1"/>
              <a:t>iba</a:t>
            </a:r>
            <a:r>
              <a:rPr lang="en-US" altLang="en-US" sz="3200" dirty="0"/>
              <a:t> tam, </a:t>
            </a:r>
            <a:r>
              <a:rPr lang="en-US" altLang="en-US" sz="3200" dirty="0" err="1"/>
              <a:t>kde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sú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podmienky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prepravu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ľudí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tovaru</a:t>
            </a:r>
            <a:r>
              <a:rPr lang="en-US" altLang="en-US" sz="3200" dirty="0"/>
              <a:t> a </a:t>
            </a:r>
            <a:r>
              <a:rPr lang="en-US" altLang="en-US" sz="3200" dirty="0" err="1"/>
              <a:t>ideí</a:t>
            </a:r>
            <a:r>
              <a:rPr lang="en-US" altLang="en-US" sz="3200" dirty="0"/>
              <a:t>: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656"/>
            <a:ext cx="7924800" cy="864096"/>
          </a:xfrm>
        </p:spPr>
        <p:txBody>
          <a:bodyPr/>
          <a:lstStyle/>
          <a:p>
            <a:pPr algn="ctr">
              <a:defRPr/>
            </a:pPr>
            <a:r>
              <a:rPr lang="en-US" dirty="0" err="1"/>
              <a:t>Doprava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faktor</a:t>
            </a:r>
            <a:r>
              <a:rPr lang="en-US" dirty="0"/>
              <a:t> </a:t>
            </a:r>
            <a:r>
              <a:rPr lang="en-US" dirty="0" err="1"/>
              <a:t>rozvoja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04764"/>
            <a:ext cx="8207697" cy="3168352"/>
          </a:xfrm>
        </p:spPr>
        <p:txBody>
          <a:bodyPr/>
          <a:lstStyle/>
          <a:p>
            <a:r>
              <a:rPr lang="en-US" altLang="en-US" sz="3200" dirty="0" err="1"/>
              <a:t>Globálny</a:t>
            </a:r>
            <a:r>
              <a:rPr lang="en-US" altLang="en-US" sz="3200" dirty="0"/>
              <a:t> </a:t>
            </a:r>
            <a:r>
              <a:rPr lang="en-US" altLang="en-US" sz="3200" dirty="0" err="1"/>
              <a:t>juh</a:t>
            </a:r>
            <a:r>
              <a:rPr lang="en-US" altLang="en-US" sz="3200" dirty="0"/>
              <a:t>: </a:t>
            </a:r>
            <a:r>
              <a:rPr lang="en-US" altLang="en-US" sz="3200" dirty="0" err="1"/>
              <a:t>nedostatok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dopr</a:t>
            </a:r>
            <a:r>
              <a:rPr lang="cs-CZ" altLang="en-US" sz="3200" dirty="0" err="1"/>
              <a:t>avných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prostriedkov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zanedbaná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dopr</a:t>
            </a:r>
            <a:r>
              <a:rPr lang="cs-CZ" altLang="en-US" sz="3200" dirty="0" err="1"/>
              <a:t>avná</a:t>
            </a:r>
            <a:r>
              <a:rPr lang="en-US" altLang="en-US" sz="3200" dirty="0"/>
              <a:t> </a:t>
            </a:r>
            <a:r>
              <a:rPr lang="en-US" altLang="en-US" sz="3200" dirty="0" err="1"/>
              <a:t>infraštruktúra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zdroje</a:t>
            </a:r>
            <a:r>
              <a:rPr lang="en-US" altLang="en-US" sz="3200" dirty="0"/>
              <a:t> a </a:t>
            </a:r>
            <a:r>
              <a:rPr lang="en-US" altLang="en-US" sz="3200" dirty="0" err="1"/>
              <a:t>zručnosti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zlepšenie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nie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sú</a:t>
            </a:r>
            <a:r>
              <a:rPr lang="en-US" altLang="en-US" sz="3200" dirty="0"/>
              <a:t> k </a:t>
            </a:r>
            <a:r>
              <a:rPr lang="en-US" altLang="en-US" sz="3200" dirty="0" err="1"/>
              <a:t>dispozícii</a:t>
            </a:r>
            <a:endParaRPr lang="en-US" altLang="en-US" sz="3200" dirty="0"/>
          </a:p>
          <a:p>
            <a:r>
              <a:rPr lang="en-US" altLang="en-US" sz="3200" dirty="0" err="1"/>
              <a:t>väčšina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populácie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žije</a:t>
            </a:r>
            <a:r>
              <a:rPr lang="en-US" altLang="en-US" sz="3200" dirty="0"/>
              <a:t> v </a:t>
            </a:r>
            <a:r>
              <a:rPr lang="en-US" altLang="en-US" sz="3200" dirty="0" err="1"/>
              <a:t>polouzavretých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sídlach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kde</a:t>
            </a:r>
            <a:r>
              <a:rPr lang="en-US" altLang="en-US" sz="3200" dirty="0"/>
              <a:t> </a:t>
            </a:r>
            <a:r>
              <a:rPr lang="en-US" altLang="en-US" sz="3200" b="1" dirty="0" err="1"/>
              <a:t>chudoba</a:t>
            </a:r>
            <a:r>
              <a:rPr lang="en-US" altLang="en-US" sz="3200" b="1" dirty="0"/>
              <a:t> a </a:t>
            </a:r>
            <a:r>
              <a:rPr lang="en-US" altLang="en-US" sz="3200" b="1" dirty="0" err="1"/>
              <a:t>imobilita</a:t>
            </a:r>
            <a:r>
              <a:rPr lang="en-US" altLang="en-US" sz="3200" b="1" dirty="0"/>
              <a:t> </a:t>
            </a:r>
            <a:r>
              <a:rPr lang="en-US" altLang="en-US" sz="3200" dirty="0" err="1"/>
              <a:t>súvisia</a:t>
            </a:r>
            <a:endParaRPr lang="en-US" alt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4581128"/>
            <a:ext cx="3810000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656"/>
            <a:ext cx="7924800" cy="864096"/>
          </a:xfrm>
        </p:spPr>
        <p:txBody>
          <a:bodyPr/>
          <a:lstStyle/>
          <a:p>
            <a:pPr algn="ctr">
              <a:defRPr/>
            </a:pPr>
            <a:r>
              <a:rPr lang="en-US" dirty="0" err="1"/>
              <a:t>Doprava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faktor</a:t>
            </a:r>
            <a:r>
              <a:rPr lang="en-US" dirty="0"/>
              <a:t> </a:t>
            </a:r>
            <a:r>
              <a:rPr lang="en-US" dirty="0" err="1"/>
              <a:t>rozvoja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385224" cy="5328592"/>
          </a:xfrm>
        </p:spPr>
        <p:txBody>
          <a:bodyPr/>
          <a:lstStyle/>
          <a:p>
            <a:r>
              <a:rPr lang="en-US" altLang="en-US" sz="3200" dirty="0"/>
              <a:t>“</a:t>
            </a:r>
            <a:r>
              <a:rPr lang="en-US" altLang="ja-JP" sz="3200" dirty="0" err="1"/>
              <a:t>dopravná</a:t>
            </a:r>
            <a:r>
              <a:rPr lang="en-US" altLang="ja-JP" sz="3200" dirty="0"/>
              <a:t> </a:t>
            </a:r>
            <a:r>
              <a:rPr lang="en-US" altLang="ja-JP" sz="3200" dirty="0" err="1"/>
              <a:t>revolúcia</a:t>
            </a:r>
            <a:r>
              <a:rPr lang="en-US" altLang="en-US" sz="3200" dirty="0"/>
              <a:t>”</a:t>
            </a:r>
            <a:r>
              <a:rPr lang="en-US" altLang="ja-JP" sz="3200" dirty="0"/>
              <a:t> v </a:t>
            </a:r>
            <a:r>
              <a:rPr lang="en-US" altLang="ja-JP" sz="3200" dirty="0" err="1"/>
              <a:t>rozvinutom</a:t>
            </a:r>
            <a:r>
              <a:rPr lang="en-US" altLang="ja-JP" sz="3200" dirty="0"/>
              <a:t> </a:t>
            </a:r>
            <a:r>
              <a:rPr lang="en-US" altLang="ja-JP" sz="3200" dirty="0" err="1"/>
              <a:t>svete</a:t>
            </a:r>
            <a:r>
              <a:rPr lang="en-US" altLang="ja-JP" sz="3200" dirty="0"/>
              <a:t>:</a:t>
            </a:r>
          </a:p>
          <a:p>
            <a:r>
              <a:rPr lang="en-US" altLang="en-US" sz="3200" dirty="0" err="1"/>
              <a:t>lacná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masová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letecká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doprava</a:t>
            </a:r>
            <a:endParaRPr lang="en-US" altLang="en-US" sz="3200" dirty="0"/>
          </a:p>
          <a:p>
            <a:r>
              <a:rPr lang="en-US" altLang="en-US" sz="3200" dirty="0" err="1"/>
              <a:t>vysoká</a:t>
            </a:r>
            <a:r>
              <a:rPr lang="en-US" altLang="en-US" sz="3200" dirty="0"/>
              <a:t>  a </a:t>
            </a:r>
            <a:r>
              <a:rPr lang="en-US" altLang="en-US" sz="3200" dirty="0" err="1"/>
              <a:t>rastúca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osobná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mobilita</a:t>
            </a:r>
            <a:endParaRPr lang="en-US" altLang="en-US" sz="3200" dirty="0"/>
          </a:p>
          <a:p>
            <a:r>
              <a:rPr lang="en-US" altLang="en-US" sz="3200" dirty="0" err="1"/>
              <a:t>zrýchlená</a:t>
            </a:r>
            <a:r>
              <a:rPr lang="en-US" altLang="en-US" sz="3200" dirty="0"/>
              <a:t> a </a:t>
            </a:r>
            <a:r>
              <a:rPr lang="en-US" altLang="en-US" sz="3200" dirty="0" err="1"/>
              <a:t>zvýšená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preprava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tovarov</a:t>
            </a:r>
            <a:r>
              <a:rPr lang="en-US" altLang="en-US" sz="3200" dirty="0">
                <a:latin typeface="Wingdings" charset="2"/>
                <a:sym typeface="Wingdings" charset="2"/>
              </a:rPr>
              <a:t></a:t>
            </a:r>
            <a:r>
              <a:rPr lang="en-US" altLang="en-US" sz="3200" dirty="0"/>
              <a:t> </a:t>
            </a:r>
            <a:r>
              <a:rPr lang="en-US" altLang="en-US" sz="3200" dirty="0" err="1"/>
              <a:t>internacionalizácia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priemyslu</a:t>
            </a:r>
            <a:r>
              <a:rPr lang="en-US" altLang="en-US" sz="3200" dirty="0"/>
              <a:t> a </a:t>
            </a:r>
            <a:r>
              <a:rPr lang="en-US" altLang="en-US" sz="3200" dirty="0" err="1"/>
              <a:t>obchodu</a:t>
            </a:r>
            <a:r>
              <a:rPr lang="en-US" altLang="en-US" sz="3200" dirty="0"/>
              <a:t> a </a:t>
            </a:r>
            <a:r>
              <a:rPr lang="en-US" altLang="en-US" sz="3200" dirty="0" err="1"/>
              <a:t>vznik</a:t>
            </a:r>
            <a:r>
              <a:rPr lang="en-US" altLang="en-US" sz="3200" dirty="0"/>
              <a:t> “Global village”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052" y="4365104"/>
            <a:ext cx="3949700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1008112"/>
          </a:xfrm>
        </p:spPr>
        <p:txBody>
          <a:bodyPr/>
          <a:lstStyle/>
          <a:p>
            <a:pPr algn="ctr">
              <a:defRPr/>
            </a:pPr>
            <a:r>
              <a:rPr lang="en-US" dirty="0" err="1"/>
              <a:t>Doprava</a:t>
            </a:r>
            <a:r>
              <a:rPr lang="en-US" dirty="0"/>
              <a:t> a </a:t>
            </a:r>
            <a:r>
              <a:rPr lang="en-US" dirty="0" err="1"/>
              <a:t>rozvoj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2776"/>
            <a:ext cx="7693025" cy="5184576"/>
          </a:xfrm>
        </p:spPr>
        <p:txBody>
          <a:bodyPr/>
          <a:lstStyle/>
          <a:p>
            <a:r>
              <a:rPr lang="en-US" altLang="en-US" dirty="0"/>
              <a:t>Hilling (1996): </a:t>
            </a:r>
          </a:p>
          <a:p>
            <a:r>
              <a:rPr lang="en-US" altLang="en-US" dirty="0"/>
              <a:t>1) </a:t>
            </a:r>
            <a:r>
              <a:rPr lang="en-US" altLang="en-US" dirty="0" err="1"/>
              <a:t>prípady</a:t>
            </a:r>
            <a:r>
              <a:rPr lang="en-US" altLang="en-US" dirty="0"/>
              <a:t>, </a:t>
            </a:r>
            <a:r>
              <a:rPr lang="en-US" altLang="en-US" dirty="0" err="1"/>
              <a:t>keď</a:t>
            </a:r>
            <a:r>
              <a:rPr lang="en-US" altLang="en-US" dirty="0"/>
              <a:t> </a:t>
            </a:r>
            <a:r>
              <a:rPr lang="en-US" altLang="en-US" dirty="0" err="1"/>
              <a:t>rozvoj</a:t>
            </a:r>
            <a:r>
              <a:rPr lang="en-US" altLang="en-US" dirty="0"/>
              <a:t> </a:t>
            </a:r>
            <a:r>
              <a:rPr lang="en-US" altLang="en-US" dirty="0" err="1"/>
              <a:t>nasledoval</a:t>
            </a:r>
            <a:r>
              <a:rPr lang="en-US" altLang="en-US" dirty="0"/>
              <a:t> </a:t>
            </a:r>
            <a:r>
              <a:rPr lang="en-US" altLang="en-US" dirty="0" err="1"/>
              <a:t>dopravu</a:t>
            </a:r>
            <a:r>
              <a:rPr lang="en-US" altLang="en-US" dirty="0"/>
              <a:t>: </a:t>
            </a:r>
            <a:r>
              <a:rPr lang="en-US" altLang="en-US" dirty="0" err="1"/>
              <a:t>nové</a:t>
            </a:r>
            <a:r>
              <a:rPr lang="en-US" altLang="en-US" dirty="0"/>
              <a:t> </a:t>
            </a:r>
            <a:r>
              <a:rPr lang="en-US" altLang="en-US" dirty="0" err="1"/>
              <a:t>železnice</a:t>
            </a:r>
            <a:r>
              <a:rPr lang="en-US" altLang="en-US" dirty="0"/>
              <a:t> </a:t>
            </a:r>
            <a:r>
              <a:rPr lang="en-US" altLang="en-US" dirty="0" err="1"/>
              <a:t>viedli</a:t>
            </a:r>
            <a:r>
              <a:rPr lang="en-US" altLang="en-US" dirty="0"/>
              <a:t> k </a:t>
            </a:r>
            <a:r>
              <a:rPr lang="en-US" altLang="en-US" dirty="0" err="1"/>
              <a:t>nárastu</a:t>
            </a:r>
            <a:r>
              <a:rPr lang="en-US" altLang="en-US" dirty="0"/>
              <a:t> </a:t>
            </a:r>
            <a:r>
              <a:rPr lang="en-US" altLang="en-US" dirty="0" err="1"/>
              <a:t>produkcie</a:t>
            </a:r>
            <a:r>
              <a:rPr lang="en-US" altLang="en-US" dirty="0"/>
              <a:t> </a:t>
            </a:r>
            <a:r>
              <a:rPr lang="en-US" altLang="en-US" dirty="0" err="1"/>
              <a:t>exportných</a:t>
            </a:r>
            <a:r>
              <a:rPr lang="en-US" altLang="en-US" dirty="0"/>
              <a:t> </a:t>
            </a:r>
            <a:r>
              <a:rPr lang="en-US" altLang="en-US" dirty="0" err="1"/>
              <a:t>komodít</a:t>
            </a:r>
            <a:r>
              <a:rPr lang="en-US" altLang="en-US" dirty="0"/>
              <a:t> (</a:t>
            </a:r>
            <a:r>
              <a:rPr lang="en-US" altLang="en-US" dirty="0" err="1"/>
              <a:t>kakao</a:t>
            </a:r>
            <a:r>
              <a:rPr lang="en-US" altLang="en-US" dirty="0"/>
              <a:t> a </a:t>
            </a:r>
            <a:r>
              <a:rPr lang="en-US" altLang="en-US" dirty="0" err="1"/>
              <a:t>Nigéria</a:t>
            </a:r>
            <a:r>
              <a:rPr lang="en-US" altLang="en-US" dirty="0"/>
              <a:t>)</a:t>
            </a:r>
          </a:p>
          <a:p>
            <a:r>
              <a:rPr lang="en-US" altLang="en-US" dirty="0" err="1"/>
              <a:t>dopravná</a:t>
            </a:r>
            <a:r>
              <a:rPr lang="en-US" altLang="en-US" dirty="0"/>
              <a:t> </a:t>
            </a:r>
            <a:r>
              <a:rPr lang="en-US" altLang="en-US" dirty="0" err="1"/>
              <a:t>infraštruktúru</a:t>
            </a:r>
            <a:r>
              <a:rPr lang="en-US" altLang="en-US" dirty="0"/>
              <a:t> v </a:t>
            </a:r>
            <a:r>
              <a:rPr lang="en-US" altLang="en-US" dirty="0" err="1"/>
              <a:t>Amazónii</a:t>
            </a:r>
            <a:r>
              <a:rPr lang="en-US" altLang="en-US" dirty="0"/>
              <a:t> </a:t>
            </a:r>
            <a:r>
              <a:rPr lang="en-US" altLang="en-US" dirty="0">
                <a:latin typeface="Wingdings" charset="2"/>
                <a:sym typeface="Wingdings" charset="2"/>
              </a:rPr>
              <a:t> </a:t>
            </a:r>
            <a:r>
              <a:rPr lang="en-US" altLang="en-US" dirty="0" err="1"/>
              <a:t>expanzia</a:t>
            </a:r>
            <a:r>
              <a:rPr lang="en-US" altLang="en-US" dirty="0"/>
              <a:t> </a:t>
            </a:r>
            <a:r>
              <a:rPr lang="en-US" altLang="en-US" dirty="0" err="1"/>
              <a:t>poľnohospodárstva</a:t>
            </a:r>
            <a:r>
              <a:rPr lang="en-US" altLang="en-US" dirty="0"/>
              <a:t>, </a:t>
            </a:r>
            <a:r>
              <a:rPr lang="en-US" altLang="en-US" dirty="0" err="1"/>
              <a:t>lesníctva</a:t>
            </a:r>
            <a:r>
              <a:rPr lang="en-US" altLang="en-US" dirty="0"/>
              <a:t> a </a:t>
            </a:r>
            <a:r>
              <a:rPr lang="en-US" altLang="en-US" dirty="0" err="1"/>
              <a:t>baníctva</a:t>
            </a:r>
            <a:endParaRPr lang="en-US" altLang="en-US" dirty="0"/>
          </a:p>
          <a:p>
            <a:r>
              <a:rPr lang="en-US" altLang="en-US" dirty="0"/>
              <a:t>2) </a:t>
            </a:r>
            <a:r>
              <a:rPr lang="en-US" altLang="en-US" dirty="0" err="1"/>
              <a:t>alternatívne</a:t>
            </a:r>
            <a:r>
              <a:rPr lang="en-US" altLang="en-US" dirty="0"/>
              <a:t>: transport je v </a:t>
            </a:r>
            <a:r>
              <a:rPr lang="en-US" altLang="en-US" dirty="0" err="1"/>
              <a:t>zásade</a:t>
            </a:r>
            <a:r>
              <a:rPr lang="en-US" altLang="en-US" dirty="0"/>
              <a:t> </a:t>
            </a:r>
            <a:r>
              <a:rPr lang="en-US" altLang="en-US" dirty="0" err="1"/>
              <a:t>odpoveďov</a:t>
            </a:r>
            <a:r>
              <a:rPr lang="en-US" altLang="en-US" dirty="0"/>
              <a:t> </a:t>
            </a:r>
            <a:r>
              <a:rPr lang="en-US" altLang="en-US" dirty="0" err="1"/>
              <a:t>na</a:t>
            </a:r>
            <a:r>
              <a:rPr lang="en-US" altLang="en-US" dirty="0"/>
              <a:t> </a:t>
            </a:r>
            <a:r>
              <a:rPr lang="en-US" altLang="en-US" dirty="0" err="1"/>
              <a:t>požiadavky</a:t>
            </a:r>
            <a:r>
              <a:rPr lang="en-US" altLang="en-US" dirty="0"/>
              <a:t>, </a:t>
            </a:r>
            <a:r>
              <a:rPr lang="en-US" altLang="en-US" dirty="0" err="1"/>
              <a:t>práve</a:t>
            </a:r>
            <a:r>
              <a:rPr lang="en-US" altLang="en-US" dirty="0"/>
              <a:t> </a:t>
            </a:r>
            <a:r>
              <a:rPr lang="en-US" altLang="en-US" dirty="0" err="1"/>
              <a:t>vtedy</a:t>
            </a:r>
            <a:r>
              <a:rPr lang="en-US" altLang="en-US" dirty="0"/>
              <a:t> </a:t>
            </a:r>
            <a:r>
              <a:rPr lang="en-US" altLang="en-US" dirty="0" err="1"/>
              <a:t>má</a:t>
            </a:r>
            <a:r>
              <a:rPr lang="en-US" altLang="en-US" dirty="0"/>
              <a:t> </a:t>
            </a:r>
            <a:r>
              <a:rPr lang="en-US" altLang="en-US" dirty="0" err="1"/>
              <a:t>aj</a:t>
            </a:r>
            <a:r>
              <a:rPr lang="en-US" altLang="en-US" dirty="0"/>
              <a:t> </a:t>
            </a:r>
            <a:r>
              <a:rPr lang="en-US" altLang="en-US" dirty="0" err="1"/>
              <a:t>najväčší</a:t>
            </a:r>
            <a:r>
              <a:rPr lang="en-US" altLang="en-US" dirty="0"/>
              <a:t> </a:t>
            </a:r>
            <a:r>
              <a:rPr lang="en-US" altLang="en-US" dirty="0" err="1"/>
              <a:t>vplyv</a:t>
            </a:r>
            <a:r>
              <a:rPr lang="en-US" altLang="en-US" dirty="0"/>
              <a:t> </a:t>
            </a:r>
            <a:r>
              <a:rPr lang="en-US" altLang="en-US" dirty="0" err="1"/>
              <a:t>na</a:t>
            </a:r>
            <a:r>
              <a:rPr lang="en-US" altLang="en-US" dirty="0"/>
              <a:t> </a:t>
            </a:r>
            <a:r>
              <a:rPr lang="en-US" altLang="en-US" dirty="0" err="1"/>
              <a:t>rozvoj</a:t>
            </a:r>
            <a:endParaRPr lang="en-US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Geografické</a:t>
            </a:r>
            <a:r>
              <a:rPr lang="en-US" dirty="0"/>
              <a:t> </a:t>
            </a:r>
            <a:r>
              <a:rPr lang="en-US" dirty="0" err="1"/>
              <a:t>faktory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/>
              <a:t>čo</a:t>
            </a:r>
            <a:r>
              <a:rPr lang="en-US" sz="3200" dirty="0"/>
              <a:t> </a:t>
            </a:r>
            <a:r>
              <a:rPr lang="en-US" sz="3200" dirty="0" err="1"/>
              <a:t>presne</a:t>
            </a:r>
            <a:r>
              <a:rPr lang="en-US" sz="3200" dirty="0"/>
              <a:t> </a:t>
            </a:r>
            <a:r>
              <a:rPr lang="en-US" sz="3200" dirty="0" err="1"/>
              <a:t>máme</a:t>
            </a:r>
            <a:r>
              <a:rPr lang="en-US" sz="3200" dirty="0"/>
              <a:t> </a:t>
            </a:r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mysli</a:t>
            </a:r>
            <a:r>
              <a:rPr lang="en-US" sz="3200" dirty="0"/>
              <a:t>, </a:t>
            </a:r>
            <a:r>
              <a:rPr lang="en-US" sz="3200" dirty="0" err="1"/>
              <a:t>keď</a:t>
            </a:r>
            <a:r>
              <a:rPr lang="en-US" sz="3200" dirty="0"/>
              <a:t> </a:t>
            </a:r>
            <a:r>
              <a:rPr lang="en-US" sz="3200" dirty="0" err="1"/>
              <a:t>hovoríme</a:t>
            </a:r>
            <a:r>
              <a:rPr lang="en-US" sz="3200" dirty="0"/>
              <a:t> o </a:t>
            </a:r>
            <a:r>
              <a:rPr lang="en-US" sz="3200" dirty="0" err="1"/>
              <a:t>geografii</a:t>
            </a:r>
            <a:r>
              <a:rPr lang="en-US" sz="3200" dirty="0"/>
              <a:t>?</a:t>
            </a:r>
          </a:p>
          <a:p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čo</a:t>
            </a:r>
            <a:r>
              <a:rPr lang="en-US" sz="3200" dirty="0"/>
              <a:t> </a:t>
            </a:r>
            <a:r>
              <a:rPr lang="en-US" sz="3200" dirty="0" err="1"/>
              <a:t>konkrétne</a:t>
            </a:r>
            <a:r>
              <a:rPr lang="en-US" sz="3200" dirty="0"/>
              <a:t> </a:t>
            </a:r>
            <a:r>
              <a:rPr lang="en-US" sz="3200" dirty="0" err="1"/>
              <a:t>geografia</a:t>
            </a:r>
            <a:r>
              <a:rPr lang="en-US" sz="3200" dirty="0"/>
              <a:t> </a:t>
            </a:r>
            <a:r>
              <a:rPr lang="en-US" sz="3200" dirty="0" err="1"/>
              <a:t>vplýva</a:t>
            </a:r>
            <a:r>
              <a:rPr lang="en-US" sz="3200" dirty="0"/>
              <a:t>?</a:t>
            </a:r>
          </a:p>
          <a:p>
            <a:r>
              <a:rPr lang="en-US" sz="3200" dirty="0" err="1"/>
              <a:t>akými</a:t>
            </a:r>
            <a:r>
              <a:rPr lang="en-US" sz="3200" dirty="0"/>
              <a:t> </a:t>
            </a:r>
            <a:r>
              <a:rPr lang="en-US" sz="3200" dirty="0" err="1"/>
              <a:t>mechanizmami</a:t>
            </a:r>
            <a:r>
              <a:rPr lang="en-US" sz="3200" dirty="0"/>
              <a:t> </a:t>
            </a:r>
            <a:r>
              <a:rPr lang="en-US" sz="3200" dirty="0" err="1"/>
              <a:t>sa</a:t>
            </a:r>
            <a:r>
              <a:rPr lang="en-US" sz="3200" dirty="0"/>
              <a:t> </a:t>
            </a:r>
            <a:r>
              <a:rPr lang="en-US" sz="3200" dirty="0" err="1"/>
              <a:t>tento</a:t>
            </a:r>
            <a:r>
              <a:rPr lang="en-US" sz="3200" dirty="0"/>
              <a:t> </a:t>
            </a:r>
            <a:r>
              <a:rPr lang="en-US" sz="3200" dirty="0" err="1"/>
              <a:t>vplyv</a:t>
            </a:r>
            <a:r>
              <a:rPr lang="en-US" sz="3200" dirty="0"/>
              <a:t> </a:t>
            </a:r>
            <a:r>
              <a:rPr lang="en-US" sz="3200" dirty="0" err="1"/>
              <a:t>prejavuje</a:t>
            </a:r>
            <a:r>
              <a:rPr lang="en-US" sz="3200" dirty="0"/>
              <a:t>?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630016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1008112"/>
          </a:xfrm>
        </p:spPr>
        <p:txBody>
          <a:bodyPr/>
          <a:lstStyle/>
          <a:p>
            <a:pPr algn="ctr">
              <a:defRPr/>
            </a:pPr>
            <a:r>
              <a:rPr lang="en-US" dirty="0" err="1"/>
              <a:t>Doprava</a:t>
            </a:r>
            <a:r>
              <a:rPr lang="en-US" dirty="0"/>
              <a:t> a </a:t>
            </a:r>
            <a:r>
              <a:rPr lang="en-US" dirty="0" err="1"/>
              <a:t>rozvoj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1" y="1772816"/>
            <a:ext cx="5328592" cy="4751809"/>
          </a:xfrm>
        </p:spPr>
        <p:txBody>
          <a:bodyPr/>
          <a:lstStyle/>
          <a:p>
            <a:r>
              <a:rPr lang="en-US" altLang="en-US" dirty="0" err="1"/>
              <a:t>doprava</a:t>
            </a:r>
            <a:r>
              <a:rPr lang="en-US" altLang="en-US" dirty="0"/>
              <a:t> a </a:t>
            </a:r>
            <a:r>
              <a:rPr lang="en-US" altLang="en-US" dirty="0" err="1"/>
              <a:t>infraštruktúra</a:t>
            </a:r>
            <a:r>
              <a:rPr lang="en-US" altLang="en-US" dirty="0"/>
              <a:t> ale </a:t>
            </a:r>
            <a:r>
              <a:rPr lang="en-US" altLang="en-US" dirty="0" err="1"/>
              <a:t>vznikala</a:t>
            </a:r>
            <a:r>
              <a:rPr lang="en-US" altLang="en-US" dirty="0"/>
              <a:t> </a:t>
            </a:r>
            <a:r>
              <a:rPr lang="en-US" altLang="en-US" dirty="0" err="1"/>
              <a:t>aj</a:t>
            </a:r>
            <a:r>
              <a:rPr lang="en-US" altLang="en-US" dirty="0"/>
              <a:t> </a:t>
            </a:r>
            <a:r>
              <a:rPr lang="en-US" altLang="en-US" dirty="0" err="1"/>
              <a:t>kvôli</a:t>
            </a:r>
            <a:r>
              <a:rPr lang="en-US" altLang="en-US" dirty="0"/>
              <a:t> </a:t>
            </a:r>
            <a:r>
              <a:rPr lang="en-US" altLang="en-US" dirty="0" err="1"/>
              <a:t>iným</a:t>
            </a:r>
            <a:r>
              <a:rPr lang="en-US" altLang="en-US" dirty="0"/>
              <a:t> </a:t>
            </a:r>
            <a:r>
              <a:rPr lang="en-US" altLang="en-US" dirty="0" err="1"/>
              <a:t>než</a:t>
            </a:r>
            <a:r>
              <a:rPr lang="en-US" altLang="en-US" dirty="0"/>
              <a:t> </a:t>
            </a:r>
            <a:r>
              <a:rPr lang="en-US" altLang="en-US" dirty="0" err="1"/>
              <a:t>ekonomickým</a:t>
            </a:r>
            <a:r>
              <a:rPr lang="en-US" altLang="en-US" dirty="0"/>
              <a:t> </a:t>
            </a:r>
            <a:r>
              <a:rPr lang="en-US" altLang="en-US" dirty="0" err="1"/>
              <a:t>motiváciám</a:t>
            </a:r>
            <a:r>
              <a:rPr lang="en-US" altLang="en-US" dirty="0"/>
              <a:t>:</a:t>
            </a:r>
          </a:p>
          <a:p>
            <a:r>
              <a:rPr lang="en-US" altLang="en-US" dirty="0" err="1"/>
              <a:t>vojenské</a:t>
            </a:r>
            <a:r>
              <a:rPr lang="en-US" altLang="en-US" dirty="0"/>
              <a:t>, </a:t>
            </a:r>
            <a:r>
              <a:rPr lang="en-US" altLang="en-US" dirty="0" err="1"/>
              <a:t>ideové</a:t>
            </a:r>
            <a:r>
              <a:rPr lang="en-US" altLang="en-US" dirty="0"/>
              <a:t> a </a:t>
            </a:r>
            <a:r>
              <a:rPr lang="en-US" altLang="en-US" dirty="0" err="1"/>
              <a:t>politické</a:t>
            </a:r>
            <a:r>
              <a:rPr lang="en-US" altLang="en-US" dirty="0"/>
              <a:t> </a:t>
            </a:r>
            <a:r>
              <a:rPr lang="en-US" altLang="en-US" dirty="0" err="1"/>
              <a:t>motivácie</a:t>
            </a:r>
            <a:endParaRPr lang="en-US" altLang="en-US" dirty="0"/>
          </a:p>
          <a:p>
            <a:r>
              <a:rPr lang="en-US" altLang="en-US" dirty="0" err="1"/>
              <a:t>nové</a:t>
            </a:r>
            <a:r>
              <a:rPr lang="en-US" altLang="en-US" dirty="0"/>
              <a:t> </a:t>
            </a:r>
            <a:r>
              <a:rPr lang="en-US" altLang="en-US" dirty="0" err="1"/>
              <a:t>delenie</a:t>
            </a:r>
            <a:r>
              <a:rPr lang="en-US" altLang="en-US" dirty="0"/>
              <a:t> </a:t>
            </a:r>
            <a:r>
              <a:rPr lang="en-US" altLang="en-US" dirty="0" err="1"/>
              <a:t>afr</a:t>
            </a:r>
            <a:r>
              <a:rPr lang="cs-CZ" altLang="en-US" dirty="0" err="1"/>
              <a:t>ických</a:t>
            </a:r>
            <a:r>
              <a:rPr lang="en-US" altLang="en-US" dirty="0"/>
              <a:t> </a:t>
            </a:r>
            <a:r>
              <a:rPr lang="en-US" altLang="en-US" dirty="0" err="1"/>
              <a:t>kolónií</a:t>
            </a:r>
            <a:r>
              <a:rPr lang="en-US" altLang="en-US" dirty="0"/>
              <a:t> </a:t>
            </a:r>
            <a:r>
              <a:rPr lang="en-US" altLang="en-US" dirty="0" err="1"/>
              <a:t>na</a:t>
            </a:r>
            <a:r>
              <a:rPr lang="en-US" altLang="en-US" dirty="0"/>
              <a:t> </a:t>
            </a:r>
            <a:r>
              <a:rPr lang="en-US" altLang="en-US" dirty="0" err="1"/>
              <a:t>konci</a:t>
            </a:r>
            <a:r>
              <a:rPr lang="en-US" altLang="en-US" dirty="0"/>
              <a:t> 19. </a:t>
            </a:r>
            <a:r>
              <a:rPr lang="en-US" altLang="en-US" dirty="0" err="1"/>
              <a:t>stor</a:t>
            </a:r>
            <a:r>
              <a:rPr lang="en-US" altLang="en-US" dirty="0"/>
              <a:t>. </a:t>
            </a:r>
            <a:r>
              <a:rPr lang="en-US" altLang="en-US" dirty="0">
                <a:latin typeface="Wingdings" charset="2"/>
                <a:sym typeface="Wingdings" charset="2"/>
              </a:rPr>
              <a:t></a:t>
            </a:r>
            <a:r>
              <a:rPr lang="en-US" altLang="en-US" dirty="0"/>
              <a:t> </a:t>
            </a:r>
            <a:r>
              <a:rPr lang="cs-CZ" altLang="en-US" dirty="0" err="1"/>
              <a:t>dopr</a:t>
            </a:r>
            <a:r>
              <a:rPr lang="cs-CZ" altLang="en-US" dirty="0"/>
              <a:t>. </a:t>
            </a:r>
            <a:r>
              <a:rPr lang="cs-CZ" altLang="en-US" dirty="0" err="1"/>
              <a:t>infraštruktúra</a:t>
            </a:r>
            <a:r>
              <a:rPr lang="cs-CZ" altLang="en-US" dirty="0"/>
              <a:t> </a:t>
            </a:r>
            <a:r>
              <a:rPr lang="en-US" altLang="en-US" dirty="0">
                <a:latin typeface="Wingdings" charset="2"/>
                <a:sym typeface="Wingdings" charset="2"/>
              </a:rPr>
              <a:t></a:t>
            </a:r>
            <a:r>
              <a:rPr lang="en-US" altLang="en-US" dirty="0" err="1"/>
              <a:t>posilnenie</a:t>
            </a:r>
            <a:r>
              <a:rPr lang="en-US" altLang="en-US" dirty="0"/>
              <a:t> </a:t>
            </a:r>
            <a:r>
              <a:rPr lang="en-US" altLang="en-US" dirty="0" err="1"/>
              <a:t>koloniálnej</a:t>
            </a:r>
            <a:r>
              <a:rPr lang="en-US" altLang="en-US" dirty="0"/>
              <a:t> </a:t>
            </a:r>
            <a:r>
              <a:rPr lang="en-US" altLang="en-US" dirty="0" err="1"/>
              <a:t>správy</a:t>
            </a:r>
            <a:r>
              <a:rPr lang="en-US" altLang="en-US" dirty="0"/>
              <a:t> </a:t>
            </a:r>
            <a:r>
              <a:rPr lang="en-US" altLang="en-US" dirty="0">
                <a:latin typeface="Wingdings" charset="2"/>
                <a:sym typeface="Wingdings" charset="2"/>
              </a:rPr>
              <a:t></a:t>
            </a:r>
            <a:r>
              <a:rPr lang="en-US" altLang="en-US" dirty="0" err="1"/>
              <a:t>kontrola</a:t>
            </a:r>
            <a:r>
              <a:rPr lang="en-US" altLang="en-US" dirty="0"/>
              <a:t> </a:t>
            </a:r>
            <a:r>
              <a:rPr lang="en-US" altLang="en-US" dirty="0" err="1"/>
              <a:t>nad</a:t>
            </a:r>
            <a:r>
              <a:rPr lang="en-US" altLang="en-US" dirty="0"/>
              <a:t> </a:t>
            </a:r>
            <a:r>
              <a:rPr lang="en-US" altLang="en-US" dirty="0" err="1"/>
              <a:t>územím</a:t>
            </a:r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3" y="2866470"/>
            <a:ext cx="3338401" cy="256449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4664"/>
            <a:ext cx="7924800" cy="936104"/>
          </a:xfrm>
        </p:spPr>
        <p:txBody>
          <a:bodyPr/>
          <a:lstStyle/>
          <a:p>
            <a:pPr algn="ctr"/>
            <a:r>
              <a:rPr lang="en-US" altLang="en-US" dirty="0" err="1"/>
              <a:t>Rozvojové</a:t>
            </a:r>
            <a:r>
              <a:rPr lang="en-US" altLang="en-US" dirty="0"/>
              <a:t> </a:t>
            </a:r>
            <a:r>
              <a:rPr lang="en-US" altLang="en-US" dirty="0" err="1"/>
              <a:t>impulzy</a:t>
            </a:r>
            <a:r>
              <a:rPr lang="en-US" altLang="en-US" dirty="0"/>
              <a:t> </a:t>
            </a:r>
            <a:r>
              <a:rPr lang="en-US" altLang="en-US" dirty="0" err="1"/>
              <a:t>dopravy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0808"/>
            <a:ext cx="7693025" cy="4752528"/>
          </a:xfrm>
        </p:spPr>
        <p:txBody>
          <a:bodyPr/>
          <a:lstStyle/>
          <a:p>
            <a:r>
              <a:rPr lang="en-US" altLang="en-US" b="1" dirty="0" err="1"/>
              <a:t>dôsledky</a:t>
            </a:r>
            <a:r>
              <a:rPr lang="en-US" altLang="en-US" b="1" dirty="0"/>
              <a:t> pre </a:t>
            </a:r>
            <a:r>
              <a:rPr lang="en-US" altLang="en-US" b="1" dirty="0" err="1"/>
              <a:t>používateľov</a:t>
            </a:r>
            <a:r>
              <a:rPr lang="en-US" altLang="en-US" dirty="0"/>
              <a:t>:</a:t>
            </a:r>
          </a:p>
          <a:p>
            <a:r>
              <a:rPr lang="en-US" altLang="en-US" dirty="0" err="1"/>
              <a:t>zníženie</a:t>
            </a:r>
            <a:r>
              <a:rPr lang="en-US" altLang="en-US" dirty="0"/>
              <a:t> </a:t>
            </a:r>
            <a:r>
              <a:rPr lang="en-US" altLang="en-US" dirty="0" err="1"/>
              <a:t>nákladov</a:t>
            </a:r>
            <a:r>
              <a:rPr lang="en-US" altLang="en-US" dirty="0"/>
              <a:t> </a:t>
            </a:r>
            <a:r>
              <a:rPr lang="en-US" altLang="en-US" dirty="0" err="1"/>
              <a:t>na</a:t>
            </a:r>
            <a:r>
              <a:rPr lang="en-US" altLang="en-US" dirty="0"/>
              <a:t> </a:t>
            </a:r>
            <a:r>
              <a:rPr lang="en-US" altLang="en-US" dirty="0" err="1"/>
              <a:t>prepravu</a:t>
            </a:r>
            <a:endParaRPr lang="en-US" altLang="en-US" dirty="0"/>
          </a:p>
          <a:p>
            <a:r>
              <a:rPr lang="en-US" altLang="en-US" dirty="0" err="1"/>
              <a:t>zvýšený</a:t>
            </a:r>
            <a:r>
              <a:rPr lang="en-US" altLang="en-US" dirty="0"/>
              <a:t> </a:t>
            </a:r>
            <a:r>
              <a:rPr lang="en-US" altLang="en-US" dirty="0" err="1"/>
              <a:t>objem</a:t>
            </a:r>
            <a:r>
              <a:rPr lang="en-US" altLang="en-US" dirty="0"/>
              <a:t> a </a:t>
            </a:r>
            <a:r>
              <a:rPr lang="en-US" altLang="en-US" dirty="0" err="1"/>
              <a:t>pestrosť</a:t>
            </a:r>
            <a:r>
              <a:rPr lang="en-US" altLang="en-US" dirty="0"/>
              <a:t> </a:t>
            </a:r>
            <a:r>
              <a:rPr lang="en-US" altLang="en-US" dirty="0" err="1"/>
              <a:t>prepravených</a:t>
            </a:r>
            <a:r>
              <a:rPr lang="en-US" altLang="en-US" dirty="0"/>
              <a:t> </a:t>
            </a:r>
            <a:r>
              <a:rPr lang="en-US" altLang="en-US" dirty="0" err="1"/>
              <a:t>tovarov</a:t>
            </a:r>
            <a:endParaRPr lang="en-US" altLang="en-US" dirty="0"/>
          </a:p>
          <a:p>
            <a:r>
              <a:rPr lang="en-US" altLang="en-US" dirty="0" err="1"/>
              <a:t>mimotrhové</a:t>
            </a:r>
            <a:r>
              <a:rPr lang="en-US" altLang="en-US" dirty="0"/>
              <a:t> </a:t>
            </a:r>
            <a:r>
              <a:rPr lang="en-US" altLang="en-US" dirty="0" err="1"/>
              <a:t>benefity</a:t>
            </a:r>
            <a:r>
              <a:rPr lang="en-US" altLang="en-US" dirty="0"/>
              <a:t>: </a:t>
            </a:r>
            <a:r>
              <a:rPr lang="en-US" altLang="en-US" dirty="0" err="1"/>
              <a:t>zvýšená</a:t>
            </a:r>
            <a:r>
              <a:rPr lang="en-US" altLang="en-US" dirty="0"/>
              <a:t> </a:t>
            </a:r>
            <a:r>
              <a:rPr lang="en-US" altLang="en-US" dirty="0" err="1"/>
              <a:t>bezpečnosť</a:t>
            </a:r>
            <a:r>
              <a:rPr lang="en-US" altLang="en-US" dirty="0"/>
              <a:t> </a:t>
            </a:r>
            <a:r>
              <a:rPr lang="en-US" altLang="en-US" dirty="0" err="1"/>
              <a:t>prepravy</a:t>
            </a:r>
            <a:r>
              <a:rPr lang="en-US" altLang="en-US" dirty="0"/>
              <a:t>, </a:t>
            </a:r>
            <a:r>
              <a:rPr lang="en-US" altLang="en-US" dirty="0" err="1"/>
              <a:t>turizmus</a:t>
            </a:r>
            <a:r>
              <a:rPr lang="en-US" altLang="en-US" dirty="0"/>
              <a:t> a </a:t>
            </a:r>
            <a:r>
              <a:rPr lang="en-US" altLang="en-US" dirty="0" err="1"/>
              <a:t>rekreácia</a:t>
            </a:r>
            <a:r>
              <a:rPr lang="en-US" altLang="en-US" dirty="0"/>
              <a:t>, </a:t>
            </a:r>
            <a:r>
              <a:rPr lang="en-US" altLang="en-US" dirty="0" err="1"/>
              <a:t>možnosti</a:t>
            </a:r>
            <a:r>
              <a:rPr lang="en-US" altLang="en-US" dirty="0"/>
              <a:t> </a:t>
            </a:r>
            <a:r>
              <a:rPr lang="en-US" altLang="en-US" dirty="0" err="1"/>
              <a:t>efektívnejšej</a:t>
            </a:r>
            <a:r>
              <a:rPr lang="en-US" altLang="en-US" dirty="0"/>
              <a:t> </a:t>
            </a:r>
            <a:r>
              <a:rPr lang="en-US" altLang="en-US" dirty="0" err="1"/>
              <a:t>komunikácie</a:t>
            </a:r>
            <a:r>
              <a:rPr lang="en-US" altLang="en-US" dirty="0"/>
              <a:t>, </a:t>
            </a:r>
            <a:r>
              <a:rPr lang="en-US" altLang="en-US" dirty="0" err="1"/>
              <a:t>nárast</a:t>
            </a:r>
            <a:r>
              <a:rPr lang="en-US" altLang="en-US" dirty="0"/>
              <a:t> </a:t>
            </a:r>
            <a:r>
              <a:rPr lang="en-US" altLang="en-US" dirty="0" err="1"/>
              <a:t>dostupnosti</a:t>
            </a:r>
            <a:r>
              <a:rPr lang="en-US" altLang="en-US" dirty="0"/>
              <a:t> </a:t>
            </a:r>
            <a:r>
              <a:rPr lang="en-US" altLang="en-US" dirty="0" err="1"/>
              <a:t>informácií</a:t>
            </a:r>
            <a:r>
              <a:rPr lang="en-US" altLang="en-US" dirty="0"/>
              <a:t>, </a:t>
            </a:r>
            <a:r>
              <a:rPr lang="en-US" altLang="en-US" dirty="0" err="1"/>
              <a:t>hlbšia</a:t>
            </a:r>
            <a:r>
              <a:rPr lang="en-US" altLang="en-US" dirty="0"/>
              <a:t> pol. a </a:t>
            </a:r>
            <a:r>
              <a:rPr lang="en-US" altLang="en-US" dirty="0" err="1"/>
              <a:t>spol</a:t>
            </a:r>
            <a:r>
              <a:rPr lang="en-US" altLang="en-US" dirty="0"/>
              <a:t>. </a:t>
            </a:r>
            <a:r>
              <a:rPr lang="en-US" altLang="en-US" dirty="0" err="1"/>
              <a:t>integrácia</a:t>
            </a:r>
            <a:endParaRPr lang="en-US" alt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656"/>
            <a:ext cx="7924800" cy="936104"/>
          </a:xfrm>
        </p:spPr>
        <p:txBody>
          <a:bodyPr/>
          <a:lstStyle/>
          <a:p>
            <a:pPr algn="ctr"/>
            <a:r>
              <a:rPr lang="en-US" altLang="en-US" dirty="0" err="1"/>
              <a:t>Rozvojové</a:t>
            </a:r>
            <a:r>
              <a:rPr lang="en-US" altLang="en-US" dirty="0"/>
              <a:t> </a:t>
            </a:r>
            <a:r>
              <a:rPr lang="en-US" altLang="en-US" dirty="0" err="1"/>
              <a:t>impulzy</a:t>
            </a:r>
            <a:r>
              <a:rPr lang="en-US" altLang="en-US" dirty="0"/>
              <a:t> </a:t>
            </a:r>
            <a:r>
              <a:rPr lang="en-US" altLang="en-US" dirty="0" err="1"/>
              <a:t>dopravy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0808"/>
            <a:ext cx="7693025" cy="4680520"/>
          </a:xfrm>
        </p:spPr>
        <p:txBody>
          <a:bodyPr/>
          <a:lstStyle/>
          <a:p>
            <a:r>
              <a:rPr lang="en-US" altLang="en-US" b="1" dirty="0" err="1"/>
              <a:t>dôsledky</a:t>
            </a:r>
            <a:r>
              <a:rPr lang="en-US" altLang="en-US" b="1" dirty="0"/>
              <a:t> pre </a:t>
            </a:r>
            <a:r>
              <a:rPr lang="en-US" altLang="en-US" b="1" dirty="0" err="1"/>
              <a:t>región</a:t>
            </a:r>
            <a:r>
              <a:rPr lang="en-US" altLang="en-US" b="1" dirty="0"/>
              <a:t> a </a:t>
            </a:r>
            <a:r>
              <a:rPr lang="en-US" altLang="en-US" b="1" dirty="0" err="1"/>
              <a:t>ďalších</a:t>
            </a:r>
            <a:r>
              <a:rPr lang="en-US" altLang="en-US" b="1" dirty="0"/>
              <a:t> </a:t>
            </a:r>
            <a:r>
              <a:rPr lang="en-US" altLang="en-US" b="1" dirty="0" err="1"/>
              <a:t>obyvateľov</a:t>
            </a:r>
            <a:r>
              <a:rPr lang="en-US" altLang="en-US" b="1" dirty="0"/>
              <a:t>:</a:t>
            </a:r>
          </a:p>
          <a:p>
            <a:r>
              <a:rPr lang="en-US" altLang="en-US" dirty="0" err="1"/>
              <a:t>prístup</a:t>
            </a:r>
            <a:r>
              <a:rPr lang="en-US" altLang="en-US" dirty="0"/>
              <a:t> k </a:t>
            </a:r>
            <a:r>
              <a:rPr lang="en-US" altLang="en-US" dirty="0" err="1"/>
              <a:t>širším</a:t>
            </a:r>
            <a:r>
              <a:rPr lang="en-US" altLang="en-US" dirty="0"/>
              <a:t> </a:t>
            </a:r>
            <a:r>
              <a:rPr lang="en-US" altLang="en-US" dirty="0" err="1"/>
              <a:t>regionálnym</a:t>
            </a:r>
            <a:r>
              <a:rPr lang="en-US" altLang="en-US" dirty="0"/>
              <a:t> a </a:t>
            </a:r>
            <a:r>
              <a:rPr lang="en-US" altLang="en-US" dirty="0" err="1"/>
              <a:t>zahraničným</a:t>
            </a:r>
            <a:r>
              <a:rPr lang="en-US" altLang="en-US" dirty="0"/>
              <a:t> </a:t>
            </a:r>
            <a:r>
              <a:rPr lang="en-US" altLang="en-US" dirty="0" err="1"/>
              <a:t>trhom</a:t>
            </a:r>
            <a:endParaRPr lang="en-US" altLang="en-US" dirty="0"/>
          </a:p>
          <a:p>
            <a:r>
              <a:rPr lang="en-US" altLang="en-US" dirty="0" err="1"/>
              <a:t>pôda</a:t>
            </a:r>
            <a:r>
              <a:rPr lang="en-US" altLang="en-US" dirty="0"/>
              <a:t> a </a:t>
            </a:r>
            <a:r>
              <a:rPr lang="en-US" altLang="en-US" dirty="0" err="1"/>
              <a:t>nerastné</a:t>
            </a:r>
            <a:r>
              <a:rPr lang="en-US" altLang="en-US" dirty="0"/>
              <a:t> </a:t>
            </a:r>
            <a:r>
              <a:rPr lang="en-US" altLang="en-US" dirty="0" err="1"/>
              <a:t>suroviny</a:t>
            </a:r>
            <a:r>
              <a:rPr lang="en-US" altLang="en-US" dirty="0"/>
              <a:t> v </a:t>
            </a:r>
            <a:r>
              <a:rPr lang="en-US" altLang="en-US" dirty="0" err="1"/>
              <a:t>konkrétnych</a:t>
            </a:r>
            <a:r>
              <a:rPr lang="en-US" altLang="en-US" dirty="0"/>
              <a:t> </a:t>
            </a:r>
            <a:r>
              <a:rPr lang="en-US" altLang="en-US" dirty="0" err="1"/>
              <a:t>lokalitách</a:t>
            </a:r>
            <a:r>
              <a:rPr lang="en-US" altLang="en-US" dirty="0"/>
              <a:t> </a:t>
            </a:r>
            <a:r>
              <a:rPr lang="en-US" altLang="en-US" dirty="0" err="1"/>
              <a:t>získavajú</a:t>
            </a:r>
            <a:r>
              <a:rPr lang="en-US" altLang="en-US" dirty="0"/>
              <a:t> </a:t>
            </a:r>
            <a:r>
              <a:rPr lang="en-US" altLang="en-US" dirty="0" err="1"/>
              <a:t>na</a:t>
            </a:r>
            <a:r>
              <a:rPr lang="en-US" altLang="en-US" dirty="0"/>
              <a:t> </a:t>
            </a:r>
            <a:r>
              <a:rPr lang="en-US" altLang="en-US" dirty="0" err="1"/>
              <a:t>hodnote</a:t>
            </a:r>
            <a:endParaRPr lang="en-US" altLang="en-US" dirty="0"/>
          </a:p>
          <a:p>
            <a:r>
              <a:rPr lang="en-US" altLang="en-US" dirty="0" err="1"/>
              <a:t>celkový</a:t>
            </a:r>
            <a:r>
              <a:rPr lang="en-US" altLang="en-US" dirty="0"/>
              <a:t> </a:t>
            </a:r>
            <a:r>
              <a:rPr lang="en-US" altLang="en-US" dirty="0" err="1"/>
              <a:t>posun</a:t>
            </a:r>
            <a:r>
              <a:rPr lang="en-US" altLang="en-US" dirty="0"/>
              <a:t> od </a:t>
            </a:r>
            <a:r>
              <a:rPr lang="en-US" altLang="en-US" dirty="0" err="1"/>
              <a:t>nemonetárnej</a:t>
            </a:r>
            <a:r>
              <a:rPr lang="en-US" altLang="en-US" dirty="0"/>
              <a:t> k </a:t>
            </a:r>
            <a:r>
              <a:rPr lang="en-US" altLang="en-US" dirty="0" err="1"/>
              <a:t>monetárnej</a:t>
            </a:r>
            <a:r>
              <a:rPr lang="en-US" altLang="en-US" dirty="0"/>
              <a:t> </a:t>
            </a:r>
            <a:r>
              <a:rPr lang="en-US" altLang="en-US" dirty="0" err="1"/>
              <a:t>ekonomike</a:t>
            </a:r>
            <a:r>
              <a:rPr lang="en-US" altLang="en-US" dirty="0"/>
              <a:t>, od </a:t>
            </a:r>
            <a:r>
              <a:rPr lang="en-US" altLang="en-US" dirty="0" err="1"/>
              <a:t>izolovanosti</a:t>
            </a:r>
            <a:r>
              <a:rPr lang="en-US" altLang="en-US" dirty="0"/>
              <a:t> k </a:t>
            </a:r>
            <a:r>
              <a:rPr lang="en-US" altLang="en-US" dirty="0" err="1"/>
              <a:t>integrácii</a:t>
            </a:r>
            <a:r>
              <a:rPr lang="en-US" altLang="en-US" dirty="0"/>
              <a:t> </a:t>
            </a:r>
            <a:r>
              <a:rPr lang="en-US" altLang="en-US" dirty="0" err="1"/>
              <a:t>sídel</a:t>
            </a:r>
            <a:endParaRPr lang="en-US" alt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936104"/>
          </a:xfrm>
        </p:spPr>
        <p:txBody>
          <a:bodyPr/>
          <a:lstStyle/>
          <a:p>
            <a:pPr algn="ctr"/>
            <a:r>
              <a:rPr lang="en-US" altLang="en-US" dirty="0" err="1"/>
              <a:t>Rozvojové</a:t>
            </a:r>
            <a:r>
              <a:rPr lang="en-US" altLang="en-US" dirty="0"/>
              <a:t> </a:t>
            </a:r>
            <a:r>
              <a:rPr lang="en-US" altLang="en-US" dirty="0" err="1"/>
              <a:t>impulzy</a:t>
            </a:r>
            <a:r>
              <a:rPr lang="en-US" altLang="en-US" dirty="0"/>
              <a:t> </a:t>
            </a:r>
            <a:r>
              <a:rPr lang="en-US" altLang="en-US" dirty="0" err="1"/>
              <a:t>dopravy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896544"/>
          </a:xfrm>
        </p:spPr>
        <p:txBody>
          <a:bodyPr/>
          <a:lstStyle/>
          <a:p>
            <a:r>
              <a:rPr lang="en-US" altLang="en-US" dirty="0" err="1"/>
              <a:t>negatívne</a:t>
            </a:r>
            <a:r>
              <a:rPr lang="en-US" altLang="en-US" dirty="0"/>
              <a:t> </a:t>
            </a:r>
            <a:r>
              <a:rPr lang="en-US" altLang="en-US" dirty="0" err="1"/>
              <a:t>dôsledky</a:t>
            </a:r>
            <a:r>
              <a:rPr lang="en-US" altLang="en-US" dirty="0"/>
              <a:t>:</a:t>
            </a:r>
          </a:p>
          <a:p>
            <a:r>
              <a:rPr lang="en-US" altLang="en-US" dirty="0" err="1"/>
              <a:t>nové</a:t>
            </a:r>
            <a:r>
              <a:rPr lang="en-US" altLang="en-US" dirty="0"/>
              <a:t> </a:t>
            </a:r>
            <a:r>
              <a:rPr lang="en-US" altLang="en-US" dirty="0" err="1"/>
              <a:t>nerovnosti</a:t>
            </a:r>
            <a:r>
              <a:rPr lang="en-US" altLang="en-US" dirty="0"/>
              <a:t> (</a:t>
            </a:r>
            <a:r>
              <a:rPr lang="en-US" altLang="en-US" dirty="0" err="1"/>
              <a:t>niektorí</a:t>
            </a:r>
            <a:r>
              <a:rPr lang="en-US" altLang="en-US" dirty="0"/>
              <a:t> </a:t>
            </a:r>
            <a:r>
              <a:rPr lang="en-US" altLang="en-US" dirty="0" err="1"/>
              <a:t>profitujú</a:t>
            </a:r>
            <a:r>
              <a:rPr lang="en-US" altLang="en-US" dirty="0"/>
              <a:t> </a:t>
            </a:r>
            <a:r>
              <a:rPr lang="en-US" altLang="en-US" dirty="0" err="1"/>
              <a:t>viac</a:t>
            </a:r>
            <a:r>
              <a:rPr lang="en-US" altLang="en-US" dirty="0"/>
              <a:t> </a:t>
            </a:r>
            <a:r>
              <a:rPr lang="en-US" altLang="en-US" dirty="0" err="1"/>
              <a:t>než</a:t>
            </a:r>
            <a:r>
              <a:rPr lang="en-US" altLang="en-US" dirty="0"/>
              <a:t> </a:t>
            </a:r>
            <a:r>
              <a:rPr lang="en-US" altLang="en-US" dirty="0" err="1"/>
              <a:t>iní</a:t>
            </a:r>
            <a:r>
              <a:rPr lang="en-US" altLang="en-US" dirty="0"/>
              <a:t>)</a:t>
            </a:r>
          </a:p>
          <a:p>
            <a:r>
              <a:rPr lang="en-US" altLang="en-US" dirty="0" err="1"/>
              <a:t>zvýšená</a:t>
            </a:r>
            <a:r>
              <a:rPr lang="en-US" altLang="en-US" dirty="0"/>
              <a:t> </a:t>
            </a:r>
            <a:r>
              <a:rPr lang="en-US" altLang="en-US" dirty="0" err="1"/>
              <a:t>zadĺženosť</a:t>
            </a:r>
            <a:endParaRPr lang="en-US" altLang="en-US" dirty="0"/>
          </a:p>
          <a:p>
            <a:r>
              <a:rPr lang="en-US" altLang="en-US" dirty="0" err="1"/>
              <a:t>nežiadúce</a:t>
            </a:r>
            <a:r>
              <a:rPr lang="en-US" altLang="en-US" dirty="0"/>
              <a:t> </a:t>
            </a:r>
            <a:r>
              <a:rPr lang="en-US" altLang="en-US" dirty="0" err="1"/>
              <a:t>závislosti</a:t>
            </a:r>
            <a:r>
              <a:rPr lang="en-US" altLang="en-US" dirty="0"/>
              <a:t> (</a:t>
            </a:r>
            <a:r>
              <a:rPr lang="en-US" altLang="en-US" dirty="0" err="1"/>
              <a:t>napr</a:t>
            </a:r>
            <a:r>
              <a:rPr lang="en-US" altLang="en-US" dirty="0"/>
              <a:t>. </a:t>
            </a:r>
            <a:r>
              <a:rPr lang="en-US" altLang="en-US" dirty="0" err="1"/>
              <a:t>regiónu</a:t>
            </a:r>
            <a:r>
              <a:rPr lang="en-US" altLang="en-US" dirty="0"/>
              <a:t> od </a:t>
            </a:r>
            <a:r>
              <a:rPr lang="en-US" altLang="en-US" dirty="0" err="1"/>
              <a:t>jedinej</a:t>
            </a:r>
            <a:r>
              <a:rPr lang="en-US" altLang="en-US" dirty="0"/>
              <a:t> </a:t>
            </a:r>
            <a:r>
              <a:rPr lang="en-US" altLang="en-US" dirty="0" err="1"/>
              <a:t>komodity</a:t>
            </a:r>
            <a:r>
              <a:rPr lang="en-US" altLang="en-US" dirty="0"/>
              <a:t> a pod.)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4005064"/>
            <a:ext cx="4013200" cy="20193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8044160" cy="1143000"/>
          </a:xfrm>
        </p:spPr>
        <p:txBody>
          <a:bodyPr/>
          <a:lstStyle/>
          <a:p>
            <a:r>
              <a:rPr lang="en-US" dirty="0" err="1"/>
              <a:t>Geografické</a:t>
            </a:r>
            <a:r>
              <a:rPr lang="en-US" dirty="0"/>
              <a:t> </a:t>
            </a:r>
            <a:r>
              <a:rPr lang="en-US" dirty="0" err="1"/>
              <a:t>faktory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2362200"/>
            <a:ext cx="3661792" cy="3724275"/>
          </a:xfrm>
        </p:spPr>
        <p:txBody>
          <a:bodyPr/>
          <a:lstStyle/>
          <a:p>
            <a:r>
              <a:rPr lang="en-US" dirty="0" err="1"/>
              <a:t>podnebie</a:t>
            </a:r>
            <a:r>
              <a:rPr lang="en-US" dirty="0"/>
              <a:t>/</a:t>
            </a:r>
            <a:r>
              <a:rPr lang="en-US" dirty="0" err="1"/>
              <a:t>klíma</a:t>
            </a:r>
            <a:endParaRPr lang="en-US" dirty="0"/>
          </a:p>
          <a:p>
            <a:r>
              <a:rPr lang="en-US" dirty="0" err="1"/>
              <a:t>topografia</a:t>
            </a:r>
            <a:endParaRPr lang="en-US" dirty="0"/>
          </a:p>
          <a:p>
            <a:r>
              <a:rPr lang="en-US" dirty="0" err="1"/>
              <a:t>geológia</a:t>
            </a:r>
            <a:endParaRPr lang="en-US" dirty="0"/>
          </a:p>
          <a:p>
            <a:r>
              <a:rPr lang="en-US" dirty="0" err="1"/>
              <a:t>biogeografia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476673"/>
            <a:ext cx="3514080" cy="59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64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4664"/>
            <a:ext cx="7924800" cy="936104"/>
          </a:xfrm>
        </p:spPr>
        <p:txBody>
          <a:bodyPr/>
          <a:lstStyle/>
          <a:p>
            <a:pPr algn="ctr"/>
            <a:r>
              <a:rPr lang="en-US" dirty="0" err="1"/>
              <a:t>Klíma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628800"/>
            <a:ext cx="5112568" cy="5040560"/>
          </a:xfrm>
        </p:spPr>
        <p:txBody>
          <a:bodyPr/>
          <a:lstStyle/>
          <a:p>
            <a:r>
              <a:rPr lang="en-US" dirty="0" err="1"/>
              <a:t>podmienky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zemskom</a:t>
            </a:r>
            <a:r>
              <a:rPr lang="en-US" dirty="0"/>
              <a:t> </a:t>
            </a:r>
            <a:r>
              <a:rPr lang="en-US" dirty="0" err="1"/>
              <a:t>povrchu</a:t>
            </a:r>
            <a:r>
              <a:rPr lang="en-US" dirty="0"/>
              <a:t>: </a:t>
            </a:r>
          </a:p>
          <a:p>
            <a:r>
              <a:rPr lang="en-US" dirty="0" err="1"/>
              <a:t>teplota</a:t>
            </a:r>
            <a:r>
              <a:rPr lang="en-US" dirty="0"/>
              <a:t>, </a:t>
            </a:r>
            <a:r>
              <a:rPr lang="en-US" dirty="0" err="1"/>
              <a:t>zrážky</a:t>
            </a:r>
            <a:r>
              <a:rPr lang="en-US" dirty="0"/>
              <a:t>, </a:t>
            </a:r>
            <a:r>
              <a:rPr lang="en-US" dirty="0" err="1"/>
              <a:t>slnečné</a:t>
            </a:r>
            <a:r>
              <a:rPr lang="en-US" dirty="0"/>
              <a:t> </a:t>
            </a:r>
            <a:r>
              <a:rPr lang="en-US" dirty="0" err="1"/>
              <a:t>svetlo</a:t>
            </a:r>
            <a:r>
              <a:rPr lang="en-US" dirty="0"/>
              <a:t>, </a:t>
            </a:r>
            <a:r>
              <a:rPr lang="en-US" dirty="0" err="1"/>
              <a:t>vlhkosť</a:t>
            </a:r>
            <a:r>
              <a:rPr lang="en-US" dirty="0"/>
              <a:t>, </a:t>
            </a:r>
            <a:r>
              <a:rPr lang="en-US" dirty="0" err="1"/>
              <a:t>prúdenie</a:t>
            </a:r>
            <a:r>
              <a:rPr lang="en-US" dirty="0"/>
              <a:t> </a:t>
            </a:r>
            <a:r>
              <a:rPr lang="en-US" dirty="0" err="1"/>
              <a:t>vetrov</a:t>
            </a:r>
            <a:r>
              <a:rPr lang="en-US" dirty="0"/>
              <a:t> a </a:t>
            </a:r>
            <a:r>
              <a:rPr lang="en-US" dirty="0" err="1"/>
              <a:t>morské</a:t>
            </a:r>
            <a:r>
              <a:rPr lang="en-US" dirty="0"/>
              <a:t> </a:t>
            </a:r>
            <a:r>
              <a:rPr lang="en-US" dirty="0" err="1"/>
              <a:t>prúdy</a:t>
            </a:r>
            <a:endParaRPr lang="en-US" dirty="0"/>
          </a:p>
          <a:p>
            <a:r>
              <a:rPr lang="en-US" dirty="0" err="1"/>
              <a:t>dôležité</a:t>
            </a:r>
            <a:r>
              <a:rPr lang="en-US" dirty="0"/>
              <a:t> </a:t>
            </a:r>
            <a:r>
              <a:rPr lang="en-US" dirty="0" err="1"/>
              <a:t>sú</a:t>
            </a:r>
            <a:r>
              <a:rPr lang="en-US" dirty="0"/>
              <a:t> </a:t>
            </a:r>
            <a:r>
              <a:rPr lang="en-US" dirty="0" err="1"/>
              <a:t>nielen</a:t>
            </a:r>
            <a:r>
              <a:rPr lang="en-US" dirty="0"/>
              <a:t> </a:t>
            </a:r>
            <a:r>
              <a:rPr lang="en-US" dirty="0" err="1"/>
              <a:t>priemerné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, ale </a:t>
            </a:r>
            <a:r>
              <a:rPr lang="en-US" dirty="0" err="1"/>
              <a:t>aj</a:t>
            </a:r>
            <a:r>
              <a:rPr lang="en-US" dirty="0"/>
              <a:t> </a:t>
            </a:r>
            <a:r>
              <a:rPr lang="en-US" dirty="0" err="1"/>
              <a:t>výkyvy</a:t>
            </a:r>
            <a:r>
              <a:rPr lang="en-US" dirty="0"/>
              <a:t> (</a:t>
            </a:r>
            <a:r>
              <a:rPr lang="en-US" dirty="0" err="1"/>
              <a:t>absenica</a:t>
            </a:r>
            <a:r>
              <a:rPr lang="en-US" dirty="0"/>
              <a:t>/</a:t>
            </a:r>
            <a:r>
              <a:rPr lang="en-US" dirty="0" err="1"/>
              <a:t>prítomnosť</a:t>
            </a:r>
            <a:r>
              <a:rPr lang="en-US" dirty="0"/>
              <a:t> </a:t>
            </a:r>
            <a:r>
              <a:rPr lang="en-US" dirty="0" err="1"/>
              <a:t>extrémov</a:t>
            </a:r>
            <a:r>
              <a:rPr lang="en-US" dirty="0"/>
              <a:t>)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striedanie</a:t>
            </a:r>
            <a:r>
              <a:rPr lang="en-US" dirty="0"/>
              <a:t> </a:t>
            </a:r>
            <a:r>
              <a:rPr lang="en-US" dirty="0" err="1"/>
              <a:t>záplav</a:t>
            </a:r>
            <a:r>
              <a:rPr lang="en-US" dirty="0"/>
              <a:t> a </a:t>
            </a:r>
            <a:r>
              <a:rPr lang="en-US" dirty="0" err="1"/>
              <a:t>sucha</a:t>
            </a:r>
            <a:r>
              <a:rPr lang="en-US" dirty="0"/>
              <a:t> a pod.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64088" y="2060848"/>
            <a:ext cx="3563934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45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7924800" cy="1008112"/>
          </a:xfrm>
        </p:spPr>
        <p:txBody>
          <a:bodyPr/>
          <a:lstStyle/>
          <a:p>
            <a:pPr algn="ctr"/>
            <a:r>
              <a:rPr lang="en-US" dirty="0" err="1"/>
              <a:t>Klíma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0768"/>
            <a:ext cx="6732239" cy="5112568"/>
          </a:xfrm>
        </p:spPr>
        <p:txBody>
          <a:bodyPr/>
          <a:lstStyle/>
          <a:p>
            <a:r>
              <a:rPr lang="en-US" sz="3100" dirty="0"/>
              <a:t>Montesquieu: </a:t>
            </a:r>
            <a:r>
              <a:rPr lang="en-US" sz="3100" dirty="0" err="1"/>
              <a:t>Duch</a:t>
            </a:r>
            <a:r>
              <a:rPr lang="en-US" sz="3100" dirty="0"/>
              <a:t> </a:t>
            </a:r>
            <a:r>
              <a:rPr lang="en-US" sz="3100" dirty="0" err="1"/>
              <a:t>zákonov</a:t>
            </a:r>
            <a:r>
              <a:rPr lang="en-US" sz="3100" dirty="0"/>
              <a:t> (1748): </a:t>
            </a:r>
            <a:r>
              <a:rPr lang="en-US" sz="3100" b="1" dirty="0" err="1"/>
              <a:t>teplota</a:t>
            </a:r>
            <a:endParaRPr lang="en-US" sz="3100" b="1" dirty="0"/>
          </a:p>
          <a:p>
            <a:r>
              <a:rPr lang="en-US" sz="3100" dirty="0"/>
              <a:t>v </a:t>
            </a:r>
            <a:r>
              <a:rPr lang="en-US" sz="3100" dirty="0" err="1"/>
              <a:t>chladnejšom</a:t>
            </a:r>
            <a:r>
              <a:rPr lang="en-US" sz="3100" dirty="0"/>
              <a:t> </a:t>
            </a:r>
            <a:r>
              <a:rPr lang="en-US" sz="3100" dirty="0" err="1"/>
              <a:t>podnebí</a:t>
            </a:r>
            <a:r>
              <a:rPr lang="en-US" sz="3100" dirty="0"/>
              <a:t> </a:t>
            </a:r>
            <a:r>
              <a:rPr lang="en-US" sz="3100" dirty="0" err="1"/>
              <a:t>sú</a:t>
            </a:r>
            <a:r>
              <a:rPr lang="en-US" sz="3100" dirty="0"/>
              <a:t> </a:t>
            </a:r>
            <a:r>
              <a:rPr lang="en-US" sz="3100" dirty="0" err="1"/>
              <a:t>ľudia</a:t>
            </a:r>
            <a:r>
              <a:rPr lang="en-US" sz="3100" dirty="0"/>
              <a:t> </a:t>
            </a:r>
            <a:r>
              <a:rPr lang="en-US" sz="3100" dirty="0" err="1"/>
              <a:t>menej</a:t>
            </a:r>
            <a:r>
              <a:rPr lang="en-US" sz="3100" dirty="0"/>
              <a:t> </a:t>
            </a:r>
            <a:r>
              <a:rPr lang="en-US" sz="3100" dirty="0" err="1"/>
              <a:t>podozrievaví</a:t>
            </a:r>
            <a:r>
              <a:rPr lang="en-US" sz="3100" dirty="0"/>
              <a:t>, </a:t>
            </a:r>
            <a:r>
              <a:rPr lang="en-US" sz="3100" dirty="0" err="1"/>
              <a:t>odvážnejší</a:t>
            </a:r>
            <a:r>
              <a:rPr lang="en-US" sz="3100" dirty="0"/>
              <a:t>, </a:t>
            </a:r>
            <a:r>
              <a:rPr lang="en-US" sz="3100" dirty="0" err="1"/>
              <a:t>odhodlanejší</a:t>
            </a:r>
            <a:r>
              <a:rPr lang="en-US" sz="3100" dirty="0"/>
              <a:t> a </a:t>
            </a:r>
            <a:r>
              <a:rPr lang="en-US" sz="3100" dirty="0" err="1"/>
              <a:t>disciplinovanejší</a:t>
            </a:r>
            <a:endParaRPr lang="en-US" sz="3100" dirty="0"/>
          </a:p>
          <a:p>
            <a:r>
              <a:rPr lang="en-US" sz="3100" dirty="0"/>
              <a:t>v </a:t>
            </a:r>
            <a:r>
              <a:rPr lang="en-US" sz="3100" dirty="0" err="1"/>
              <a:t>teplom</a:t>
            </a:r>
            <a:r>
              <a:rPr lang="en-US" sz="3100" dirty="0"/>
              <a:t> </a:t>
            </a:r>
            <a:r>
              <a:rPr lang="en-US" sz="3100" dirty="0" err="1"/>
              <a:t>podnebí</a:t>
            </a:r>
            <a:r>
              <a:rPr lang="en-US" sz="3100" dirty="0"/>
              <a:t> </a:t>
            </a:r>
            <a:r>
              <a:rPr lang="en-US" sz="3100" dirty="0" err="1"/>
              <a:t>sú</a:t>
            </a:r>
            <a:r>
              <a:rPr lang="en-US" sz="3100" dirty="0"/>
              <a:t> </a:t>
            </a:r>
            <a:r>
              <a:rPr lang="en-US" sz="3100" dirty="0" err="1"/>
              <a:t>ľudia</a:t>
            </a:r>
            <a:r>
              <a:rPr lang="en-US" sz="3100" dirty="0"/>
              <a:t> </a:t>
            </a:r>
            <a:r>
              <a:rPr lang="en-US" sz="3100" dirty="0" err="1"/>
              <a:t>lenivší</a:t>
            </a:r>
            <a:r>
              <a:rPr lang="en-US" sz="3100" dirty="0"/>
              <a:t>, </a:t>
            </a:r>
            <a:r>
              <a:rPr lang="en-US" sz="3100" dirty="0" err="1"/>
              <a:t>silnejší</a:t>
            </a:r>
            <a:r>
              <a:rPr lang="en-US" sz="3100" dirty="0"/>
              <a:t> </a:t>
            </a:r>
            <a:r>
              <a:rPr lang="en-US" sz="3100" dirty="0" err="1"/>
              <a:t>donútia</a:t>
            </a:r>
            <a:r>
              <a:rPr lang="en-US" sz="3100" dirty="0"/>
              <a:t> </a:t>
            </a:r>
            <a:r>
              <a:rPr lang="en-US" sz="3100" dirty="0" err="1"/>
              <a:t>slabších</a:t>
            </a:r>
            <a:r>
              <a:rPr lang="en-US" sz="3100" dirty="0"/>
              <a:t> </a:t>
            </a:r>
            <a:r>
              <a:rPr lang="en-US" sz="3100" dirty="0" err="1"/>
              <a:t>pracovať</a:t>
            </a:r>
            <a:r>
              <a:rPr lang="en-US" sz="3100" dirty="0"/>
              <a:t>: </a:t>
            </a:r>
            <a:r>
              <a:rPr lang="en-US" sz="3100" dirty="0" err="1"/>
              <a:t>vznik</a:t>
            </a:r>
            <a:r>
              <a:rPr lang="en-US" sz="3100" dirty="0"/>
              <a:t> </a:t>
            </a:r>
            <a:r>
              <a:rPr lang="en-US" sz="3100" dirty="0" err="1"/>
              <a:t>otroctva</a:t>
            </a:r>
            <a:endParaRPr lang="en-US" sz="3100" dirty="0"/>
          </a:p>
          <a:p>
            <a:r>
              <a:rPr lang="en-US" sz="3100" dirty="0" err="1"/>
              <a:t>podnebie</a:t>
            </a:r>
            <a:r>
              <a:rPr lang="en-US" sz="3100" dirty="0"/>
              <a:t> </a:t>
            </a:r>
            <a:r>
              <a:rPr lang="en-US" sz="3100" dirty="0">
                <a:sym typeface="Wingdings"/>
              </a:rPr>
              <a:t></a:t>
            </a:r>
            <a:r>
              <a:rPr lang="en-US" sz="3100" dirty="0"/>
              <a:t> </a:t>
            </a:r>
            <a:r>
              <a:rPr lang="en-US" sz="3100" dirty="0" err="1"/>
              <a:t>ľudské</a:t>
            </a:r>
            <a:r>
              <a:rPr lang="en-US" sz="3100" dirty="0"/>
              <a:t> </a:t>
            </a:r>
            <a:r>
              <a:rPr lang="en-US" sz="3100" dirty="0" err="1"/>
              <a:t>konanie</a:t>
            </a:r>
            <a:r>
              <a:rPr lang="en-US" sz="3100" dirty="0"/>
              <a:t> </a:t>
            </a:r>
            <a:r>
              <a:rPr lang="en-US" sz="3100" dirty="0">
                <a:sym typeface="Wingdings"/>
              </a:rPr>
              <a:t> </a:t>
            </a:r>
            <a:r>
              <a:rPr lang="en-US" sz="3100" dirty="0" err="1">
                <a:sym typeface="Wingdings"/>
              </a:rPr>
              <a:t>inštitúcie</a:t>
            </a:r>
            <a:endParaRPr lang="en-US" sz="3100" dirty="0"/>
          </a:p>
          <a:p>
            <a:endParaRPr lang="en-US" sz="3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2060848"/>
            <a:ext cx="20574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51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656"/>
            <a:ext cx="7924800" cy="936104"/>
          </a:xfrm>
        </p:spPr>
        <p:txBody>
          <a:bodyPr/>
          <a:lstStyle/>
          <a:p>
            <a:pPr algn="ctr"/>
            <a:r>
              <a:rPr lang="en-US" dirty="0" err="1"/>
              <a:t>Klíma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5832649" cy="5040560"/>
          </a:xfrm>
        </p:spPr>
        <p:txBody>
          <a:bodyPr/>
          <a:lstStyle/>
          <a:p>
            <a:r>
              <a:rPr lang="en-US" sz="3000" dirty="0"/>
              <a:t>Ellsworth Huntington (1915): </a:t>
            </a:r>
            <a:r>
              <a:rPr lang="en-US" sz="3000" dirty="0" err="1"/>
              <a:t>teplota</a:t>
            </a:r>
            <a:r>
              <a:rPr lang="en-US" sz="3000" dirty="0"/>
              <a:t> a </a:t>
            </a:r>
            <a:r>
              <a:rPr lang="en-US" sz="3000" dirty="0" err="1"/>
              <a:t>vlhkosť</a:t>
            </a:r>
            <a:r>
              <a:rPr lang="en-US" sz="3000" dirty="0"/>
              <a:t> </a:t>
            </a:r>
            <a:r>
              <a:rPr lang="en-US" sz="3000" dirty="0" err="1"/>
              <a:t>priamo</a:t>
            </a:r>
            <a:r>
              <a:rPr lang="en-US" sz="3000" dirty="0"/>
              <a:t> </a:t>
            </a:r>
            <a:r>
              <a:rPr lang="en-US" sz="3000" dirty="0" err="1"/>
              <a:t>vplývajú</a:t>
            </a:r>
            <a:r>
              <a:rPr lang="en-US" sz="3000" dirty="0"/>
              <a:t> </a:t>
            </a:r>
            <a:r>
              <a:rPr lang="en-US" sz="3000" dirty="0" err="1"/>
              <a:t>na</a:t>
            </a:r>
            <a:r>
              <a:rPr lang="en-US" sz="3000" dirty="0"/>
              <a:t> </a:t>
            </a:r>
            <a:r>
              <a:rPr lang="en-US" sz="3000" dirty="0" err="1"/>
              <a:t>inštitúcie</a:t>
            </a:r>
            <a:endParaRPr lang="en-US" sz="3000" dirty="0"/>
          </a:p>
          <a:p>
            <a:r>
              <a:rPr lang="en-US" sz="3000" dirty="0" err="1"/>
              <a:t>ideálne</a:t>
            </a:r>
            <a:r>
              <a:rPr lang="en-US" sz="3000" dirty="0"/>
              <a:t> </a:t>
            </a:r>
            <a:r>
              <a:rPr lang="en-US" sz="3000" dirty="0" err="1"/>
              <a:t>podnebie</a:t>
            </a:r>
            <a:r>
              <a:rPr lang="en-US" sz="3000" dirty="0"/>
              <a:t> v </a:t>
            </a:r>
            <a:r>
              <a:rPr lang="en-US" sz="3000" dirty="0" err="1"/>
              <a:t>zime</a:t>
            </a:r>
            <a:r>
              <a:rPr lang="en-US" sz="3000" dirty="0"/>
              <a:t> je +3 </a:t>
            </a:r>
            <a:r>
              <a:rPr lang="en-US" sz="3000" dirty="0" err="1"/>
              <a:t>až</a:t>
            </a:r>
            <a:r>
              <a:rPr lang="en-US" sz="3000" dirty="0"/>
              <a:t> +18 (</a:t>
            </a:r>
            <a:r>
              <a:rPr lang="en-US" sz="3000" dirty="0" err="1"/>
              <a:t>Londýn</a:t>
            </a:r>
            <a:r>
              <a:rPr lang="en-US" sz="3000" dirty="0"/>
              <a:t>, </a:t>
            </a:r>
            <a:r>
              <a:rPr lang="en-US" sz="3000" dirty="0" err="1"/>
              <a:t>Nový</a:t>
            </a:r>
            <a:r>
              <a:rPr lang="en-US" sz="3000" dirty="0"/>
              <a:t> </a:t>
            </a:r>
            <a:r>
              <a:rPr lang="en-US" sz="3000" dirty="0" err="1"/>
              <a:t>Zéland</a:t>
            </a:r>
            <a:r>
              <a:rPr lang="en-US" sz="3000" dirty="0"/>
              <a:t>, </a:t>
            </a:r>
            <a:r>
              <a:rPr lang="en-US" sz="3000" dirty="0" err="1"/>
              <a:t>severná</a:t>
            </a:r>
            <a:r>
              <a:rPr lang="en-US" sz="3000" dirty="0"/>
              <a:t> </a:t>
            </a:r>
            <a:r>
              <a:rPr lang="en-US" sz="3000" dirty="0" err="1"/>
              <a:t>Kalifornia</a:t>
            </a:r>
            <a:r>
              <a:rPr lang="en-US" sz="3000" dirty="0"/>
              <a:t>), </a:t>
            </a:r>
            <a:r>
              <a:rPr lang="en-US" sz="3000" dirty="0" err="1"/>
              <a:t>pretože</a:t>
            </a:r>
            <a:r>
              <a:rPr lang="en-US" sz="3000" dirty="0"/>
              <a:t> </a:t>
            </a:r>
            <a:r>
              <a:rPr lang="en-US" sz="3000" dirty="0" err="1"/>
              <a:t>ľudia</a:t>
            </a:r>
            <a:r>
              <a:rPr lang="en-US" sz="3000" dirty="0"/>
              <a:t> </a:t>
            </a:r>
            <a:r>
              <a:rPr lang="en-US" sz="3000" dirty="0" err="1"/>
              <a:t>sú</a:t>
            </a:r>
            <a:r>
              <a:rPr lang="en-US" sz="3000" dirty="0"/>
              <a:t> </a:t>
            </a:r>
            <a:r>
              <a:rPr lang="en-US" sz="3000" dirty="0" err="1"/>
              <a:t>čestnejší</a:t>
            </a:r>
            <a:r>
              <a:rPr lang="en-US" sz="3000" dirty="0"/>
              <a:t>, </a:t>
            </a:r>
            <a:r>
              <a:rPr lang="en-US" sz="3000" dirty="0" err="1"/>
              <a:t>disciplinovanejší</a:t>
            </a:r>
            <a:r>
              <a:rPr lang="en-US" sz="3000" dirty="0"/>
              <a:t> a </a:t>
            </a:r>
            <a:r>
              <a:rPr lang="en-US" sz="3000" dirty="0" err="1"/>
              <a:t>iniciatívnejší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1556792"/>
            <a:ext cx="25400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55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7924800" cy="864096"/>
          </a:xfrm>
        </p:spPr>
        <p:txBody>
          <a:bodyPr/>
          <a:lstStyle/>
          <a:p>
            <a:pPr algn="ctr"/>
            <a:r>
              <a:rPr lang="en-US" dirty="0" err="1"/>
              <a:t>Klíma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3" y="1412776"/>
            <a:ext cx="5832648" cy="5112568"/>
          </a:xfrm>
        </p:spPr>
        <p:txBody>
          <a:bodyPr/>
          <a:lstStyle/>
          <a:p>
            <a:r>
              <a:rPr lang="en-US" sz="3200" dirty="0"/>
              <a:t>D. </a:t>
            </a:r>
            <a:r>
              <a:rPr lang="en-US" sz="3200" dirty="0" err="1"/>
              <a:t>Landes</a:t>
            </a:r>
            <a:r>
              <a:rPr lang="en-US" sz="3200" dirty="0"/>
              <a:t> (1998): </a:t>
            </a:r>
            <a:r>
              <a:rPr lang="en-US" sz="3200" dirty="0" err="1"/>
              <a:t>nepohoda</a:t>
            </a:r>
            <a:r>
              <a:rPr lang="en-US" sz="3200" dirty="0"/>
              <a:t> </a:t>
            </a:r>
            <a:r>
              <a:rPr lang="en-US" sz="3200" dirty="0" err="1"/>
              <a:t>vyvolaná</a:t>
            </a:r>
            <a:r>
              <a:rPr lang="en-US" sz="3200" dirty="0"/>
              <a:t> </a:t>
            </a:r>
            <a:r>
              <a:rPr lang="en-US" sz="3200" dirty="0" err="1"/>
              <a:t>horkom</a:t>
            </a:r>
            <a:r>
              <a:rPr lang="en-US" sz="3200" dirty="0"/>
              <a:t> je </a:t>
            </a:r>
            <a:r>
              <a:rPr lang="en-US" sz="3200" dirty="0" err="1"/>
              <a:t>väčšia</a:t>
            </a:r>
            <a:r>
              <a:rPr lang="en-US" sz="3200" dirty="0"/>
              <a:t> </a:t>
            </a:r>
            <a:r>
              <a:rPr lang="en-US" sz="3200" dirty="0" err="1"/>
              <a:t>ako</a:t>
            </a:r>
            <a:r>
              <a:rPr lang="en-US" sz="3200" dirty="0"/>
              <a:t> </a:t>
            </a:r>
            <a:r>
              <a:rPr lang="en-US" sz="3200" dirty="0" err="1"/>
              <a:t>nepohoda</a:t>
            </a:r>
            <a:r>
              <a:rPr lang="en-US" sz="3200" dirty="0"/>
              <a:t> </a:t>
            </a:r>
            <a:r>
              <a:rPr lang="en-US" sz="3200" dirty="0" err="1"/>
              <a:t>spôsobená</a:t>
            </a:r>
            <a:r>
              <a:rPr lang="en-US" sz="3200" dirty="0"/>
              <a:t> </a:t>
            </a:r>
            <a:r>
              <a:rPr lang="en-US" sz="3200" dirty="0" err="1"/>
              <a:t>chladom</a:t>
            </a:r>
            <a:endParaRPr lang="en-US" sz="3200" dirty="0"/>
          </a:p>
          <a:p>
            <a:r>
              <a:rPr lang="en-US" sz="3200" dirty="0" err="1"/>
              <a:t>belosi</a:t>
            </a:r>
            <a:r>
              <a:rPr lang="en-US" sz="3200" dirty="0"/>
              <a:t> </a:t>
            </a:r>
            <a:r>
              <a:rPr lang="en-US" sz="3200" dirty="0" err="1"/>
              <a:t>nezvyknutí</a:t>
            </a:r>
            <a:r>
              <a:rPr lang="en-US" sz="3200" dirty="0"/>
              <a:t> </a:t>
            </a:r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vysoké</a:t>
            </a:r>
            <a:r>
              <a:rPr lang="en-US" sz="3200" dirty="0"/>
              <a:t> </a:t>
            </a:r>
            <a:r>
              <a:rPr lang="en-US" sz="3200" dirty="0" err="1"/>
              <a:t>teploty</a:t>
            </a:r>
            <a:r>
              <a:rPr lang="en-US" sz="3200" dirty="0"/>
              <a:t> </a:t>
            </a:r>
            <a:r>
              <a:rPr lang="en-US" sz="3200" dirty="0" err="1"/>
              <a:t>nevládali</a:t>
            </a:r>
            <a:r>
              <a:rPr lang="en-US" sz="3200" dirty="0"/>
              <a:t> </a:t>
            </a:r>
            <a:r>
              <a:rPr lang="en-US" sz="3200" dirty="0" err="1"/>
              <a:t>pracovať</a:t>
            </a:r>
            <a:r>
              <a:rPr lang="en-US" sz="3200" dirty="0"/>
              <a:t> </a:t>
            </a:r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plantážach</a:t>
            </a:r>
            <a:r>
              <a:rPr lang="en-US" sz="3200" dirty="0"/>
              <a:t> </a:t>
            </a:r>
            <a:r>
              <a:rPr lang="en-US" sz="3200" dirty="0">
                <a:sym typeface="Wingdings"/>
              </a:rPr>
              <a:t> </a:t>
            </a:r>
            <a:r>
              <a:rPr lang="en-US" sz="3200" dirty="0" err="1">
                <a:sym typeface="Wingdings"/>
              </a:rPr>
              <a:t>otroctvo</a:t>
            </a:r>
            <a:endParaRPr lang="en-US" sz="3200" dirty="0">
              <a:sym typeface="Wingdings"/>
            </a:endParaRPr>
          </a:p>
          <a:p>
            <a:r>
              <a:rPr lang="en-US" sz="3200" dirty="0" err="1">
                <a:sym typeface="Wingdings"/>
              </a:rPr>
              <a:t>zrážky</a:t>
            </a:r>
            <a:r>
              <a:rPr lang="en-US" sz="3200" dirty="0">
                <a:sym typeface="Wingdings"/>
              </a:rPr>
              <a:t>: </a:t>
            </a:r>
            <a:r>
              <a:rPr lang="en-US" sz="3200" dirty="0" err="1">
                <a:sym typeface="Wingdings"/>
              </a:rPr>
              <a:t>morské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err="1">
                <a:sym typeface="Wingdings"/>
              </a:rPr>
              <a:t>prúdy</a:t>
            </a:r>
            <a:r>
              <a:rPr lang="en-US" sz="3200" dirty="0">
                <a:sym typeface="Wingdings"/>
              </a:rPr>
              <a:t> a </a:t>
            </a:r>
            <a:r>
              <a:rPr lang="en-US" sz="3200" dirty="0" err="1">
                <a:sym typeface="Wingdings"/>
              </a:rPr>
              <a:t>dostatok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err="1">
                <a:sym typeface="Wingdings"/>
              </a:rPr>
              <a:t>zrážok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err="1">
                <a:sym typeface="Wingdings"/>
              </a:rPr>
              <a:t>poskytli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err="1">
                <a:sym typeface="Wingdings"/>
              </a:rPr>
              <a:t>Európe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err="1">
                <a:sym typeface="Wingdings"/>
              </a:rPr>
              <a:t>vhodné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err="1">
                <a:sym typeface="Wingdings"/>
              </a:rPr>
              <a:t>podnebie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1560835"/>
            <a:ext cx="3112948" cy="481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2107"/>
      </p:ext>
    </p:extLst>
  </p:cSld>
  <p:clrMapOvr>
    <a:masterClrMapping/>
  </p:clrMapOvr>
</p:sld>
</file>

<file path=ppt/theme/theme1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9690</TotalTime>
  <Words>1766</Words>
  <Application>Microsoft Macintosh PowerPoint</Application>
  <PresentationFormat>On-screen Show (4:3)</PresentationFormat>
  <Paragraphs>180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ＭＳ Ｐゴシック</vt:lpstr>
      <vt:lpstr>Arial</vt:lpstr>
      <vt:lpstr>Times New Roman</vt:lpstr>
      <vt:lpstr>Wingdings</vt:lpstr>
      <vt:lpstr>Capsules</vt:lpstr>
      <vt:lpstr>Podmienky dlhodobého rozvoja I</vt:lpstr>
      <vt:lpstr>Výskumný problém</vt:lpstr>
      <vt:lpstr>Geografické faktory</vt:lpstr>
      <vt:lpstr>Geografické faktory</vt:lpstr>
      <vt:lpstr>Geografické faktory</vt:lpstr>
      <vt:lpstr>Klíma</vt:lpstr>
      <vt:lpstr>Klíma</vt:lpstr>
      <vt:lpstr>Klíma</vt:lpstr>
      <vt:lpstr>Klíma</vt:lpstr>
      <vt:lpstr>Topografia</vt:lpstr>
      <vt:lpstr>Topografia</vt:lpstr>
      <vt:lpstr>Topografia</vt:lpstr>
      <vt:lpstr>Topografia</vt:lpstr>
      <vt:lpstr>Topografia</vt:lpstr>
      <vt:lpstr>Geológia</vt:lpstr>
      <vt:lpstr>Geológia</vt:lpstr>
      <vt:lpstr>Geológia</vt:lpstr>
      <vt:lpstr>Geológia</vt:lpstr>
      <vt:lpstr>Geológia</vt:lpstr>
      <vt:lpstr>Biogeografia</vt:lpstr>
      <vt:lpstr>Biogeografia</vt:lpstr>
      <vt:lpstr>Biogeografia</vt:lpstr>
      <vt:lpstr>Biogeografia a inštitúcie</vt:lpstr>
      <vt:lpstr>Biogeografia a inštitúcie</vt:lpstr>
      <vt:lpstr>Nájdite päť rozdielov</vt:lpstr>
      <vt:lpstr>Inštitucionálne vysvetlenia</vt:lpstr>
      <vt:lpstr>Acemoglu a kol: Inštitucionálne vysvetlenia</vt:lpstr>
      <vt:lpstr>Inštitucionálne vysvetlenia</vt:lpstr>
      <vt:lpstr>Inštitucionálne vysvetlenia</vt:lpstr>
      <vt:lpstr>Alternatívy a otázniky</vt:lpstr>
      <vt:lpstr>Nerovnosti ako priame  dedičstvo minulej éry</vt:lpstr>
      <vt:lpstr>Nerovnosti ako priame  dedičstvo koloniálnej éry</vt:lpstr>
      <vt:lpstr>Ľudský kapitál/vzdelanie</vt:lpstr>
      <vt:lpstr>Woodberry (2012)</vt:lpstr>
      <vt:lpstr>Woodberry (2012)</vt:lpstr>
      <vt:lpstr>Doprava ako faktor rozvoja</vt:lpstr>
      <vt:lpstr>Doprava ako faktor rozvoja</vt:lpstr>
      <vt:lpstr>Doprava ako faktor rozvoja</vt:lpstr>
      <vt:lpstr>Doprava a rozvoj</vt:lpstr>
      <vt:lpstr>Doprava a rozvoj</vt:lpstr>
      <vt:lpstr>Rozvojové impulzy dopravy</vt:lpstr>
      <vt:lpstr>Rozvojové impulzy dopravy</vt:lpstr>
      <vt:lpstr>Rozvojové impulzy dopravy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Marek Rybar</dc:creator>
  <cp:lastModifiedBy>Marek Rybar</cp:lastModifiedBy>
  <cp:revision>263</cp:revision>
  <dcterms:created xsi:type="dcterms:W3CDTF">2005-06-20T08:50:09Z</dcterms:created>
  <dcterms:modified xsi:type="dcterms:W3CDTF">2018-10-23T09:40:19Z</dcterms:modified>
</cp:coreProperties>
</file>