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20" r:id="rId4"/>
    <p:sldMasterId id="2147483732" r:id="rId5"/>
    <p:sldMasterId id="2147483744" r:id="rId6"/>
    <p:sldMasterId id="2147483756" r:id="rId7"/>
    <p:sldMasterId id="2147483768" r:id="rId8"/>
    <p:sldMasterId id="2147483780" r:id="rId9"/>
    <p:sldMasterId id="2147483792" r:id="rId10"/>
    <p:sldMasterId id="2147483816" r:id="rId11"/>
    <p:sldMasterId id="2147483828" r:id="rId12"/>
    <p:sldMasterId id="2147483840" r:id="rId13"/>
    <p:sldMasterId id="2147483852" r:id="rId14"/>
    <p:sldMasterId id="2147483864" r:id="rId15"/>
  </p:sldMasterIdLst>
  <p:sldIdLst>
    <p:sldId id="256" r:id="rId16"/>
    <p:sldId id="259" r:id="rId17"/>
    <p:sldId id="260" r:id="rId18"/>
    <p:sldId id="261" r:id="rId19"/>
    <p:sldId id="265" r:id="rId20"/>
    <p:sldId id="262" r:id="rId21"/>
    <p:sldId id="264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80" r:id="rId34"/>
    <p:sldId id="278" r:id="rId35"/>
    <p:sldId id="279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2" r:id="rId46"/>
    <p:sldId id="293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2'!$C$3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2'!$B$4:$B$8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2'!$C$4:$C$8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94-4A36-97A5-F98D222EE103}"/>
            </c:ext>
          </c:extLst>
        </c:ser>
        <c:ser>
          <c:idx val="1"/>
          <c:order val="1"/>
          <c:tx>
            <c:strRef>
              <c:f>'Slide 2'!$G$3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2'!$F$4:$F$8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2'!$G$4:$G$8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194-4A36-97A5-F98D222EE103}"/>
            </c:ext>
          </c:extLst>
        </c:ser>
        <c:ser>
          <c:idx val="2"/>
          <c:order val="2"/>
          <c:tx>
            <c:strRef>
              <c:f>'Slide 2'!$K$3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2'!$J$4:$J$8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2'!$K$4:$K$8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194-4A36-97A5-F98D222EE103}"/>
            </c:ext>
          </c:extLst>
        </c:ser>
        <c:ser>
          <c:idx val="3"/>
          <c:order val="3"/>
          <c:tx>
            <c:strRef>
              <c:f>'Slide 2'!$AB$3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'Slide 2'!$AA$4:$AA$5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2'!$AB$4:$AB$5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194-4A36-97A5-F98D222EE1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33920"/>
        <c:axId val="7639808"/>
      </c:scatterChart>
      <c:valAx>
        <c:axId val="7633920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7639808"/>
        <c:crosses val="autoZero"/>
        <c:crossBetween val="midCat"/>
      </c:valAx>
      <c:valAx>
        <c:axId val="76398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7633920"/>
        <c:crosses val="autoZero"/>
        <c:crossBetween val="midCat"/>
      </c:valAx>
    </c:plotArea>
    <c:legend>
      <c:legendPos val="r"/>
      <c:legendEntry>
        <c:idx val="3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'Slide 4'!$G$3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4'!$F$4:$F$8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4'!$G$4:$G$8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2A-4507-BD0A-702DBD6A3B8F}"/>
            </c:ext>
          </c:extLst>
        </c:ser>
        <c:ser>
          <c:idx val="2"/>
          <c:order val="1"/>
          <c:tx>
            <c:strRef>
              <c:f>'Slide 4'!$K$3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4'!$J$4:$J$8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4'!$K$4:$K$8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42A-4507-BD0A-702DBD6A3B8F}"/>
            </c:ext>
          </c:extLst>
        </c:ser>
        <c:ser>
          <c:idx val="3"/>
          <c:order val="2"/>
          <c:tx>
            <c:strRef>
              <c:f>'Slide 4'!$AB$3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'Slide 4'!$AA$4:$AA$5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4'!$AB$4:$AB$5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42A-4507-BD0A-702DBD6A3B8F}"/>
            </c:ext>
          </c:extLst>
        </c:ser>
        <c:ser>
          <c:idx val="4"/>
          <c:order val="3"/>
          <c:tx>
            <c:strRef>
              <c:f>'Slide 4'!$N$3</c:f>
              <c:strCache>
                <c:ptCount val="1"/>
                <c:pt idx="0">
                  <c:v>RP1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4'!$M$4:$M$5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4'!$N$4:$N$5</c:f>
              <c:numCache>
                <c:formatCode>General</c:formatCode>
                <c:ptCount val="2"/>
                <c:pt idx="0">
                  <c:v>3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42A-4507-BD0A-702DBD6A3B8F}"/>
            </c:ext>
          </c:extLst>
        </c:ser>
        <c:ser>
          <c:idx val="5"/>
          <c:order val="4"/>
          <c:tx>
            <c:strRef>
              <c:f>'Slide 4'!$Q$3</c:f>
              <c:strCache>
                <c:ptCount val="1"/>
                <c:pt idx="0">
                  <c:v>RP2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4'!$P$4:$P$5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4'!$Q$4:$Q$5</c:f>
              <c:numCache>
                <c:formatCode>General</c:formatCode>
                <c:ptCount val="2"/>
                <c:pt idx="0">
                  <c:v>2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42A-4507-BD0A-702DBD6A3B8F}"/>
            </c:ext>
          </c:extLst>
        </c:ser>
        <c:ser>
          <c:idx val="6"/>
          <c:order val="5"/>
          <c:tx>
            <c:strRef>
              <c:f>'Slide 4'!$T$3</c:f>
              <c:strCache>
                <c:ptCount val="1"/>
                <c:pt idx="0">
                  <c:v>RP3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4'!$S$4:$S$5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4'!$T$4:$T$5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42A-4507-BD0A-702DBD6A3B8F}"/>
            </c:ext>
          </c:extLst>
        </c:ser>
        <c:ser>
          <c:idx val="7"/>
          <c:order val="6"/>
          <c:tx>
            <c:strRef>
              <c:f>'Slide 4'!$W$3</c:f>
              <c:strCache>
                <c:ptCount val="1"/>
                <c:pt idx="0">
                  <c:v>RP4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4'!$V$4:$V$5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4'!$W$4:$W$5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442A-4507-BD0A-702DBD6A3B8F}"/>
            </c:ext>
          </c:extLst>
        </c:ser>
        <c:ser>
          <c:idx val="8"/>
          <c:order val="7"/>
          <c:tx>
            <c:strRef>
              <c:f>'Slide 4'!$Z$3</c:f>
              <c:strCache>
                <c:ptCount val="1"/>
                <c:pt idx="0">
                  <c:v>RP5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4'!$Y$4:$Y$5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4'!$Z$4:$Z$5</c:f>
              <c:numCache>
                <c:formatCode>General</c:formatCode>
                <c:ptCount val="2"/>
                <c:pt idx="0">
                  <c:v>4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42A-4507-BD0A-702DBD6A3B8F}"/>
            </c:ext>
          </c:extLst>
        </c:ser>
        <c:ser>
          <c:idx val="0"/>
          <c:order val="8"/>
          <c:tx>
            <c:strRef>
              <c:f>'Slide 4'!$C$3</c:f>
              <c:strCache>
                <c:ptCount val="1"/>
                <c:pt idx="0">
                  <c:v>Placebo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4'!$B$4:$B$8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4'!$C$4:$C$8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42A-4507-BD0A-702DBD6A3B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25504"/>
        <c:axId val="33127424"/>
      </c:scatterChart>
      <c:valAx>
        <c:axId val="33125504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33127424"/>
        <c:crosses val="autoZero"/>
        <c:crossBetween val="midCat"/>
      </c:valAx>
      <c:valAx>
        <c:axId val="33127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125504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4'!$C$3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4'!$B$4:$B$8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4'!$C$4:$C$8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DD6-4435-9FBD-DA050321074E}"/>
            </c:ext>
          </c:extLst>
        </c:ser>
        <c:ser>
          <c:idx val="1"/>
          <c:order val="1"/>
          <c:tx>
            <c:strRef>
              <c:f>'Slide 4'!$G$3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4'!$F$4:$F$8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4'!$G$4:$G$8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DD6-4435-9FBD-DA050321074E}"/>
            </c:ext>
          </c:extLst>
        </c:ser>
        <c:ser>
          <c:idx val="2"/>
          <c:order val="2"/>
          <c:tx>
            <c:strRef>
              <c:f>'Slide 4'!$K$3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4'!$J$4:$J$8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4'!$K$4:$K$8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DD6-4435-9FBD-DA050321074E}"/>
            </c:ext>
          </c:extLst>
        </c:ser>
        <c:ser>
          <c:idx val="3"/>
          <c:order val="3"/>
          <c:tx>
            <c:strRef>
              <c:f>'Slide 4'!$AB$3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>
                  <a:alpha val="42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'Slide 4'!$AA$4:$AA$5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4'!$AB$4:$AB$5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0DD6-4435-9FBD-DA050321074E}"/>
            </c:ext>
          </c:extLst>
        </c:ser>
        <c:ser>
          <c:idx val="4"/>
          <c:order val="4"/>
          <c:tx>
            <c:strRef>
              <c:f>'Slide 4'!$M$3</c:f>
              <c:strCache>
                <c:ptCount val="1"/>
                <c:pt idx="0">
                  <c:v>M1</c:v>
                </c:pt>
              </c:strCache>
            </c:strRef>
          </c:tx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'Slide 4'!$L$4:$L$5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xVal>
          <c:yVal>
            <c:numRef>
              <c:f>'Slide 4'!$M$4:$M$5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0DD6-4435-9FBD-DA050321074E}"/>
            </c:ext>
          </c:extLst>
        </c:ser>
        <c:ser>
          <c:idx val="5"/>
          <c:order val="5"/>
          <c:tx>
            <c:strRef>
              <c:f>'Slide 4'!$O$3</c:f>
              <c:strCache>
                <c:ptCount val="1"/>
                <c:pt idx="0">
                  <c:v>M2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'Slide 4'!$N$4:$N$5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xVal>
          <c:yVal>
            <c:numRef>
              <c:f>'Slide 4'!$O$4:$O$5</c:f>
              <c:numCache>
                <c:formatCode>General</c:formatCode>
                <c:ptCount val="2"/>
                <c:pt idx="0">
                  <c:v>3.2</c:v>
                </c:pt>
                <c:pt idx="1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0DD6-4435-9FBD-DA050321074E}"/>
            </c:ext>
          </c:extLst>
        </c:ser>
        <c:ser>
          <c:idx val="6"/>
          <c:order val="6"/>
          <c:tx>
            <c:strRef>
              <c:f>'Slide 4'!$Q$3</c:f>
              <c:strCache>
                <c:ptCount val="1"/>
                <c:pt idx="0">
                  <c:v>M3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'Slide 4'!$P$4:$P$5</c:f>
              <c:numCache>
                <c:formatCode>General</c:formatCode>
                <c:ptCount val="2"/>
                <c:pt idx="0">
                  <c:v>11</c:v>
                </c:pt>
                <c:pt idx="1">
                  <c:v>15</c:v>
                </c:pt>
              </c:numCache>
            </c:numRef>
          </c:xVal>
          <c:yVal>
            <c:numRef>
              <c:f>'Slide 4'!$Q$4:$Q$5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0DD6-4435-9FBD-DA05032107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199808"/>
        <c:axId val="60424192"/>
      </c:scatterChart>
      <c:valAx>
        <c:axId val="34199808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60424192"/>
        <c:crosses val="autoZero"/>
        <c:crossBetween val="midCat"/>
      </c:valAx>
      <c:valAx>
        <c:axId val="604241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4199808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5'!$C$3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5'!$B$4:$B$8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5'!$C$4:$C$8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9CD-4026-AD06-A8935CAA7FFD}"/>
            </c:ext>
          </c:extLst>
        </c:ser>
        <c:ser>
          <c:idx val="1"/>
          <c:order val="1"/>
          <c:tx>
            <c:strRef>
              <c:f>'Slide 5'!$G$3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5'!$F$4:$F$8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5'!$G$4:$G$8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9CD-4026-AD06-A8935CAA7FFD}"/>
            </c:ext>
          </c:extLst>
        </c:ser>
        <c:ser>
          <c:idx val="2"/>
          <c:order val="2"/>
          <c:tx>
            <c:strRef>
              <c:f>'Slide 5'!$K$3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5'!$J$4:$J$8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5'!$K$4:$K$8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9CD-4026-AD06-A8935CAA7FFD}"/>
            </c:ext>
          </c:extLst>
        </c:ser>
        <c:ser>
          <c:idx val="3"/>
          <c:order val="3"/>
          <c:tx>
            <c:strRef>
              <c:f>'Slide 5'!$AB$3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>
                  <a:alpha val="42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'Slide 5'!$AA$4:$AA$5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5'!$AB$4:$AB$5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9CD-4026-AD06-A8935CAA7FFD}"/>
            </c:ext>
          </c:extLst>
        </c:ser>
        <c:ser>
          <c:idx val="4"/>
          <c:order val="4"/>
          <c:tx>
            <c:strRef>
              <c:f>'Slide 5'!$M$3</c:f>
              <c:strCache>
                <c:ptCount val="1"/>
                <c:pt idx="0">
                  <c:v>M1</c:v>
                </c:pt>
              </c:strCache>
            </c:strRef>
          </c:tx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'Slide 5'!$L$4:$L$5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xVal>
          <c:yVal>
            <c:numRef>
              <c:f>'Slide 5'!$M$4:$M$5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9CD-4026-AD06-A8935CAA7FFD}"/>
            </c:ext>
          </c:extLst>
        </c:ser>
        <c:ser>
          <c:idx val="5"/>
          <c:order val="5"/>
          <c:tx>
            <c:strRef>
              <c:f>'Slide 5'!$O$3</c:f>
              <c:strCache>
                <c:ptCount val="1"/>
                <c:pt idx="0">
                  <c:v>M2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'Slide 5'!$N$4:$N$5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xVal>
          <c:yVal>
            <c:numRef>
              <c:f>'Slide 5'!$O$4:$O$5</c:f>
              <c:numCache>
                <c:formatCode>General</c:formatCode>
                <c:ptCount val="2"/>
                <c:pt idx="0">
                  <c:v>3.2</c:v>
                </c:pt>
                <c:pt idx="1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9CD-4026-AD06-A8935CAA7FFD}"/>
            </c:ext>
          </c:extLst>
        </c:ser>
        <c:ser>
          <c:idx val="6"/>
          <c:order val="6"/>
          <c:tx>
            <c:strRef>
              <c:f>'Slide 5'!$Q$3</c:f>
              <c:strCache>
                <c:ptCount val="1"/>
                <c:pt idx="0">
                  <c:v>M3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'Slide 5'!$P$4:$P$5</c:f>
              <c:numCache>
                <c:formatCode>General</c:formatCode>
                <c:ptCount val="2"/>
                <c:pt idx="0">
                  <c:v>11</c:v>
                </c:pt>
                <c:pt idx="1">
                  <c:v>15</c:v>
                </c:pt>
              </c:numCache>
            </c:numRef>
          </c:xVal>
          <c:yVal>
            <c:numRef>
              <c:f>'Slide 5'!$Q$4:$Q$5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29CD-4026-AD06-A8935CAA7FFD}"/>
            </c:ext>
          </c:extLst>
        </c:ser>
        <c:ser>
          <c:idx val="7"/>
          <c:order val="7"/>
          <c:tx>
            <c:strRef>
              <c:f>'Slide 5'!$S$3</c:f>
              <c:strCache>
                <c:ptCount val="1"/>
                <c:pt idx="0">
                  <c:v>PR1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5'!$R$4:$R$5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5'!$S$4:$S$5</c:f>
              <c:numCache>
                <c:formatCode>General</c:formatCode>
                <c:ptCount val="2"/>
                <c:pt idx="0">
                  <c:v>3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9CD-4026-AD06-A8935CAA7FFD}"/>
            </c:ext>
          </c:extLst>
        </c:ser>
        <c:ser>
          <c:idx val="8"/>
          <c:order val="8"/>
          <c:tx>
            <c:strRef>
              <c:f>'Slide 5'!$U$3</c:f>
              <c:strCache>
                <c:ptCount val="1"/>
                <c:pt idx="0">
                  <c:v>PR2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5'!$T$4:$T$5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5'!$U$4:$U$5</c:f>
              <c:numCache>
                <c:formatCode>General</c:formatCode>
                <c:ptCount val="2"/>
                <c:pt idx="0">
                  <c:v>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9CD-4026-AD06-A8935CAA7FFD}"/>
            </c:ext>
          </c:extLst>
        </c:ser>
        <c:ser>
          <c:idx val="9"/>
          <c:order val="9"/>
          <c:tx>
            <c:strRef>
              <c:f>'Slide 5'!$W$3</c:f>
              <c:strCache>
                <c:ptCount val="1"/>
                <c:pt idx="0">
                  <c:v>PR3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5'!$V$4:$V$5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5'!$W$4:$W$5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29CD-4026-AD06-A8935CAA7FFD}"/>
            </c:ext>
          </c:extLst>
        </c:ser>
        <c:ser>
          <c:idx val="10"/>
          <c:order val="10"/>
          <c:tx>
            <c:strRef>
              <c:f>'Slide 5'!$Y$3</c:f>
              <c:strCache>
                <c:ptCount val="1"/>
                <c:pt idx="0">
                  <c:v>PR4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5'!$X$4:$X$5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5'!$Y$4:$Y$5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29CD-4026-AD06-A8935CAA7FFD}"/>
            </c:ext>
          </c:extLst>
        </c:ser>
        <c:ser>
          <c:idx val="11"/>
          <c:order val="11"/>
          <c:tx>
            <c:strRef>
              <c:f>'Slide 5'!$AD$3</c:f>
              <c:strCache>
                <c:ptCount val="1"/>
                <c:pt idx="0">
                  <c:v>PR5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5'!$AC$4:$AC$5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5'!$AD$4:$AD$5</c:f>
              <c:numCache>
                <c:formatCode>General</c:formatCode>
                <c:ptCount val="2"/>
                <c:pt idx="0">
                  <c:v>4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29CD-4026-AD06-A8935CAA7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734976"/>
        <c:axId val="94736768"/>
      </c:scatterChart>
      <c:valAx>
        <c:axId val="94734976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94736768"/>
        <c:crosses val="autoZero"/>
        <c:crossBetween val="midCat"/>
      </c:valAx>
      <c:valAx>
        <c:axId val="94736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473497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357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07383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182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21567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8497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6736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1158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84828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6024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5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01536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15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2217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289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4706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0217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6441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4178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2058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69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766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81242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384699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8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5449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85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4630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3335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9005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16067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008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9794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00866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451449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97532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71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8712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76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38012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1203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32255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41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066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07029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88411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66450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676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22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7486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11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01949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31330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76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587253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1943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9258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6412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1444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96981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93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576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3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9106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2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41291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95417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218500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35848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53733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14791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1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194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63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9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5920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525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20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390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24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56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389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906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97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5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3113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568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7283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6975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70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619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716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5225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987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5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200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80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597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334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933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445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2598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196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644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56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561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9850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334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713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9775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989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570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0721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254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65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213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136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195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0311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5998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5574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4930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25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9605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11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84617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50753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6611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20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2651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7687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6272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5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650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2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03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9341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0066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1376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8877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8009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7526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17970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3330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86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42525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13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9372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8403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4663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51430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8144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30254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811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4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09.11.2018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13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117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47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87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335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458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72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952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490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289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97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62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237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09.11.2018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172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bg1"/>
                </a:solidFill>
              </a:rPr>
              <a:t>ANOVA</a:t>
            </a:r>
            <a:br>
              <a:rPr lang="cs-CZ" sz="4400" dirty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>
                <a:solidFill>
                  <a:schemeClr val="bg1"/>
                </a:solidFill>
              </a:rPr>
              <a:t>8.11.2018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918656"/>
              </p:ext>
            </p:extLst>
          </p:nvPr>
        </p:nvGraphicFramePr>
        <p:xfrm>
          <a:off x="395536" y="260648"/>
          <a:ext cx="82296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12,48209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6,416089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959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723594"/>
              </p:ext>
            </p:extLst>
          </p:nvPr>
        </p:nvGraphicFramePr>
        <p:xfrm>
          <a:off x="457200" y="1628801"/>
          <a:ext cx="8229600" cy="46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426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750198"/>
              </p:ext>
            </p:extLst>
          </p:nvPr>
        </p:nvGraphicFramePr>
        <p:xfrm>
          <a:off x="457200" y="1628801"/>
          <a:ext cx="8229600" cy="46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032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>
            <a:normAutofit/>
          </a:bodyPr>
          <a:lstStyle/>
          <a:p>
            <a:r>
              <a:rPr lang="cs-CZ" dirty="0"/>
              <a:t>Součet čtverců </a:t>
            </a:r>
            <a:r>
              <a:rPr lang="cs-CZ" dirty="0" err="1"/>
              <a:t>reziduálů</a:t>
            </a:r>
            <a:r>
              <a:rPr lang="cs-CZ" dirty="0"/>
              <a:t> (</a:t>
            </a:r>
            <a:r>
              <a:rPr lang="cs-CZ" dirty="0" err="1"/>
              <a:t>Residual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R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průměrů stanovených modelem</a:t>
            </a:r>
          </a:p>
          <a:p>
            <a:pPr lvl="1"/>
            <a:r>
              <a:rPr lang="cs-CZ" dirty="0"/>
              <a:t>Vyjadřuje nepřesnost modelu (rozdíly, které model nedokáže vysvětlit)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25144"/>
            <a:ext cx="27622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09" y="5733256"/>
            <a:ext cx="26384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37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733839"/>
              </p:ext>
            </p:extLst>
          </p:nvPr>
        </p:nvGraphicFramePr>
        <p:xfrm>
          <a:off x="395536" y="260648"/>
          <a:ext cx="8352928" cy="629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</a:rPr>
                        <a:t>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94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Modelový součet čtverců (Model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M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rozdílů mezi hodnotami předpokládanými novým a starým modelem</a:t>
            </a:r>
          </a:p>
          <a:p>
            <a:pPr lvl="1"/>
            <a:r>
              <a:rPr lang="cs-CZ" dirty="0"/>
              <a:t>Vyjadřuje pokrok nového modelu oproti modelu založeném na celkovém průměru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13176"/>
            <a:ext cx="3457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366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626656"/>
              </p:ext>
            </p:extLst>
          </p:nvPr>
        </p:nvGraphicFramePr>
        <p:xfrm>
          <a:off x="179514" y="2313672"/>
          <a:ext cx="871296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Vynásobení velikostí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1,605289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8,026445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0,071289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0,356445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11,750445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20,135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687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– nepřesnost původního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– nepřesnost nového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– pokrok nového modelu oproti starému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SS</a:t>
            </a:r>
            <a:r>
              <a:rPr lang="cs-CZ" baseline="-25000" dirty="0"/>
              <a:t>R</a:t>
            </a:r>
            <a:r>
              <a:rPr lang="cs-CZ" dirty="0"/>
              <a:t> + SS</a:t>
            </a:r>
            <a:r>
              <a:rPr lang="cs-CZ" baseline="-25000" dirty="0"/>
              <a:t>M</a:t>
            </a:r>
          </a:p>
          <a:p>
            <a:r>
              <a:rPr lang="cs-CZ" dirty="0"/>
              <a:t>43,74 = 23,6 + 20,135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88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Význam pro nový model: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uvádí, kolik variability dat je model schopný vysvětlit (pokrok více průměrů oproti jednomu průměru)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naopak uvádí, co model není schopný vysvětlit (z důvodu vlivu dalších faktorů)</a:t>
            </a:r>
          </a:p>
          <a:p>
            <a:endParaRPr lang="cs-CZ" dirty="0"/>
          </a:p>
          <a:p>
            <a:r>
              <a:rPr lang="cs-CZ" dirty="0"/>
              <a:t>Je potřebné, aby podíl vysvětlené variability byl vyšší než podíl variability nevysvětlené, a to čím víc, tím líp</a:t>
            </a:r>
          </a:p>
        </p:txBody>
      </p:sp>
    </p:spTree>
    <p:extLst>
      <p:ext uri="{BB962C8B-B14F-4D97-AF65-F5344CB8AC3E}">
        <p14:creationId xmlns:p14="http://schemas.microsoft.com/office/powerpoint/2010/main" val="2269348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Průměrné 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661872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</a:t>
            </a:r>
          </a:p>
          <a:p>
            <a:endParaRPr lang="cs-CZ" dirty="0"/>
          </a:p>
          <a:p>
            <a:r>
              <a:rPr lang="cs-CZ" dirty="0"/>
              <a:t>20,135 &lt; 23,6</a:t>
            </a:r>
          </a:p>
          <a:p>
            <a:endParaRPr lang="cs-CZ" dirty="0"/>
          </a:p>
          <a:p>
            <a:r>
              <a:rPr lang="cs-CZ" dirty="0"/>
              <a:t>Výsledek naznačuje, že nový model není lepší</a:t>
            </a:r>
          </a:p>
          <a:p>
            <a:pPr marL="0" indent="0">
              <a:buNone/>
            </a:pPr>
            <a:r>
              <a:rPr lang="cs-CZ" sz="6600" dirty="0"/>
              <a:t>		      </a:t>
            </a:r>
            <a:r>
              <a:rPr lang="cs-CZ" sz="8800" dirty="0"/>
              <a:t>ALE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78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(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VAriance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6618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Měření závislosti kategorické (ne dichotomické) proměnné na kardinální proměnnou</a:t>
            </a:r>
          </a:p>
          <a:p>
            <a:pPr lvl="1"/>
            <a:r>
              <a:rPr lang="cs-CZ" dirty="0"/>
              <a:t>Srovnání hodnot tří a více průměrů v rámci jedné proměnné</a:t>
            </a:r>
          </a:p>
          <a:p>
            <a:endParaRPr lang="cs-CZ" dirty="0"/>
          </a:p>
          <a:p>
            <a:r>
              <a:rPr lang="cs-CZ" dirty="0"/>
              <a:t>Více druhů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jednofaktorová</a:t>
            </a:r>
            <a:r>
              <a:rPr lang="cs-CZ" dirty="0">
                <a:sym typeface="Wingdings" panose="05000000000000000000" pitchFamily="2" charset="2"/>
              </a:rPr>
              <a:t> nezávislá (jedna nezávislá a závislá proměnná, vzájemně nezávislé případy)</a:t>
            </a:r>
            <a:endParaRPr lang="cs-CZ" dirty="0"/>
          </a:p>
          <a:p>
            <a:endParaRPr lang="cs-CZ" dirty="0"/>
          </a:p>
          <a:p>
            <a:r>
              <a:rPr lang="cs-CZ" dirty="0"/>
              <a:t>Např. jak se liší průměrný příjem v závislosti na věku (věkových skupinách)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Průměrné 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</a:t>
            </a:r>
          </a:p>
          <a:p>
            <a:endParaRPr lang="cs-CZ" dirty="0"/>
          </a:p>
          <a:p>
            <a:r>
              <a:rPr lang="cs-CZ" dirty="0"/>
              <a:t>Obě hodnoty je nutné srovnat na stejný základ, protože byli počítané jako součty z odlišného počtu prvků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se dělí počtem skupin -1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se dělí počtem prvků – počtem skupin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75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F-statistika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MS</a:t>
            </a:r>
            <a:r>
              <a:rPr lang="cs-CZ" baseline="-25000" dirty="0"/>
              <a:t>M</a:t>
            </a:r>
            <a:r>
              <a:rPr lang="cs-CZ" dirty="0"/>
              <a:t> = SS</a:t>
            </a:r>
            <a:r>
              <a:rPr lang="cs-CZ" baseline="-25000" dirty="0"/>
              <a:t>M</a:t>
            </a:r>
            <a:r>
              <a:rPr lang="cs-CZ" dirty="0"/>
              <a:t> / (3-1) = 20,135 / 2 = 10,068</a:t>
            </a:r>
            <a:endParaRPr lang="cs-CZ" baseline="-25000" dirty="0"/>
          </a:p>
          <a:p>
            <a:r>
              <a:rPr lang="cs-CZ" dirty="0"/>
              <a:t>MS</a:t>
            </a:r>
            <a:r>
              <a:rPr lang="cs-CZ" baseline="-25000" dirty="0"/>
              <a:t>R</a:t>
            </a:r>
            <a:r>
              <a:rPr lang="cs-CZ" dirty="0"/>
              <a:t>  = SS</a:t>
            </a:r>
            <a:r>
              <a:rPr lang="cs-CZ" baseline="-25000" dirty="0"/>
              <a:t>R</a:t>
            </a:r>
            <a:r>
              <a:rPr lang="cs-CZ" dirty="0"/>
              <a:t> / (15 – 3) = 23,6 / 12	= 1,967 </a:t>
            </a:r>
          </a:p>
          <a:p>
            <a:endParaRPr lang="cs-CZ" dirty="0"/>
          </a:p>
          <a:p>
            <a:r>
              <a:rPr lang="cs-CZ" dirty="0"/>
              <a:t>F = vysvětlená variabilita / nevysvětlená variabilita</a:t>
            </a:r>
          </a:p>
          <a:p>
            <a:r>
              <a:rPr lang="cs-CZ" dirty="0"/>
              <a:t>F = MS</a:t>
            </a:r>
            <a:r>
              <a:rPr lang="cs-CZ" baseline="-25000" dirty="0"/>
              <a:t>M</a:t>
            </a:r>
            <a:r>
              <a:rPr lang="cs-CZ" dirty="0"/>
              <a:t> / MS</a:t>
            </a:r>
            <a:r>
              <a:rPr lang="cs-CZ" baseline="-25000" dirty="0"/>
              <a:t>R</a:t>
            </a:r>
            <a:endParaRPr lang="cs-CZ" dirty="0"/>
          </a:p>
          <a:p>
            <a:r>
              <a:rPr lang="cs-CZ" dirty="0"/>
              <a:t>F = 5,12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336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F-statistika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Výstup analýzy ANOVA</a:t>
            </a:r>
          </a:p>
          <a:p>
            <a:endParaRPr lang="cs-CZ" dirty="0"/>
          </a:p>
          <a:p>
            <a:r>
              <a:rPr lang="cs-CZ" dirty="0"/>
              <a:t>F-statistika (a její </a:t>
            </a:r>
            <a:r>
              <a:rPr lang="cs-CZ" dirty="0" err="1"/>
              <a:t>signifikantnost</a:t>
            </a:r>
            <a:r>
              <a:rPr lang="cs-CZ" dirty="0"/>
              <a:t>) jsou pouze prvním krokem (i když samotná ANOVA tím končí)</a:t>
            </a:r>
          </a:p>
          <a:p>
            <a:endParaRPr lang="cs-CZ" dirty="0"/>
          </a:p>
          <a:p>
            <a:r>
              <a:rPr lang="cs-CZ" dirty="0"/>
              <a:t>Z F-statistiky lze poznat, že některé průměry se od sebe statisticky signifikantně liší, ale ne už které a jak</a:t>
            </a:r>
          </a:p>
          <a:p>
            <a:endParaRPr lang="cs-CZ" dirty="0"/>
          </a:p>
          <a:p>
            <a:r>
              <a:rPr lang="cs-CZ" dirty="0"/>
              <a:t>Potřebný druhý krok – kontrasty nebo post hoc testy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68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ANOVA je parametrický test</a:t>
            </a:r>
          </a:p>
          <a:p>
            <a:endParaRPr lang="cs-CZ" dirty="0"/>
          </a:p>
          <a:p>
            <a:r>
              <a:rPr lang="cs-CZ" dirty="0"/>
              <a:t>Nezávislost pozorování, normální rozložení závislé proměnné (uvnitř skupin), homogenita rozptylu, závislá proměnná alespoň intervalová</a:t>
            </a:r>
          </a:p>
          <a:p>
            <a:endParaRPr lang="cs-CZ" dirty="0"/>
          </a:p>
          <a:p>
            <a:r>
              <a:rPr lang="cs-CZ" dirty="0"/>
              <a:t>Za jistých okolností je ANOVA robustní = produkuje platné výsledky navzdory porušeným předpokladům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046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Porušení normality:</a:t>
            </a:r>
          </a:p>
          <a:p>
            <a:pPr lvl="1"/>
            <a:r>
              <a:rPr lang="cs-CZ" dirty="0"/>
              <a:t>Pokud jsou skupiny stejné, výsledky ANOVA by neměli být narušené</a:t>
            </a:r>
          </a:p>
          <a:p>
            <a:pPr lvl="1"/>
            <a:r>
              <a:rPr lang="cs-CZ" dirty="0"/>
              <a:t>Pokud jsou skupiny různě velké, přesnost F-statistiky může být narušená</a:t>
            </a:r>
          </a:p>
          <a:p>
            <a:endParaRPr lang="cs-CZ" dirty="0"/>
          </a:p>
          <a:p>
            <a:r>
              <a:rPr lang="cs-CZ" b="1" dirty="0"/>
              <a:t>Porušení homogenity rozptylu:</a:t>
            </a:r>
          </a:p>
          <a:p>
            <a:pPr lvl="1"/>
            <a:r>
              <a:rPr lang="cs-CZ" dirty="0"/>
              <a:t>Stejně jako u porušení normality</a:t>
            </a:r>
          </a:p>
          <a:p>
            <a:pPr lvl="1"/>
            <a:r>
              <a:rPr lang="cs-CZ" dirty="0"/>
              <a:t>Pokud mají větší skupiny vyšší rozptyl, hodnota F má tendenci být nižší (a naopak)</a:t>
            </a:r>
          </a:p>
          <a:p>
            <a:endParaRPr lang="cs-CZ" dirty="0"/>
          </a:p>
          <a:p>
            <a:r>
              <a:rPr lang="cs-CZ" b="1" dirty="0"/>
              <a:t>Porušení nezávislosti:</a:t>
            </a:r>
          </a:p>
          <a:p>
            <a:pPr lvl="1"/>
            <a:r>
              <a:rPr lang="cs-CZ" dirty="0"/>
              <a:t>Vážné navýšení pravděpodobnosti chyby I. typu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664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Post hoc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/>
              <a:t>Druhý krok, který následuje po zjištění hodnoty F-statistiky (pouze pokud ukazuje na výhodnost modelu)</a:t>
            </a:r>
          </a:p>
          <a:p>
            <a:endParaRPr lang="cs-CZ" dirty="0"/>
          </a:p>
          <a:p>
            <a:r>
              <a:rPr lang="cs-CZ" dirty="0"/>
              <a:t>Post hoc testy porovnají všechny dvojice průměrů</a:t>
            </a:r>
          </a:p>
          <a:p>
            <a:endParaRPr lang="cs-CZ" dirty="0"/>
          </a:p>
          <a:p>
            <a:r>
              <a:rPr lang="cs-CZ" dirty="0"/>
              <a:t>Využití spíše pro výzkumy bez hypotéz (není pravidlo)</a:t>
            </a:r>
          </a:p>
          <a:p>
            <a:endParaRPr lang="cs-CZ" dirty="0"/>
          </a:p>
          <a:p>
            <a:r>
              <a:rPr lang="cs-CZ" dirty="0"/>
              <a:t>Více variant (v SPSS téměř dvě desítky)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124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Post hoc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/>
              <a:t>Kritéria použití:</a:t>
            </a:r>
          </a:p>
          <a:p>
            <a:pPr lvl="1"/>
            <a:r>
              <a:rPr lang="cs-CZ" dirty="0"/>
              <a:t>Kontrola chyb I. typu</a:t>
            </a:r>
          </a:p>
          <a:p>
            <a:pPr lvl="1"/>
            <a:r>
              <a:rPr lang="cs-CZ" dirty="0"/>
              <a:t>Kontrola chyb II. typu</a:t>
            </a:r>
          </a:p>
          <a:p>
            <a:pPr lvl="1"/>
            <a:r>
              <a:rPr lang="cs-CZ" dirty="0"/>
              <a:t>Validní výstupy při porušení předpokladů ANOVA</a:t>
            </a:r>
          </a:p>
          <a:p>
            <a:endParaRPr lang="cs-CZ" dirty="0"/>
          </a:p>
          <a:p>
            <a:r>
              <a:rPr lang="cs-CZ" dirty="0"/>
              <a:t>Konzervativní testy – nízká možnost chyby I. typu za cenu opatrnosti (neodhalí existující efekt)</a:t>
            </a:r>
          </a:p>
          <a:p>
            <a:r>
              <a:rPr lang="cs-CZ" dirty="0"/>
              <a:t>Liberální testy – nízká možnost chyby II. typu za cenu lehkovážnosti (odhalí se neexistující efekt)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863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Post hoc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/>
              <a:t>Co použít?</a:t>
            </a:r>
          </a:p>
          <a:p>
            <a:endParaRPr lang="cs-CZ" dirty="0"/>
          </a:p>
          <a:p>
            <a:r>
              <a:rPr lang="cs-CZ" dirty="0"/>
              <a:t>Stejně velké skupiny a rozptyly – REGWQ nebo </a:t>
            </a:r>
            <a:r>
              <a:rPr lang="cs-CZ" dirty="0" err="1"/>
              <a:t>Tukey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Konzervativní test – </a:t>
            </a:r>
            <a:r>
              <a:rPr lang="cs-CZ" dirty="0" err="1"/>
              <a:t>Bonferroni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Rozdílná velikost skupin – Gabriel nebo GT2</a:t>
            </a:r>
          </a:p>
          <a:p>
            <a:endParaRPr lang="cs-CZ" dirty="0"/>
          </a:p>
          <a:p>
            <a:r>
              <a:rPr lang="cs-CZ" dirty="0"/>
              <a:t>Narušena homogenita rozptylu – </a:t>
            </a:r>
            <a:r>
              <a:rPr lang="cs-CZ" dirty="0" err="1"/>
              <a:t>Games-Howell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17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Compare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Means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One-Way</a:t>
            </a:r>
            <a:r>
              <a:rPr lang="cs-CZ" dirty="0">
                <a:sym typeface="Wingdings" panose="05000000000000000000" pitchFamily="2" charset="2"/>
              </a:rPr>
              <a:t> ANOVA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 err="1">
                <a:sym typeface="Wingdings" panose="05000000000000000000" pitchFamily="2" charset="2"/>
              </a:rPr>
              <a:t>Dependent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Factor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 err="1">
                <a:sym typeface="Wingdings" panose="05000000000000000000" pitchFamily="2" charset="2"/>
              </a:rPr>
              <a:t>Options</a:t>
            </a:r>
            <a:r>
              <a:rPr lang="cs-CZ" dirty="0">
                <a:sym typeface="Wingdings" panose="05000000000000000000" pitchFamily="2" charset="2"/>
              </a:rPr>
              <a:t> možnost zvolit deskriptivní statistiky, </a:t>
            </a:r>
            <a:r>
              <a:rPr lang="cs-CZ" dirty="0" err="1">
                <a:sym typeface="Wingdings" panose="05000000000000000000" pitchFamily="2" charset="2"/>
              </a:rPr>
              <a:t>Levenův</a:t>
            </a:r>
            <a:r>
              <a:rPr lang="cs-CZ" dirty="0">
                <a:sym typeface="Wingdings" panose="05000000000000000000" pitchFamily="2" charset="2"/>
              </a:rPr>
              <a:t> test, Brown-</a:t>
            </a:r>
            <a:r>
              <a:rPr lang="cs-CZ" dirty="0" err="1">
                <a:sym typeface="Wingdings" panose="05000000000000000000" pitchFamily="2" charset="2"/>
              </a:rPr>
              <a:t>Forsythe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 err="1">
                <a:sym typeface="Wingdings" panose="05000000000000000000" pitchFamily="2" charset="2"/>
              </a:rPr>
              <a:t>Welch</a:t>
            </a:r>
            <a:r>
              <a:rPr lang="cs-CZ" dirty="0">
                <a:sym typeface="Wingdings" panose="05000000000000000000" pitchFamily="2" charset="2"/>
              </a:rPr>
              <a:t> F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 vybrat příslušné testy (při </a:t>
            </a:r>
            <a:r>
              <a:rPr lang="cs-CZ" i="1" dirty="0" err="1">
                <a:sym typeface="Wingdings" panose="05000000000000000000" pitchFamily="2" charset="2"/>
              </a:rPr>
              <a:t>Dunnett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skontrolovat</a:t>
            </a:r>
            <a:r>
              <a:rPr lang="cs-CZ" dirty="0">
                <a:sym typeface="Wingdings" panose="05000000000000000000" pitchFamily="2" charset="2"/>
              </a:rPr>
              <a:t> další nastavení)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409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469378"/>
              </p:ext>
            </p:extLst>
          </p:nvPr>
        </p:nvGraphicFramePr>
        <p:xfrm>
          <a:off x="2411760" y="260648"/>
          <a:ext cx="4032447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9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Test of Homogeneity of Variances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 gridSpan="4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Libido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Levene</a:t>
                      </a:r>
                      <a:r>
                        <a:rPr lang="en-US" sz="1400" dirty="0">
                          <a:effectLst/>
                        </a:rPr>
                        <a:t> Statistic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df1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df2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,092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,913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632037"/>
              </p:ext>
            </p:extLst>
          </p:nvPr>
        </p:nvGraphicFramePr>
        <p:xfrm>
          <a:off x="1115616" y="2348880"/>
          <a:ext cx="6696745" cy="237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6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9026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ANOVA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026">
                <a:tc gridSpan="6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Libido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Sum of Squares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df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Mean Square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0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20,133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10,067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5,119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,025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06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Within Groups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23,600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1,967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06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43,733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15734"/>
              </p:ext>
            </p:extLst>
          </p:nvPr>
        </p:nvGraphicFramePr>
        <p:xfrm>
          <a:off x="2051720" y="5013179"/>
          <a:ext cx="4896543" cy="1670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4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2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8165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Robust Tests of Equality of Means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65">
                <a:tc gridSpan="5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Libido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Statistic</a:t>
                      </a:r>
                      <a:r>
                        <a:rPr lang="en-US" sz="1400" baseline="30000" dirty="0" err="1"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df1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df2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6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Welch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4,320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7,943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,054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6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Brown-Forsythe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5,119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11,574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,026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28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ANOVA testuje nulovou hypotézu, že průměry jednotlivých skupin jsou totožné</a:t>
            </a:r>
          </a:p>
          <a:p>
            <a:endParaRPr lang="cs-CZ" dirty="0"/>
          </a:p>
          <a:p>
            <a:r>
              <a:rPr lang="cs-CZ" dirty="0"/>
              <a:t>Výsledkem je F-statistika:</a:t>
            </a:r>
          </a:p>
          <a:p>
            <a:pPr lvl="1"/>
            <a:r>
              <a:rPr lang="cs-CZ" dirty="0"/>
              <a:t>Ta stanoví, zda jsou průměry totožné nebo ne</a:t>
            </a:r>
          </a:p>
          <a:p>
            <a:pPr lvl="1"/>
            <a:r>
              <a:rPr lang="cs-CZ" dirty="0"/>
              <a:t>Nespecifikuje ale, jak se které průměry liší</a:t>
            </a:r>
          </a:p>
          <a:p>
            <a:endParaRPr lang="cs-CZ" dirty="0"/>
          </a:p>
          <a:p>
            <a:r>
              <a:rPr lang="cs-CZ" dirty="0"/>
              <a:t>Identifikace odlišností mezi průměry se děje až v dalším kroku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3018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743354"/>
              </p:ext>
            </p:extLst>
          </p:nvPr>
        </p:nvGraphicFramePr>
        <p:xfrm>
          <a:off x="539551" y="548687"/>
          <a:ext cx="8208912" cy="583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6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6525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Multiple Comparisons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525">
                <a:tc gridSpan="6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Dependent Variable:   Libido 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3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(I) Dose of Viagra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(J) Dose of Viagra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Mean Difference (I-J)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Std. Error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Sig.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95% Confidence Interval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Lower Bound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Upper Bound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525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Tukey</a:t>
                      </a:r>
                      <a:r>
                        <a:rPr lang="en-US" sz="1200" dirty="0">
                          <a:effectLst/>
                        </a:rPr>
                        <a:t> HSD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Low Dose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,516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-3,37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,021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-5,17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-,43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,516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,147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-4,17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,57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,021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,43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,147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-,57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525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Games-Howell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,825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,479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-3,36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,039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-5,44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Placebo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,825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,479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,185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-4,44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,039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Low Dose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,185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-,84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2255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Dunnett t (&gt;control)</a:t>
                      </a:r>
                      <a:r>
                        <a:rPr lang="en-US" sz="1200" baseline="30000">
                          <a:effectLst/>
                        </a:rPr>
                        <a:t>b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Placebo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,227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2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High Dose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Placebo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,008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3517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/>
              <a:t>Kruskal-Wallisův</a:t>
            </a:r>
            <a:r>
              <a:rPr lang="cs-CZ" dirty="0"/>
              <a:t>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 err="1">
                <a:sym typeface="Wingdings" panose="05000000000000000000" pitchFamily="2" charset="2"/>
              </a:rPr>
              <a:t>Neparametrická</a:t>
            </a:r>
            <a:r>
              <a:rPr lang="cs-CZ" dirty="0">
                <a:sym typeface="Wingdings" panose="05000000000000000000" pitchFamily="2" charset="2"/>
              </a:rPr>
              <a:t> alternativa k ANOVA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Data seřadí a následně počítá (samotné hodnoty v rámci výpočtu nebere do úvahy)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Výsledkem je statistika H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Následně je možná obdoba post hoc testů (Mann-</a:t>
            </a:r>
            <a:r>
              <a:rPr lang="cs-CZ" dirty="0" err="1">
                <a:sym typeface="Wingdings" panose="05000000000000000000" pitchFamily="2" charset="2"/>
              </a:rPr>
              <a:t>Whitney</a:t>
            </a:r>
            <a:r>
              <a:rPr lang="cs-CZ" dirty="0">
                <a:sym typeface="Wingdings" panose="05000000000000000000" pitchFamily="2" charset="2"/>
              </a:rPr>
              <a:t> test) – ani zde se nebere ohled na hodnoty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8951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/>
              <a:t>Kruskal-Wallis </a:t>
            </a:r>
            <a:r>
              <a:rPr lang="cs-CZ" dirty="0"/>
              <a:t>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922520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Nonparametric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Tests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Legacy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Dialogs</a:t>
            </a:r>
            <a:r>
              <a:rPr lang="cs-CZ" dirty="0">
                <a:sym typeface="Wingdings" panose="05000000000000000000" pitchFamily="2" charset="2"/>
              </a:rPr>
              <a:t>  K Independent </a:t>
            </a:r>
            <a:r>
              <a:rPr lang="cs-CZ" dirty="0" err="1">
                <a:sym typeface="Wingdings" panose="05000000000000000000" pitchFamily="2" charset="2"/>
              </a:rPr>
              <a:t>Samples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Zvolit </a:t>
            </a:r>
            <a:r>
              <a:rPr lang="cs-CZ" dirty="0" err="1">
                <a:sym typeface="Wingdings" panose="05000000000000000000" pitchFamily="2" charset="2"/>
              </a:rPr>
              <a:t>Kruskal-Wallis</a:t>
            </a:r>
            <a:r>
              <a:rPr lang="cs-CZ" dirty="0">
                <a:sym typeface="Wingdings" panose="05000000000000000000" pitchFamily="2" charset="2"/>
              </a:rPr>
              <a:t> H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>
                <a:sym typeface="Wingdings" panose="05000000000000000000" pitchFamily="2" charset="2"/>
              </a:rPr>
              <a:t>Test </a:t>
            </a:r>
            <a:r>
              <a:rPr lang="cs-CZ" i="1" dirty="0" err="1">
                <a:sym typeface="Wingdings" panose="05000000000000000000" pitchFamily="2" charset="2"/>
              </a:rPr>
              <a:t>Variable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Grouping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Variable</a:t>
            </a:r>
            <a:r>
              <a:rPr lang="cs-CZ" dirty="0">
                <a:sym typeface="Wingdings" panose="05000000000000000000" pitchFamily="2" charset="2"/>
              </a:rPr>
              <a:t> a stanovit minimální a maximální hodnotu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Pro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:</a:t>
            </a:r>
          </a:p>
          <a:p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Nonparametric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Tests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Legacy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Dialogs</a:t>
            </a:r>
            <a:r>
              <a:rPr lang="cs-CZ" dirty="0">
                <a:sym typeface="Wingdings" panose="05000000000000000000" pitchFamily="2" charset="2"/>
              </a:rPr>
              <a:t>  2 Independent </a:t>
            </a:r>
            <a:r>
              <a:rPr lang="cs-CZ" dirty="0" err="1">
                <a:sym typeface="Wingdings" panose="05000000000000000000" pitchFamily="2" charset="2"/>
              </a:rPr>
              <a:t>Samples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Zvolit Mann-</a:t>
            </a:r>
            <a:r>
              <a:rPr lang="cs-CZ" dirty="0" err="1">
                <a:sym typeface="Wingdings" panose="05000000000000000000" pitchFamily="2" charset="2"/>
              </a:rPr>
              <a:t>Whitney</a:t>
            </a:r>
            <a:r>
              <a:rPr lang="cs-CZ" dirty="0">
                <a:sym typeface="Wingdings" panose="05000000000000000000" pitchFamily="2" charset="2"/>
              </a:rPr>
              <a:t> U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Stejný postup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562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model, který se na data dá použít, je průměr</a:t>
            </a:r>
          </a:p>
          <a:p>
            <a:endParaRPr lang="cs-CZ" dirty="0"/>
          </a:p>
          <a:p>
            <a:r>
              <a:rPr lang="cs-CZ" dirty="0"/>
              <a:t>Průměr vyjadřuje absenci efektu jiné proměnné (např. věku na příjem)</a:t>
            </a:r>
          </a:p>
          <a:p>
            <a:endParaRPr lang="cs-CZ" dirty="0"/>
          </a:p>
          <a:p>
            <a:r>
              <a:rPr lang="cs-CZ" dirty="0"/>
              <a:t>Cílem je najít model, který naše data vystihuje lépe</a:t>
            </a:r>
          </a:p>
          <a:p>
            <a:endParaRPr lang="cs-CZ" dirty="0"/>
          </a:p>
          <a:p>
            <a:r>
              <a:rPr lang="cs-CZ" dirty="0"/>
              <a:t>Pokud jsou rozdíly mezi skupinami dostatečně velké, bude model založený na více průměrech vhodnější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14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zjistit, zda je nový model lepší?</a:t>
            </a:r>
          </a:p>
          <a:p>
            <a:endParaRPr lang="cs-CZ" dirty="0"/>
          </a:p>
          <a:p>
            <a:r>
              <a:rPr lang="cs-CZ" dirty="0"/>
              <a:t>Odpověď – model musí představovat pokrok oproti vysvětlovací schopnosti starého modelu</a:t>
            </a:r>
          </a:p>
          <a:p>
            <a:endParaRPr lang="cs-CZ" dirty="0"/>
          </a:p>
          <a:p>
            <a:r>
              <a:rPr lang="cs-CZ" dirty="0"/>
              <a:t>V případě průměru jsou vhodným ukazatelem jeho „nepřesnosti“ odchylky mezi modelem předpokládanými a skutečnými hodnotami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41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ANOVA – příklad (</a:t>
            </a:r>
            <a:r>
              <a:rPr lang="cs-CZ" dirty="0" err="1"/>
              <a:t>Field</a:t>
            </a:r>
            <a:r>
              <a:rPr lang="cs-CZ" dirty="0"/>
              <a:t> 2009: 350)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30471"/>
              </p:ext>
            </p:extLst>
          </p:nvPr>
        </p:nvGraphicFramePr>
        <p:xfrm>
          <a:off x="457200" y="1935163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Placebo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Nízká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Vysoká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Rozptyl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3,124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. odchylka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1,767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92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730685"/>
              </p:ext>
            </p:extLst>
          </p:nvPr>
        </p:nvGraphicFramePr>
        <p:xfrm>
          <a:off x="457200" y="1628801"/>
          <a:ext cx="8229600" cy="46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33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graphicFrame>
        <p:nvGraphicFramePr>
          <p:cNvPr id="14" name="Zástupný symbol pro obsah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977521"/>
              </p:ext>
            </p:extLst>
          </p:nvPr>
        </p:nvGraphicFramePr>
        <p:xfrm>
          <a:off x="457200" y="1628801"/>
          <a:ext cx="8229600" cy="46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262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Celkový součet čtverců (</a:t>
            </a:r>
            <a:r>
              <a:rPr lang="cs-CZ" dirty="0" err="1"/>
              <a:t>Total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T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celkového průměru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Čitatel zlomku výpočtu rozptylu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</a:t>
            </a:r>
            <a:r>
              <a:rPr lang="cs-CZ" baseline="30000" dirty="0"/>
              <a:t>2</a:t>
            </a:r>
            <a:r>
              <a:rPr lang="cs-CZ" dirty="0"/>
              <a:t> (N – 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085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2834</TotalTime>
  <Words>1338</Words>
  <Application>Microsoft Office PowerPoint</Application>
  <PresentationFormat>Prezentácia na obrazovke (4:3)</PresentationFormat>
  <Paragraphs>536</Paragraphs>
  <Slides>32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15</vt:i4>
      </vt:variant>
      <vt:variant>
        <vt:lpstr>Nadpisy snímok</vt:lpstr>
      </vt:variant>
      <vt:variant>
        <vt:i4>32</vt:i4>
      </vt:variant>
    </vt:vector>
  </HeadingPairs>
  <TitlesOfParts>
    <vt:vector size="53" baseType="lpstr">
      <vt:lpstr>Calibri</vt:lpstr>
      <vt:lpstr>Constantia</vt:lpstr>
      <vt:lpstr>Courier New</vt:lpstr>
      <vt:lpstr>Times New Roman</vt:lpstr>
      <vt:lpstr>Wingdings</vt:lpstr>
      <vt:lpstr>Wingdings 2</vt:lpstr>
      <vt:lpstr>Tok</vt:lpstr>
      <vt:lpstr>1_Tok</vt:lpstr>
      <vt:lpstr>2_Tok</vt:lpstr>
      <vt:lpstr>4_Tok</vt:lpstr>
      <vt:lpstr>5_Tok</vt:lpstr>
      <vt:lpstr>6_Tok</vt:lpstr>
      <vt:lpstr>7_Tok</vt:lpstr>
      <vt:lpstr>8_Tok</vt:lpstr>
      <vt:lpstr>9_Tok</vt:lpstr>
      <vt:lpstr>10_Tok</vt:lpstr>
      <vt:lpstr>12_Tok</vt:lpstr>
      <vt:lpstr>13_Tok</vt:lpstr>
      <vt:lpstr>14_Tok</vt:lpstr>
      <vt:lpstr>15_Tok</vt:lpstr>
      <vt:lpstr>16_Tok</vt:lpstr>
      <vt:lpstr>ANOVA </vt:lpstr>
      <vt:lpstr>ANOVA (ANalysis Of VAriance)</vt:lpstr>
      <vt:lpstr>ANOVA - základy</vt:lpstr>
      <vt:lpstr>ANOVA - základy</vt:lpstr>
      <vt:lpstr>ANOVA - základy</vt:lpstr>
      <vt:lpstr>ANOVA – příklad (Field 2009: 350)</vt:lpstr>
      <vt:lpstr>ANOVA - základy</vt:lpstr>
      <vt:lpstr>ANOVA - základy</vt:lpstr>
      <vt:lpstr>SST</vt:lpstr>
      <vt:lpstr>Prezentácia programu PowerPoint</vt:lpstr>
      <vt:lpstr>ANOVA - základy</vt:lpstr>
      <vt:lpstr>ANOVA - základy</vt:lpstr>
      <vt:lpstr>SSR</vt:lpstr>
      <vt:lpstr>Prezentácia programu PowerPoint</vt:lpstr>
      <vt:lpstr>SSM</vt:lpstr>
      <vt:lpstr>Prezentácia programu PowerPoint</vt:lpstr>
      <vt:lpstr>Sumy čtverců</vt:lpstr>
      <vt:lpstr>Sumy čtverců</vt:lpstr>
      <vt:lpstr>Průměrné sumy čtverců</vt:lpstr>
      <vt:lpstr>Průměrné sumy čtverců</vt:lpstr>
      <vt:lpstr>F-statistika</vt:lpstr>
      <vt:lpstr>F-statistika</vt:lpstr>
      <vt:lpstr>ANOVA - předpoklady</vt:lpstr>
      <vt:lpstr>ANOVA - předpoklady</vt:lpstr>
      <vt:lpstr>Post hoc testy</vt:lpstr>
      <vt:lpstr>Post hoc testy</vt:lpstr>
      <vt:lpstr>Post hoc testy</vt:lpstr>
      <vt:lpstr>ANOVA v SPSS</vt:lpstr>
      <vt:lpstr>Prezentácia programu PowerPoint</vt:lpstr>
      <vt:lpstr>Prezentácia programu PowerPoint</vt:lpstr>
      <vt:lpstr>Kruskal-Wallisův test</vt:lpstr>
      <vt:lpstr>Kruskal-Wallis v SPSS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Slovenská republika Volebný systém a jeho reforma</dc:title>
  <dc:creator>Peter Spáč</dc:creator>
  <cp:lastModifiedBy>Peter</cp:lastModifiedBy>
  <cp:revision>319</cp:revision>
  <dcterms:created xsi:type="dcterms:W3CDTF">2013-02-19T08:47:21Z</dcterms:created>
  <dcterms:modified xsi:type="dcterms:W3CDTF">2018-11-09T21:41:38Z</dcterms:modified>
</cp:coreProperties>
</file>