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36" r:id="rId17"/>
    <p:sldMasterId id="2147483948" r:id="rId18"/>
    <p:sldMasterId id="2147483960" r:id="rId19"/>
  </p:sldMasterIdLst>
  <p:sldIdLst>
    <p:sldId id="256" r:id="rId20"/>
    <p:sldId id="259" r:id="rId21"/>
    <p:sldId id="260" r:id="rId22"/>
    <p:sldId id="265" r:id="rId23"/>
    <p:sldId id="266" r:id="rId24"/>
    <p:sldId id="268" r:id="rId25"/>
    <p:sldId id="269" r:id="rId26"/>
    <p:sldId id="270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310" r:id="rId49"/>
    <p:sldId id="293" r:id="rId50"/>
    <p:sldId id="294" r:id="rId51"/>
    <p:sldId id="295" r:id="rId52"/>
    <p:sldId id="296" r:id="rId53"/>
    <p:sldId id="303" r:id="rId54"/>
    <p:sldId id="304" r:id="rId55"/>
    <p:sldId id="305" r:id="rId56"/>
    <p:sldId id="306" r:id="rId57"/>
    <p:sldId id="307" r:id="rId58"/>
    <p:sldId id="308" r:id="rId59"/>
    <p:sldId id="309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14.12.2018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6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0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42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406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992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18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735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127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711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2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363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4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22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3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80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233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121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563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56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6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6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205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760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4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801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351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199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685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684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6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296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665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499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792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8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70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3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941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678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624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8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41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085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003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788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99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12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0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063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08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5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2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315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822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01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436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105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12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921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7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801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2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58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381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085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316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59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73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529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590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7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9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712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786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526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452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889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239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522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933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4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423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21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89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437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0431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009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578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74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971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585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9139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30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72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0576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297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32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659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337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6183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209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042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496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88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73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4251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78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404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8224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5064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327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7103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177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309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28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54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53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6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0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00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56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5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71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8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17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38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9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37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7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60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32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40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2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30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83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67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83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00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4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2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6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8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00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53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4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37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76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80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6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6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8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57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54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60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54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09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21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3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01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3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2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821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28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6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83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9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5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816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98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77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7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876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843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35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75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30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53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5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31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70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40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21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66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071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75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14.12.2018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88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18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47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9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8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1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44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58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58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4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7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8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5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10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83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7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14.12.2018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6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Logistická regrese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29.11.2018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Odds</a:t>
            </a:r>
            <a:r>
              <a:rPr lang="cs-CZ" dirty="0"/>
              <a:t> ratio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>
                <a:sym typeface="Wingdings" panose="05000000000000000000" pitchFamily="2" charset="2"/>
              </a:rPr>
              <a:t>Ukazatel</a:t>
            </a:r>
            <a:r>
              <a:rPr lang="sk-SK" dirty="0">
                <a:sym typeface="Wingdings" panose="05000000000000000000" pitchFamily="2" charset="2"/>
              </a:rPr>
              <a:t> efektu </a:t>
            </a:r>
            <a:r>
              <a:rPr lang="sk-SK" dirty="0" err="1">
                <a:sym typeface="Wingdings" panose="05000000000000000000" pitchFamily="2" charset="2"/>
              </a:rPr>
              <a:t>prediktorů</a:t>
            </a:r>
            <a:r>
              <a:rPr lang="sk-SK" dirty="0">
                <a:sym typeface="Wingdings" panose="05000000000000000000" pitchFamily="2" charset="2"/>
              </a:rPr>
              <a:t>, jednoduchá interpretace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Ukazuje, jak se </a:t>
            </a:r>
            <a:r>
              <a:rPr lang="sk-SK" dirty="0" err="1">
                <a:sym typeface="Wingdings" panose="05000000000000000000" pitchFamily="2" charset="2"/>
              </a:rPr>
              <a:t>se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změnou</a:t>
            </a:r>
            <a:r>
              <a:rPr lang="sk-SK" dirty="0">
                <a:sym typeface="Wingdings" panose="05000000000000000000" pitchFamily="2" charset="2"/>
              </a:rPr>
              <a:t> nezávislé proměnné o jednotku </a:t>
            </a:r>
            <a:r>
              <a:rPr lang="sk-SK" dirty="0" err="1">
                <a:sym typeface="Wingdings" panose="05000000000000000000" pitchFamily="2" charset="2"/>
              </a:rPr>
              <a:t>mění</a:t>
            </a:r>
            <a:r>
              <a:rPr lang="sk-SK" dirty="0">
                <a:sym typeface="Wingdings" panose="05000000000000000000" pitchFamily="2" charset="2"/>
              </a:rPr>
              <a:t> šance na to, že nastane konkrétní výstup v závislé proměnné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Hodnoty nad 1 </a:t>
            </a:r>
            <a:r>
              <a:rPr lang="sk-SK" dirty="0" err="1">
                <a:sym typeface="Wingdings" panose="05000000000000000000" pitchFamily="2" charset="2"/>
              </a:rPr>
              <a:t>znamenají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nárůst</a:t>
            </a:r>
            <a:r>
              <a:rPr lang="sk-SK" dirty="0">
                <a:sym typeface="Wingdings" panose="05000000000000000000" pitchFamily="2" charset="2"/>
              </a:rPr>
              <a:t> šancí, hodnoty pod 1 pokles</a:t>
            </a:r>
          </a:p>
          <a:p>
            <a:endParaRPr lang="sk-SK" dirty="0"/>
          </a:p>
          <a:p>
            <a:r>
              <a:rPr lang="sk-SK" dirty="0">
                <a:sym typeface="Wingdings" panose="05000000000000000000" pitchFamily="2" charset="2"/>
              </a:rPr>
              <a:t>Ve výstupu SPSS </a:t>
            </a:r>
            <a:r>
              <a:rPr lang="sk-SK" dirty="0" err="1">
                <a:sym typeface="Wingdings" panose="05000000000000000000" pitchFamily="2" charset="2"/>
              </a:rPr>
              <a:t>zapisováno</a:t>
            </a:r>
            <a:r>
              <a:rPr lang="sk-SK" dirty="0">
                <a:sym typeface="Wingdings" panose="05000000000000000000" pitchFamily="2" charset="2"/>
              </a:rPr>
              <a:t> jako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33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Předpoklady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1. </a:t>
            </a:r>
            <a:r>
              <a:rPr lang="sk-SK" dirty="0" err="1">
                <a:sym typeface="Wingdings" panose="05000000000000000000" pitchFamily="2" charset="2"/>
              </a:rPr>
              <a:t>Nezávislost</a:t>
            </a:r>
            <a:r>
              <a:rPr lang="sk-SK" dirty="0">
                <a:sym typeface="Wingdings" panose="05000000000000000000" pitchFamily="2" charset="2"/>
              </a:rPr>
              <a:t> pozorování</a:t>
            </a:r>
          </a:p>
          <a:p>
            <a:endParaRPr lang="sk-SK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2. </a:t>
            </a:r>
            <a:r>
              <a:rPr lang="sk-SK" dirty="0" err="1">
                <a:sym typeface="Wingdings" panose="05000000000000000000" pitchFamily="2" charset="2"/>
              </a:rPr>
              <a:t>Absence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multikolinearity</a:t>
            </a:r>
            <a:endParaRPr lang="sk-SK" dirty="0">
              <a:sym typeface="Wingdings" panose="05000000000000000000" pitchFamily="2" charset="2"/>
            </a:endParaRPr>
          </a:p>
          <a:p>
            <a:endParaRPr lang="sk-SK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3. </a:t>
            </a:r>
            <a:r>
              <a:rPr lang="sk-SK" dirty="0" err="1">
                <a:sym typeface="Wingdings" panose="05000000000000000000" pitchFamily="2" charset="2"/>
              </a:rPr>
              <a:t>Linearita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V </a:t>
            </a:r>
            <a:r>
              <a:rPr lang="sk-SK" dirty="0" err="1">
                <a:sym typeface="Wingdings" panose="05000000000000000000" pitchFamily="2" charset="2"/>
              </a:rPr>
              <a:t>lineární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regresi</a:t>
            </a:r>
            <a:r>
              <a:rPr lang="sk-SK" dirty="0">
                <a:sym typeface="Wingdings" panose="05000000000000000000" pitchFamily="2" charset="2"/>
              </a:rPr>
              <a:t> je </a:t>
            </a:r>
            <a:r>
              <a:rPr lang="sk-SK" dirty="0" err="1">
                <a:sym typeface="Wingdings" panose="05000000000000000000" pitchFamily="2" charset="2"/>
              </a:rPr>
              <a:t>podmínkou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lineární</a:t>
            </a:r>
            <a:r>
              <a:rPr lang="sk-SK" dirty="0">
                <a:sym typeface="Wingdings" panose="05000000000000000000" pitchFamily="2" charset="2"/>
              </a:rPr>
              <a:t> vztah mezi nezávislou a závislou proměnnou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V logistické toto neplatí – </a:t>
            </a:r>
            <a:r>
              <a:rPr lang="sk-SK" dirty="0" err="1">
                <a:sym typeface="Wingdings" panose="05000000000000000000" pitchFamily="2" charset="2"/>
              </a:rPr>
              <a:t>podmínkou</a:t>
            </a:r>
            <a:r>
              <a:rPr lang="sk-SK" dirty="0">
                <a:sym typeface="Wingdings" panose="05000000000000000000" pitchFamily="2" charset="2"/>
              </a:rPr>
              <a:t> je </a:t>
            </a:r>
            <a:r>
              <a:rPr lang="sk-SK" dirty="0" err="1">
                <a:sym typeface="Wingdings" panose="05000000000000000000" pitchFamily="2" charset="2"/>
              </a:rPr>
              <a:t>lineární</a:t>
            </a:r>
            <a:r>
              <a:rPr lang="sk-SK" dirty="0">
                <a:sym typeface="Wingdings" panose="05000000000000000000" pitchFamily="2" charset="2"/>
              </a:rPr>
              <a:t> vztah mezi </a:t>
            </a:r>
            <a:r>
              <a:rPr lang="sk-SK" b="1" dirty="0" err="1">
                <a:sym typeface="Wingdings" panose="05000000000000000000" pitchFamily="2" charset="2"/>
              </a:rPr>
              <a:t>kontinuální</a:t>
            </a:r>
            <a:r>
              <a:rPr lang="sk-SK" dirty="0">
                <a:sym typeface="Wingdings" panose="05000000000000000000" pitchFamily="2" charset="2"/>
              </a:rPr>
              <a:t> nezávislou proměnnou a </a:t>
            </a:r>
            <a:r>
              <a:rPr lang="sk-SK" dirty="0" err="1">
                <a:sym typeface="Wingdings" panose="05000000000000000000" pitchFamily="2" charset="2"/>
              </a:rPr>
              <a:t>logaritmem</a:t>
            </a:r>
            <a:r>
              <a:rPr lang="sk-SK" dirty="0">
                <a:sym typeface="Wingdings" panose="05000000000000000000" pitchFamily="2" charset="2"/>
              </a:rPr>
              <a:t> závislé </a:t>
            </a:r>
            <a:r>
              <a:rPr lang="sk-SK" dirty="0" err="1">
                <a:sym typeface="Wingdings" panose="05000000000000000000" pitchFamily="2" charset="2"/>
              </a:rPr>
              <a:t>proměnné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183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Možné problémy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>
                <a:sym typeface="Wingdings" panose="05000000000000000000" pitchFamily="2" charset="2"/>
              </a:rPr>
              <a:t>Nedostatek</a:t>
            </a:r>
            <a:r>
              <a:rPr lang="sk-SK" dirty="0">
                <a:sym typeface="Wingdings" panose="05000000000000000000" pitchFamily="2" charset="2"/>
              </a:rPr>
              <a:t> informací od </a:t>
            </a:r>
            <a:r>
              <a:rPr lang="sk-SK" dirty="0" err="1">
                <a:sym typeface="Wingdings" panose="05000000000000000000" pitchFamily="2" charset="2"/>
              </a:rPr>
              <a:t>prediktorů</a:t>
            </a:r>
            <a:r>
              <a:rPr lang="sk-SK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Neexistují</a:t>
            </a:r>
            <a:r>
              <a:rPr lang="sk-SK" dirty="0">
                <a:sym typeface="Wingdings" panose="05000000000000000000" pitchFamily="2" charset="2"/>
              </a:rPr>
              <a:t> data pro všechny kombinace hodnot proměnných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„</a:t>
            </a:r>
            <a:r>
              <a:rPr lang="sk-SK" dirty="0" err="1">
                <a:sym typeface="Wingdings" panose="05000000000000000000" pitchFamily="2" charset="2"/>
              </a:rPr>
              <a:t>Prázdná</a:t>
            </a:r>
            <a:r>
              <a:rPr lang="sk-SK" dirty="0">
                <a:sym typeface="Wingdings" panose="05000000000000000000" pitchFamily="2" charset="2"/>
              </a:rPr>
              <a:t> místa“ v </a:t>
            </a:r>
            <a:r>
              <a:rPr lang="sk-SK" dirty="0" err="1">
                <a:sym typeface="Wingdings" panose="05000000000000000000" pitchFamily="2" charset="2"/>
              </a:rPr>
              <a:t>kombinaci</a:t>
            </a:r>
            <a:r>
              <a:rPr lang="sk-SK" dirty="0">
                <a:sym typeface="Wingdings" panose="05000000000000000000" pitchFamily="2" charset="2"/>
              </a:rPr>
              <a:t> hodnot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Kompletní </a:t>
            </a:r>
            <a:r>
              <a:rPr lang="sk-SK" dirty="0" err="1">
                <a:sym typeface="Wingdings" panose="05000000000000000000" pitchFamily="2" charset="2"/>
              </a:rPr>
              <a:t>oddělení</a:t>
            </a:r>
            <a:r>
              <a:rPr lang="sk-SK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Zdánlivý</a:t>
            </a:r>
            <a:r>
              <a:rPr lang="sk-SK" dirty="0">
                <a:sym typeface="Wingdings" panose="05000000000000000000" pitchFamily="2" charset="2"/>
              </a:rPr>
              <a:t> paradox - </a:t>
            </a:r>
            <a:r>
              <a:rPr lang="sk-SK" dirty="0" err="1">
                <a:sym typeface="Wingdings" panose="05000000000000000000" pitchFamily="2" charset="2"/>
              </a:rPr>
              <a:t>nastává</a:t>
            </a:r>
            <a:r>
              <a:rPr lang="sk-SK" dirty="0">
                <a:sym typeface="Wingdings" panose="05000000000000000000" pitchFamily="2" charset="2"/>
              </a:rPr>
              <a:t>, </a:t>
            </a:r>
            <a:r>
              <a:rPr lang="sk-SK" dirty="0" err="1">
                <a:sym typeface="Wingdings" panose="05000000000000000000" pitchFamily="2" charset="2"/>
              </a:rPr>
              <a:t>když</a:t>
            </a:r>
            <a:r>
              <a:rPr lang="sk-SK" dirty="0">
                <a:sym typeface="Wingdings" panose="05000000000000000000" pitchFamily="2" charset="2"/>
              </a:rPr>
              <a:t> pomocí nezávislé proměnné anebo proměnných dokážeme dokonale predikovat závislou proměnnou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Řešení – více dat anebo méně proměnných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209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8" y="714374"/>
            <a:ext cx="7654597" cy="55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3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76263"/>
            <a:ext cx="79819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5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Měření efektu </a:t>
            </a:r>
            <a:r>
              <a:rPr lang="sk-SK" dirty="0" err="1">
                <a:sym typeface="Wingdings" panose="05000000000000000000" pitchFamily="2" charset="2"/>
              </a:rPr>
              <a:t>léčebného</a:t>
            </a:r>
            <a:r>
              <a:rPr lang="sk-SK" dirty="0">
                <a:sym typeface="Wingdings" panose="05000000000000000000" pitchFamily="2" charset="2"/>
              </a:rPr>
              <a:t> zákroku na </a:t>
            </a:r>
            <a:r>
              <a:rPr lang="sk-SK" dirty="0" err="1">
                <a:sym typeface="Wingdings" panose="05000000000000000000" pitchFamily="2" charset="2"/>
              </a:rPr>
              <a:t>úspěšné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vyléčení</a:t>
            </a:r>
            <a:r>
              <a:rPr lang="sk-SK" dirty="0">
                <a:sym typeface="Wingdings" panose="05000000000000000000" pitchFamily="2" charset="2"/>
              </a:rPr>
              <a:t> pacienta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Závislá proměnná: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Binární</a:t>
            </a:r>
            <a:r>
              <a:rPr lang="sk-SK" dirty="0">
                <a:sym typeface="Wingdings" panose="05000000000000000000" pitchFamily="2" charset="2"/>
              </a:rPr>
              <a:t> (0/1)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Vyléčený</a:t>
            </a:r>
            <a:r>
              <a:rPr lang="sk-SK" dirty="0">
                <a:sym typeface="Wingdings" panose="05000000000000000000" pitchFamily="2" charset="2"/>
              </a:rPr>
              <a:t>/</a:t>
            </a:r>
            <a:r>
              <a:rPr lang="sk-SK" dirty="0" err="1">
                <a:sym typeface="Wingdings" panose="05000000000000000000" pitchFamily="2" charset="2"/>
              </a:rPr>
              <a:t>nevyléčený</a:t>
            </a:r>
            <a:r>
              <a:rPr lang="sk-SK" dirty="0">
                <a:sym typeface="Wingdings" panose="05000000000000000000" pitchFamily="2" charset="2"/>
              </a:rPr>
              <a:t> pacient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Nezávislé proměnné: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Zákrok – realizovaný </a:t>
            </a:r>
            <a:r>
              <a:rPr lang="sk-SK" dirty="0" err="1">
                <a:sym typeface="Wingdings" panose="05000000000000000000" pitchFamily="2" charset="2"/>
              </a:rPr>
              <a:t>vs</a:t>
            </a:r>
            <a:r>
              <a:rPr lang="sk-SK" dirty="0">
                <a:sym typeface="Wingdings" panose="05000000000000000000" pitchFamily="2" charset="2"/>
              </a:rPr>
              <a:t>. nerealizovaný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Trvání</a:t>
            </a:r>
            <a:r>
              <a:rPr lang="sk-SK" dirty="0">
                <a:sym typeface="Wingdings" panose="05000000000000000000" pitchFamily="2" charset="2"/>
              </a:rPr>
              <a:t> nemoci ve </a:t>
            </a:r>
            <a:r>
              <a:rPr lang="sk-SK" dirty="0" err="1">
                <a:sym typeface="Wingdings" panose="05000000000000000000" pitchFamily="2" charset="2"/>
              </a:rPr>
              <a:t>dnech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573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>
                <a:sym typeface="Wingdings" panose="05000000000000000000" pitchFamily="2" charset="2"/>
              </a:rPr>
              <a:t>Analyze</a:t>
            </a:r>
            <a:r>
              <a:rPr lang="sk-SK" dirty="0">
                <a:sym typeface="Wingdings" panose="05000000000000000000" pitchFamily="2" charset="2"/>
              </a:rPr>
              <a:t>  </a:t>
            </a:r>
            <a:r>
              <a:rPr lang="sk-SK" dirty="0" err="1">
                <a:sym typeface="Wingdings" panose="05000000000000000000" pitchFamily="2" charset="2"/>
              </a:rPr>
              <a:t>Regression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Binary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Logistic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Závislá proměnná do </a:t>
            </a:r>
            <a:r>
              <a:rPr lang="sk-SK" i="1" dirty="0" err="1">
                <a:sym typeface="Wingdings" panose="05000000000000000000" pitchFamily="2" charset="2"/>
              </a:rPr>
              <a:t>Dependent</a:t>
            </a:r>
            <a:endParaRPr lang="sk-SK" i="1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Nezávislé do </a:t>
            </a:r>
            <a:r>
              <a:rPr lang="sk-SK" i="1" dirty="0" err="1">
                <a:sym typeface="Wingdings" panose="05000000000000000000" pitchFamily="2" charset="2"/>
              </a:rPr>
              <a:t>Covariates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Doporučené možnosti v </a:t>
            </a:r>
            <a:r>
              <a:rPr lang="sk-SK" i="1" dirty="0" err="1">
                <a:sym typeface="Wingdings" panose="05000000000000000000" pitchFamily="2" charset="2"/>
              </a:rPr>
              <a:t>Options</a:t>
            </a:r>
            <a:r>
              <a:rPr lang="sk-SK" dirty="0">
                <a:sym typeface="Wingdings" panose="05000000000000000000" pitchFamily="2" charset="2"/>
              </a:rPr>
              <a:t> a </a:t>
            </a:r>
            <a:r>
              <a:rPr lang="sk-SK" i="1" dirty="0" err="1">
                <a:sym typeface="Wingdings" panose="05000000000000000000" pitchFamily="2" charset="2"/>
              </a:rPr>
              <a:t>Save</a:t>
            </a:r>
            <a:r>
              <a:rPr lang="sk-SK" dirty="0">
                <a:sym typeface="Wingdings" panose="05000000000000000000" pitchFamily="2" charset="2"/>
              </a:rPr>
              <a:t> (Field, 281-282)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Výběr metody: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Enter</a:t>
            </a:r>
            <a:r>
              <a:rPr lang="sk-SK" dirty="0">
                <a:sym typeface="Wingdings" panose="05000000000000000000" pitchFamily="2" charset="2"/>
              </a:rPr>
              <a:t> – všechny proměnné </a:t>
            </a:r>
            <a:r>
              <a:rPr lang="sk-SK" dirty="0" err="1">
                <a:sym typeface="Wingdings" panose="05000000000000000000" pitchFamily="2" charset="2"/>
              </a:rPr>
              <a:t>vstoupí</a:t>
            </a:r>
            <a:r>
              <a:rPr lang="sk-SK" dirty="0">
                <a:sym typeface="Wingdings" panose="05000000000000000000" pitchFamily="2" charset="2"/>
              </a:rPr>
              <a:t> do modelu </a:t>
            </a:r>
            <a:r>
              <a:rPr lang="sk-SK" dirty="0" err="1">
                <a:sym typeface="Wingdings" panose="05000000000000000000" pitchFamily="2" charset="2"/>
              </a:rPr>
              <a:t>okamžitě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Forward</a:t>
            </a:r>
            <a:r>
              <a:rPr lang="sk-SK" dirty="0">
                <a:sym typeface="Wingdings" panose="05000000000000000000" pitchFamily="2" charset="2"/>
              </a:rPr>
              <a:t>/</a:t>
            </a:r>
            <a:r>
              <a:rPr lang="sk-SK" dirty="0" err="1">
                <a:sym typeface="Wingdings" panose="05000000000000000000" pitchFamily="2" charset="2"/>
              </a:rPr>
              <a:t>Backward</a:t>
            </a:r>
            <a:r>
              <a:rPr lang="sk-SK" dirty="0">
                <a:sym typeface="Wingdings" panose="05000000000000000000" pitchFamily="2" charset="2"/>
              </a:rPr>
              <a:t> – postupné </a:t>
            </a:r>
            <a:r>
              <a:rPr lang="sk-SK" dirty="0" err="1">
                <a:sym typeface="Wingdings" panose="05000000000000000000" pitchFamily="2" charset="2"/>
              </a:rPr>
              <a:t>vkládání</a:t>
            </a:r>
            <a:r>
              <a:rPr lang="sk-SK" dirty="0">
                <a:sym typeface="Wingdings" panose="05000000000000000000" pitchFamily="2" charset="2"/>
              </a:rPr>
              <a:t> / </a:t>
            </a:r>
            <a:r>
              <a:rPr lang="sk-SK" dirty="0" err="1">
                <a:sym typeface="Wingdings" panose="05000000000000000000" pitchFamily="2" charset="2"/>
              </a:rPr>
              <a:t>ubírání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Závisí od </a:t>
            </a:r>
            <a:r>
              <a:rPr lang="sk-SK" dirty="0" err="1">
                <a:sym typeface="Wingdings" panose="05000000000000000000" pitchFamily="2" charset="2"/>
              </a:rPr>
              <a:t>cílů</a:t>
            </a:r>
            <a:r>
              <a:rPr lang="sk-SK" dirty="0">
                <a:sym typeface="Wingdings" panose="05000000000000000000" pitchFamily="2" charset="2"/>
              </a:rPr>
              <a:t> práce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434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Zvolené možnosti:</a:t>
            </a: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Závislá - </a:t>
            </a:r>
            <a:r>
              <a:rPr lang="sk-SK" dirty="0" err="1">
                <a:sym typeface="Wingdings" panose="05000000000000000000" pitchFamily="2" charset="2"/>
              </a:rPr>
              <a:t>Cured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Nezávislé – </a:t>
            </a:r>
            <a:r>
              <a:rPr lang="sk-SK" dirty="0" err="1">
                <a:sym typeface="Wingdings" panose="05000000000000000000" pitchFamily="2" charset="2"/>
              </a:rPr>
              <a:t>Intervention</a:t>
            </a:r>
            <a:r>
              <a:rPr lang="sk-SK" dirty="0">
                <a:sym typeface="Wingdings" panose="05000000000000000000" pitchFamily="2" charset="2"/>
              </a:rPr>
              <a:t>, </a:t>
            </a:r>
            <a:r>
              <a:rPr lang="sk-SK" dirty="0" err="1">
                <a:sym typeface="Wingdings" panose="05000000000000000000" pitchFamily="2" charset="2"/>
              </a:rPr>
              <a:t>Duration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Metoda – </a:t>
            </a:r>
            <a:r>
              <a:rPr lang="sk-SK" dirty="0" err="1">
                <a:sym typeface="Wingdings" panose="05000000000000000000" pitchFamily="2" charset="2"/>
              </a:rPr>
              <a:t>Forward</a:t>
            </a:r>
            <a:r>
              <a:rPr lang="sk-SK" dirty="0">
                <a:sym typeface="Wingdings" panose="05000000000000000000" pitchFamily="2" charset="2"/>
              </a:rPr>
              <a:t> LR (</a:t>
            </a:r>
            <a:r>
              <a:rPr lang="sk-SK" dirty="0" err="1">
                <a:sym typeface="Wingdings" panose="05000000000000000000" pitchFamily="2" charset="2"/>
              </a:rPr>
              <a:t>nejdřív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vytvoří</a:t>
            </a:r>
            <a:r>
              <a:rPr lang="sk-SK" dirty="0">
                <a:sym typeface="Wingdings" panose="05000000000000000000" pitchFamily="2" charset="2"/>
              </a:rPr>
              <a:t> model pouze s </a:t>
            </a:r>
            <a:r>
              <a:rPr lang="sk-SK" dirty="0" err="1">
                <a:sym typeface="Wingdings" panose="05000000000000000000" pitchFamily="2" charset="2"/>
              </a:rPr>
              <a:t>konstantou</a:t>
            </a:r>
            <a:r>
              <a:rPr lang="sk-SK" dirty="0">
                <a:sym typeface="Wingdings" panose="05000000000000000000" pitchFamily="2" charset="2"/>
              </a:rPr>
              <a:t> a </a:t>
            </a:r>
            <a:r>
              <a:rPr lang="sk-SK" dirty="0" err="1">
                <a:sym typeface="Wingdings" panose="05000000000000000000" pitchFamily="2" charset="2"/>
              </a:rPr>
              <a:t>následně</a:t>
            </a:r>
            <a:r>
              <a:rPr lang="sk-SK" dirty="0">
                <a:sym typeface="Wingdings" panose="05000000000000000000" pitchFamily="2" charset="2"/>
              </a:rPr>
              <a:t> bude </a:t>
            </a:r>
            <a:r>
              <a:rPr lang="sk-SK" dirty="0" err="1">
                <a:sym typeface="Wingdings" panose="05000000000000000000" pitchFamily="2" charset="2"/>
              </a:rPr>
              <a:t>přidávat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prediktory</a:t>
            </a:r>
            <a:r>
              <a:rPr lang="sk-SK" dirty="0">
                <a:sym typeface="Wingdings" panose="05000000000000000000" pitchFamily="2" charset="2"/>
              </a:rPr>
              <a:t> v případě, že jsou </a:t>
            </a:r>
            <a:r>
              <a:rPr lang="sk-SK" dirty="0" err="1">
                <a:sym typeface="Wingdings" panose="05000000000000000000" pitchFamily="2" charset="2"/>
              </a:rPr>
              <a:t>přínosné</a:t>
            </a:r>
            <a:r>
              <a:rPr lang="sk-SK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472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01" y="396167"/>
            <a:ext cx="4198962" cy="333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60" y="4005064"/>
            <a:ext cx="53739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3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r>
              <a:rPr lang="sk-SK" dirty="0"/>
              <a:t>Jako první je </a:t>
            </a:r>
            <a:r>
              <a:rPr lang="sk-SK" dirty="0" err="1"/>
              <a:t>popsaný</a:t>
            </a:r>
            <a:r>
              <a:rPr lang="sk-SK" dirty="0"/>
              <a:t> model pouze s </a:t>
            </a:r>
            <a:r>
              <a:rPr lang="sk-SK" dirty="0" err="1"/>
              <a:t>konstantou</a:t>
            </a:r>
            <a:endParaRPr lang="sk-SK" dirty="0"/>
          </a:p>
          <a:p>
            <a:endParaRPr lang="sk-SK" dirty="0"/>
          </a:p>
          <a:p>
            <a:r>
              <a:rPr lang="sk-SK" dirty="0"/>
              <a:t>Uvedený je </a:t>
            </a:r>
            <a:r>
              <a:rPr lang="sk-SK" dirty="0" err="1"/>
              <a:t>log-likelihood</a:t>
            </a:r>
            <a:r>
              <a:rPr lang="sk-SK" dirty="0"/>
              <a:t> (154.08) – </a:t>
            </a:r>
            <a:r>
              <a:rPr lang="sk-SK" dirty="0" err="1"/>
              <a:t>udává</a:t>
            </a:r>
            <a:r>
              <a:rPr lang="sk-SK" dirty="0"/>
              <a:t> se v </a:t>
            </a:r>
            <a:r>
              <a:rPr lang="sk-SK" dirty="0" err="1"/>
              <a:t>podobě</a:t>
            </a:r>
            <a:r>
              <a:rPr lang="sk-SK" dirty="0"/>
              <a:t> -2 LL, </a:t>
            </a:r>
            <a:r>
              <a:rPr lang="sk-SK" dirty="0" err="1"/>
              <a:t>což</a:t>
            </a:r>
            <a:r>
              <a:rPr lang="sk-SK" dirty="0"/>
              <a:t> umožňuje </a:t>
            </a:r>
            <a:r>
              <a:rPr lang="sk-SK" dirty="0" err="1"/>
              <a:t>posoudit</a:t>
            </a:r>
            <a:r>
              <a:rPr lang="sk-SK" dirty="0"/>
              <a:t> </a:t>
            </a:r>
            <a:r>
              <a:rPr lang="sk-SK" dirty="0" err="1"/>
              <a:t>signifikantnost</a:t>
            </a:r>
            <a:endParaRPr lang="sk-SK" dirty="0"/>
          </a:p>
          <a:p>
            <a:endParaRPr lang="sk-SK" dirty="0"/>
          </a:p>
          <a:p>
            <a:r>
              <a:rPr lang="sk-SK" dirty="0"/>
              <a:t>Klasifikační </a:t>
            </a:r>
            <a:r>
              <a:rPr lang="sk-SK" dirty="0" err="1"/>
              <a:t>tabulka</a:t>
            </a:r>
            <a:endParaRPr lang="sk-SK" dirty="0"/>
          </a:p>
          <a:p>
            <a:pPr lvl="1"/>
            <a:r>
              <a:rPr lang="sk-SK" dirty="0"/>
              <a:t>SPSS se při odhadu výstupu závislé proměnné </a:t>
            </a:r>
            <a:r>
              <a:rPr lang="sk-SK" dirty="0" err="1"/>
              <a:t>přikloní</a:t>
            </a:r>
            <a:r>
              <a:rPr lang="sk-SK" dirty="0"/>
              <a:t> k možnosti s vyšším počtem zastoupení (</a:t>
            </a:r>
            <a:r>
              <a:rPr lang="sk-SK" dirty="0" err="1"/>
              <a:t>Cured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Jde o </a:t>
            </a:r>
            <a:r>
              <a:rPr lang="sk-SK" dirty="0" err="1"/>
              <a:t>nejlepší</a:t>
            </a:r>
            <a:r>
              <a:rPr lang="sk-SK" dirty="0"/>
              <a:t> možný odhad, </a:t>
            </a:r>
            <a:r>
              <a:rPr lang="sk-SK" dirty="0" err="1"/>
              <a:t>protože</a:t>
            </a:r>
            <a:r>
              <a:rPr lang="sk-SK" dirty="0"/>
              <a:t> jiná data nemá</a:t>
            </a:r>
          </a:p>
          <a:p>
            <a:pPr lvl="1"/>
            <a:r>
              <a:rPr lang="sk-SK" dirty="0" err="1"/>
              <a:t>Správně</a:t>
            </a:r>
            <a:r>
              <a:rPr lang="sk-SK" dirty="0"/>
              <a:t> tak </a:t>
            </a:r>
            <a:r>
              <a:rPr lang="sk-SK" dirty="0" err="1"/>
              <a:t>zařadí</a:t>
            </a:r>
            <a:r>
              <a:rPr lang="sk-SK" dirty="0"/>
              <a:t> 57,5 </a:t>
            </a:r>
            <a:r>
              <a:rPr lang="sk-SK" dirty="0" err="1"/>
              <a:t>procent</a:t>
            </a:r>
            <a:r>
              <a:rPr lang="sk-SK" dirty="0"/>
              <a:t> případů</a:t>
            </a:r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8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Technika, pomocí které se zjišťuje vliv nezávislých proměnných na závislou proměnnou</a:t>
            </a:r>
          </a:p>
          <a:p>
            <a:endParaRPr lang="cs-CZ" dirty="0"/>
          </a:p>
          <a:p>
            <a:r>
              <a:rPr lang="cs-CZ" dirty="0"/>
              <a:t>Využívá se v jiných případech než lineární regrese</a:t>
            </a:r>
          </a:p>
          <a:p>
            <a:endParaRPr lang="cs-CZ" dirty="0"/>
          </a:p>
          <a:p>
            <a:r>
              <a:rPr lang="cs-CZ" dirty="0"/>
              <a:t>Rozdíl je v závislé proměnné:</a:t>
            </a:r>
          </a:p>
          <a:p>
            <a:pPr lvl="1"/>
            <a:r>
              <a:rPr lang="cs-CZ" dirty="0"/>
              <a:t>Lineární – kardinální (anebo dlouhá ordinální)</a:t>
            </a:r>
          </a:p>
          <a:p>
            <a:pPr lvl="1"/>
            <a:r>
              <a:rPr lang="cs-CZ" dirty="0"/>
              <a:t>Logistická – binární (0/1), krátká kategorická (0/1/2/3)</a:t>
            </a:r>
          </a:p>
          <a:p>
            <a:endParaRPr lang="cs-CZ" dirty="0"/>
          </a:p>
          <a:p>
            <a:r>
              <a:rPr lang="cs-CZ" dirty="0"/>
              <a:t>Nezávislé proměnné mohou být všech typů </a:t>
            </a:r>
          </a:p>
        </p:txBody>
      </p:sp>
    </p:spTree>
    <p:extLst>
      <p:ext uri="{BB962C8B-B14F-4D97-AF65-F5344CB8AC3E}">
        <p14:creationId xmlns:p14="http://schemas.microsoft.com/office/powerpoint/2010/main" val="368512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2957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56" y="2573207"/>
            <a:ext cx="7144333" cy="194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30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824536"/>
          </a:xfrm>
        </p:spPr>
        <p:txBody>
          <a:bodyPr>
            <a:normAutofit/>
          </a:bodyPr>
          <a:lstStyle/>
          <a:p>
            <a:r>
              <a:rPr lang="sk-SK" dirty="0"/>
              <a:t>Následuje </a:t>
            </a:r>
            <a:r>
              <a:rPr lang="sk-SK" dirty="0" err="1"/>
              <a:t>sumarizace</a:t>
            </a:r>
            <a:r>
              <a:rPr lang="sk-SK" dirty="0"/>
              <a:t> modelu s </a:t>
            </a:r>
            <a:r>
              <a:rPr lang="sk-SK" dirty="0" err="1"/>
              <a:t>konstantou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Podstatnější</a:t>
            </a:r>
            <a:r>
              <a:rPr lang="sk-SK" dirty="0"/>
              <a:t> je </a:t>
            </a:r>
            <a:r>
              <a:rPr lang="sk-SK" dirty="0" err="1"/>
              <a:t>seznam</a:t>
            </a:r>
            <a:r>
              <a:rPr lang="sk-SK" dirty="0"/>
              <a:t> </a:t>
            </a:r>
            <a:r>
              <a:rPr lang="sk-SK" dirty="0" err="1"/>
              <a:t>zatím</a:t>
            </a:r>
            <a:r>
              <a:rPr lang="sk-SK" dirty="0"/>
              <a:t> nevložených proměnných</a:t>
            </a:r>
          </a:p>
          <a:p>
            <a:pPr lvl="1"/>
            <a:r>
              <a:rPr lang="sk-SK" dirty="0" err="1"/>
              <a:t>Signifikantní</a:t>
            </a:r>
            <a:r>
              <a:rPr lang="sk-SK" dirty="0"/>
              <a:t> hodnota na konci (</a:t>
            </a:r>
            <a:r>
              <a:rPr lang="sk-SK" dirty="0" err="1"/>
              <a:t>Score</a:t>
            </a:r>
            <a:r>
              <a:rPr lang="sk-SK" dirty="0"/>
              <a:t> 9.773, </a:t>
            </a:r>
            <a:r>
              <a:rPr lang="sk-SK" dirty="0" err="1"/>
              <a:t>sig</a:t>
            </a:r>
            <a:r>
              <a:rPr lang="sk-SK" dirty="0"/>
              <a:t>. ,008) ukazuje, že vložení jedné nebo více těchto proměnných </a:t>
            </a:r>
            <a:r>
              <a:rPr lang="sk-SK" dirty="0" err="1"/>
              <a:t>sílu</a:t>
            </a:r>
            <a:r>
              <a:rPr lang="sk-SK" dirty="0"/>
              <a:t> modelu vylepší</a:t>
            </a:r>
          </a:p>
          <a:p>
            <a:pPr lvl="1"/>
            <a:r>
              <a:rPr lang="sk-SK" dirty="0"/>
              <a:t>Pokud by daná hodnota </a:t>
            </a:r>
            <a:r>
              <a:rPr lang="sk-SK" dirty="0" err="1"/>
              <a:t>byla</a:t>
            </a:r>
            <a:r>
              <a:rPr lang="sk-SK" dirty="0"/>
              <a:t> </a:t>
            </a:r>
            <a:r>
              <a:rPr lang="sk-SK" dirty="0" err="1"/>
              <a:t>nesignifikantní</a:t>
            </a:r>
            <a:r>
              <a:rPr lang="sk-SK" dirty="0"/>
              <a:t>, </a:t>
            </a:r>
            <a:r>
              <a:rPr lang="sk-SK" dirty="0" err="1"/>
              <a:t>přidání</a:t>
            </a:r>
            <a:r>
              <a:rPr lang="sk-SK" dirty="0"/>
              <a:t> jednotlivých proměnných by model neposilnilo</a:t>
            </a:r>
          </a:p>
          <a:p>
            <a:endParaRPr lang="sk-SK" dirty="0"/>
          </a:p>
          <a:p>
            <a:r>
              <a:rPr lang="sk-SK" dirty="0"/>
              <a:t>V </a:t>
            </a:r>
            <a:r>
              <a:rPr lang="sk-SK" dirty="0" err="1"/>
              <a:t>dalším</a:t>
            </a:r>
            <a:r>
              <a:rPr lang="sk-SK" dirty="0"/>
              <a:t> kroku tak SPSS </a:t>
            </a:r>
            <a:r>
              <a:rPr lang="sk-SK" dirty="0" err="1"/>
              <a:t>přidá</a:t>
            </a:r>
            <a:r>
              <a:rPr lang="sk-SK" dirty="0"/>
              <a:t> do modelu </a:t>
            </a:r>
            <a:r>
              <a:rPr lang="sk-SK" dirty="0" err="1"/>
              <a:t>nejvhodnější</a:t>
            </a:r>
            <a:r>
              <a:rPr lang="sk-SK" dirty="0"/>
              <a:t> proměnnou (</a:t>
            </a:r>
            <a:r>
              <a:rPr lang="sk-SK" dirty="0" err="1"/>
              <a:t>Intervention</a:t>
            </a:r>
            <a:r>
              <a:rPr lang="sk-SK" dirty="0"/>
              <a:t>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38"/>
            <a:ext cx="4896544" cy="34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44" y="3653045"/>
            <a:ext cx="522689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34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err="1"/>
              <a:t>Vznikl</a:t>
            </a:r>
            <a:r>
              <a:rPr lang="sk-SK" dirty="0"/>
              <a:t> nový model s </a:t>
            </a:r>
            <a:r>
              <a:rPr lang="sk-SK" dirty="0" err="1"/>
              <a:t>přidáním</a:t>
            </a:r>
            <a:r>
              <a:rPr lang="sk-SK" dirty="0"/>
              <a:t> </a:t>
            </a:r>
            <a:r>
              <a:rPr lang="sk-SK" i="1" dirty="0" err="1"/>
              <a:t>Intervention</a:t>
            </a:r>
            <a:endParaRPr lang="sk-SK" i="1" dirty="0"/>
          </a:p>
          <a:p>
            <a:endParaRPr lang="sk-SK" dirty="0"/>
          </a:p>
          <a:p>
            <a:r>
              <a:rPr lang="sk-SK" dirty="0" err="1"/>
              <a:t>Log-likelihood</a:t>
            </a:r>
            <a:r>
              <a:rPr lang="sk-SK" dirty="0"/>
              <a:t> nového modelu = 144.16</a:t>
            </a:r>
          </a:p>
          <a:p>
            <a:pPr lvl="1"/>
            <a:r>
              <a:rPr lang="sk-SK" dirty="0"/>
              <a:t>Hodnota je nižší než u </a:t>
            </a:r>
            <a:r>
              <a:rPr lang="sk-SK" dirty="0" err="1"/>
              <a:t>předešlého</a:t>
            </a:r>
            <a:r>
              <a:rPr lang="sk-SK" dirty="0"/>
              <a:t> modelu (154.08)</a:t>
            </a:r>
          </a:p>
          <a:p>
            <a:pPr lvl="1"/>
            <a:r>
              <a:rPr lang="sk-SK" dirty="0"/>
              <a:t>Rozdíl obou je 154.08 – 144.16 = 9.92 a tento rozdíl je </a:t>
            </a:r>
            <a:r>
              <a:rPr lang="sk-SK" dirty="0" err="1"/>
              <a:t>signifikantní</a:t>
            </a:r>
            <a:endParaRPr lang="sk-SK" dirty="0"/>
          </a:p>
          <a:p>
            <a:endParaRPr lang="sk-SK" dirty="0"/>
          </a:p>
          <a:p>
            <a:r>
              <a:rPr lang="sk-SK" dirty="0"/>
              <a:t>Nový model je tak proti </a:t>
            </a:r>
            <a:r>
              <a:rPr lang="sk-SK" dirty="0" err="1"/>
              <a:t>předešlému</a:t>
            </a:r>
            <a:r>
              <a:rPr lang="sk-SK" dirty="0"/>
              <a:t> </a:t>
            </a:r>
            <a:r>
              <a:rPr lang="sk-SK" dirty="0" err="1"/>
              <a:t>signifikantně</a:t>
            </a:r>
            <a:r>
              <a:rPr lang="sk-SK" dirty="0"/>
              <a:t> lepší v </a:t>
            </a:r>
            <a:r>
              <a:rPr lang="sk-SK" dirty="0" err="1"/>
              <a:t>předpovědi</a:t>
            </a:r>
            <a:r>
              <a:rPr lang="sk-SK" dirty="0"/>
              <a:t> závislé proměnné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85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14114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1" y="3356992"/>
            <a:ext cx="82536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331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/>
              <a:t>Údaj o </a:t>
            </a:r>
            <a:r>
              <a:rPr lang="sk-SK" dirty="0" err="1"/>
              <a:t>Cox</a:t>
            </a:r>
            <a:r>
              <a:rPr lang="sk-SK" dirty="0"/>
              <a:t> </a:t>
            </a:r>
            <a:r>
              <a:rPr lang="en-US" dirty="0"/>
              <a:t>&amp;</a:t>
            </a:r>
            <a:r>
              <a:rPr lang="sk-SK" dirty="0"/>
              <a:t> </a:t>
            </a:r>
            <a:r>
              <a:rPr lang="sk-SK" dirty="0" err="1"/>
              <a:t>Snell</a:t>
            </a:r>
            <a:r>
              <a:rPr lang="sk-SK" dirty="0"/>
              <a:t> a </a:t>
            </a:r>
            <a:r>
              <a:rPr lang="sk-SK" dirty="0" err="1"/>
              <a:t>Nagelreke</a:t>
            </a:r>
            <a:r>
              <a:rPr lang="sk-SK" dirty="0"/>
              <a:t> R</a:t>
            </a:r>
            <a:r>
              <a:rPr lang="sk-SK" baseline="30000" dirty="0"/>
              <a:t>2</a:t>
            </a:r>
            <a:r>
              <a:rPr lang="sk-SK" dirty="0"/>
              <a:t> (mít na </a:t>
            </a:r>
            <a:r>
              <a:rPr lang="sk-SK" dirty="0" err="1"/>
              <a:t>paměti</a:t>
            </a:r>
            <a:r>
              <a:rPr lang="sk-SK" dirty="0"/>
              <a:t> výhradu o jejich </a:t>
            </a:r>
            <a:r>
              <a:rPr lang="sk-SK" dirty="0" err="1"/>
              <a:t>výpovědní</a:t>
            </a:r>
            <a:r>
              <a:rPr lang="sk-SK" dirty="0"/>
              <a:t> </a:t>
            </a:r>
            <a:r>
              <a:rPr lang="sk-SK" dirty="0" err="1"/>
              <a:t>hodnotě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sk-SK" dirty="0"/>
              <a:t>Klíčový výstup o </a:t>
            </a:r>
            <a:r>
              <a:rPr lang="sk-SK" dirty="0" err="1"/>
              <a:t>efektech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Regresní koeficient </a:t>
            </a:r>
            <a:r>
              <a:rPr lang="sk-SK" i="1" dirty="0"/>
              <a:t>b</a:t>
            </a:r>
            <a:r>
              <a:rPr lang="sk-SK" dirty="0"/>
              <a:t> – jak se při </a:t>
            </a:r>
            <a:r>
              <a:rPr lang="sk-SK" dirty="0" err="1"/>
              <a:t>změně</a:t>
            </a:r>
            <a:r>
              <a:rPr lang="sk-SK" dirty="0"/>
              <a:t> hodnoty nezávislé proměnné o jednotku </a:t>
            </a:r>
            <a:r>
              <a:rPr lang="sk-SK" dirty="0" err="1"/>
              <a:t>změní</a:t>
            </a:r>
            <a:r>
              <a:rPr lang="sk-SK" dirty="0"/>
              <a:t> logaritmus hodnoty závislé proměnné</a:t>
            </a:r>
          </a:p>
          <a:p>
            <a:pPr lvl="1"/>
            <a:r>
              <a:rPr lang="sk-SK" dirty="0" err="1"/>
              <a:t>Wald</a:t>
            </a:r>
            <a:r>
              <a:rPr lang="sk-SK" dirty="0"/>
              <a:t>  - ukazuje, zda koeficient </a:t>
            </a:r>
            <a:r>
              <a:rPr lang="sk-SK" i="1" dirty="0"/>
              <a:t>b</a:t>
            </a:r>
            <a:r>
              <a:rPr lang="sk-SK" dirty="0"/>
              <a:t> je </a:t>
            </a:r>
            <a:r>
              <a:rPr lang="sk-SK" dirty="0" err="1"/>
              <a:t>signifikantně</a:t>
            </a:r>
            <a:r>
              <a:rPr lang="sk-SK" dirty="0"/>
              <a:t> odlišný od nuly (v tomto případě je)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13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err="1"/>
              <a:t>Odds</a:t>
            </a:r>
            <a:r>
              <a:rPr lang="sk-SK" dirty="0"/>
              <a:t> </a:t>
            </a:r>
            <a:r>
              <a:rPr lang="sk-SK" dirty="0" err="1"/>
              <a:t>ratio</a:t>
            </a:r>
            <a:r>
              <a:rPr lang="sk-SK" dirty="0"/>
              <a:t>: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Jednoduchá interpretace efektu proměnné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Exp</a:t>
            </a:r>
            <a:r>
              <a:rPr lang="sk-SK" dirty="0"/>
              <a:t>(B) = 3.417 (&gt; 1)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Interpretace – pokud pacient </a:t>
            </a:r>
            <a:r>
              <a:rPr lang="sk-SK" dirty="0" err="1"/>
              <a:t>podstoupí</a:t>
            </a:r>
            <a:r>
              <a:rPr lang="sk-SK" dirty="0"/>
              <a:t> daný zákrok, jeho šance na </a:t>
            </a:r>
            <a:r>
              <a:rPr lang="sk-SK" dirty="0" err="1"/>
              <a:t>vyléčení</a:t>
            </a:r>
            <a:r>
              <a:rPr lang="sk-SK" dirty="0"/>
              <a:t> </a:t>
            </a:r>
            <a:r>
              <a:rPr lang="sk-SK" b="1" dirty="0"/>
              <a:t>se </a:t>
            </a:r>
            <a:r>
              <a:rPr lang="sk-SK" b="1" dirty="0" err="1"/>
              <a:t>zvýší</a:t>
            </a:r>
            <a:r>
              <a:rPr lang="sk-SK" b="1" dirty="0"/>
              <a:t> 3,4 </a:t>
            </a:r>
            <a:r>
              <a:rPr lang="sk-SK" b="1" dirty="0" err="1"/>
              <a:t>násobně</a:t>
            </a:r>
            <a:r>
              <a:rPr lang="sk-SK" dirty="0"/>
              <a:t> proti </a:t>
            </a:r>
            <a:r>
              <a:rPr lang="sk-SK" dirty="0" err="1"/>
              <a:t>těm</a:t>
            </a:r>
            <a:r>
              <a:rPr lang="sk-SK" dirty="0"/>
              <a:t> </a:t>
            </a:r>
            <a:r>
              <a:rPr lang="sk-SK" dirty="0" err="1"/>
              <a:t>pacientům</a:t>
            </a:r>
            <a:r>
              <a:rPr lang="sk-SK" dirty="0"/>
              <a:t>, </a:t>
            </a:r>
            <a:r>
              <a:rPr lang="sk-SK" dirty="0" err="1"/>
              <a:t>kteří</a:t>
            </a:r>
            <a:r>
              <a:rPr lang="sk-SK" dirty="0"/>
              <a:t> zákrok </a:t>
            </a:r>
            <a:r>
              <a:rPr lang="sk-SK" dirty="0" err="1"/>
              <a:t>nepodstoupí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30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845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90" y="2852936"/>
            <a:ext cx="615898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668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/>
              <a:t>Výstup následku </a:t>
            </a:r>
            <a:r>
              <a:rPr lang="sk-SK" sz="2400" dirty="0" err="1"/>
              <a:t>odebrání</a:t>
            </a:r>
            <a:r>
              <a:rPr lang="sk-SK" sz="2400" dirty="0"/>
              <a:t> </a:t>
            </a:r>
            <a:r>
              <a:rPr lang="sk-SK" sz="2400" i="1" dirty="0" err="1"/>
              <a:t>Intervention</a:t>
            </a:r>
            <a:r>
              <a:rPr lang="sk-SK" sz="2400" dirty="0"/>
              <a:t> z modelu</a:t>
            </a:r>
          </a:p>
          <a:p>
            <a:pPr lvl="1"/>
            <a:r>
              <a:rPr lang="sk-SK" sz="2000" dirty="0"/>
              <a:t>Ukazuje, že </a:t>
            </a:r>
            <a:r>
              <a:rPr lang="sk-SK" sz="2000" dirty="0" err="1"/>
              <a:t>odebráním</a:t>
            </a:r>
            <a:r>
              <a:rPr lang="sk-SK" sz="2000" dirty="0"/>
              <a:t> proměnné by se </a:t>
            </a:r>
            <a:r>
              <a:rPr lang="sk-SK" sz="2000" dirty="0" err="1"/>
              <a:t>signifikantně</a:t>
            </a:r>
            <a:r>
              <a:rPr lang="sk-SK" sz="2000" dirty="0"/>
              <a:t> </a:t>
            </a:r>
            <a:r>
              <a:rPr lang="sk-SK" sz="2000" dirty="0" err="1"/>
              <a:t>změnila</a:t>
            </a:r>
            <a:r>
              <a:rPr lang="sk-SK" sz="2000" dirty="0"/>
              <a:t> </a:t>
            </a:r>
            <a:r>
              <a:rPr lang="sk-SK" sz="2000" dirty="0" err="1"/>
              <a:t>síla</a:t>
            </a:r>
            <a:r>
              <a:rPr lang="sk-SK" sz="2000" dirty="0"/>
              <a:t> modelu </a:t>
            </a:r>
            <a:r>
              <a:rPr lang="sk-SK" sz="2000" dirty="0">
                <a:sym typeface="Wingdings" panose="05000000000000000000" pitchFamily="2" charset="2"/>
              </a:rPr>
              <a:t> proměnná by se z modelu </a:t>
            </a:r>
            <a:r>
              <a:rPr lang="sk-SK" sz="2000" dirty="0" err="1">
                <a:sym typeface="Wingdings" panose="05000000000000000000" pitchFamily="2" charset="2"/>
              </a:rPr>
              <a:t>neměla</a:t>
            </a:r>
            <a:r>
              <a:rPr lang="sk-SK" sz="2000" dirty="0">
                <a:sym typeface="Wingdings" panose="05000000000000000000" pitchFamily="2" charset="2"/>
              </a:rPr>
              <a:t> </a:t>
            </a:r>
            <a:r>
              <a:rPr lang="sk-SK" sz="2000" dirty="0" err="1">
                <a:sym typeface="Wingdings" panose="05000000000000000000" pitchFamily="2" charset="2"/>
              </a:rPr>
              <a:t>odstranit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sz="2400" dirty="0" err="1">
                <a:sym typeface="Wingdings" panose="05000000000000000000" pitchFamily="2" charset="2"/>
              </a:rPr>
              <a:t>Opět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nabízí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seznam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nezařazených</a:t>
            </a:r>
            <a:r>
              <a:rPr lang="sk-SK" sz="2400" dirty="0">
                <a:sym typeface="Wingdings" panose="05000000000000000000" pitchFamily="2" charset="2"/>
              </a:rPr>
              <a:t> proměnných </a:t>
            </a:r>
          </a:p>
          <a:p>
            <a:pPr lvl="1"/>
            <a:r>
              <a:rPr lang="sk-SK" sz="2000" dirty="0">
                <a:sym typeface="Wingdings" panose="05000000000000000000" pitchFamily="2" charset="2"/>
              </a:rPr>
              <a:t>(už bez </a:t>
            </a:r>
            <a:r>
              <a:rPr lang="sk-SK" sz="2000" i="1" dirty="0" err="1">
                <a:sym typeface="Wingdings" panose="05000000000000000000" pitchFamily="2" charset="2"/>
              </a:rPr>
              <a:t>Intervention</a:t>
            </a:r>
            <a:r>
              <a:rPr lang="sk-SK" sz="2000" dirty="0">
                <a:sym typeface="Wingdings" panose="05000000000000000000" pitchFamily="2" charset="2"/>
              </a:rPr>
              <a:t>, </a:t>
            </a:r>
            <a:r>
              <a:rPr lang="sk-SK" sz="2000" dirty="0" err="1">
                <a:sym typeface="Wingdings" panose="05000000000000000000" pitchFamily="2" charset="2"/>
              </a:rPr>
              <a:t>protože</a:t>
            </a:r>
            <a:r>
              <a:rPr lang="sk-SK" sz="2000" dirty="0">
                <a:sym typeface="Wingdings" panose="05000000000000000000" pitchFamily="2" charset="2"/>
              </a:rPr>
              <a:t> ta je v modelu)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Souhrnná</a:t>
            </a:r>
            <a:r>
              <a:rPr lang="sk-SK" sz="2000" dirty="0">
                <a:sym typeface="Wingdings" panose="05000000000000000000" pitchFamily="2" charset="2"/>
              </a:rPr>
              <a:t> hodnota </a:t>
            </a:r>
            <a:r>
              <a:rPr lang="sk-SK" sz="2000" dirty="0" err="1">
                <a:sym typeface="Wingdings" panose="05000000000000000000" pitchFamily="2" charset="2"/>
              </a:rPr>
              <a:t>Sig</a:t>
            </a:r>
            <a:r>
              <a:rPr lang="sk-SK" sz="2000" dirty="0">
                <a:sym typeface="Wingdings" panose="05000000000000000000" pitchFamily="2" charset="2"/>
              </a:rPr>
              <a:t>. ukazuje, že koeficient </a:t>
            </a:r>
            <a:r>
              <a:rPr lang="sk-SK" sz="2000" dirty="0" err="1">
                <a:sym typeface="Wingdings" panose="05000000000000000000" pitchFamily="2" charset="2"/>
              </a:rPr>
              <a:t>žádné</a:t>
            </a:r>
            <a:r>
              <a:rPr lang="sk-SK" sz="2000" dirty="0">
                <a:sym typeface="Wingdings" panose="05000000000000000000" pitchFamily="2" charset="2"/>
              </a:rPr>
              <a:t> z těchto proměnných není odlišný od nuly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Žádná</a:t>
            </a:r>
            <a:r>
              <a:rPr lang="sk-SK" sz="2000" dirty="0">
                <a:sym typeface="Wingdings" panose="05000000000000000000" pitchFamily="2" charset="2"/>
              </a:rPr>
              <a:t> další proměnná tak do modelu už </a:t>
            </a:r>
            <a:r>
              <a:rPr lang="sk-SK" sz="2000" dirty="0" err="1">
                <a:sym typeface="Wingdings" panose="05000000000000000000" pitchFamily="2" charset="2"/>
              </a:rPr>
              <a:t>nevstoupí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Pokud by na </a:t>
            </a:r>
            <a:r>
              <a:rPr lang="sk-SK" sz="2400" dirty="0" err="1">
                <a:sym typeface="Wingdings" panose="05000000000000000000" pitchFamily="2" charset="2"/>
              </a:rPr>
              <a:t>začátku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byla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použita</a:t>
            </a:r>
            <a:r>
              <a:rPr lang="sk-SK" sz="2400" dirty="0">
                <a:sym typeface="Wingdings" panose="05000000000000000000" pitchFamily="2" charset="2"/>
              </a:rPr>
              <a:t> metoda </a:t>
            </a:r>
            <a:r>
              <a:rPr lang="sk-SK" sz="2400" b="1" dirty="0" err="1">
                <a:sym typeface="Wingdings" panose="05000000000000000000" pitchFamily="2" charset="2"/>
              </a:rPr>
              <a:t>Enter</a:t>
            </a:r>
            <a:r>
              <a:rPr lang="sk-SK" sz="2400" dirty="0">
                <a:sym typeface="Wingdings" panose="05000000000000000000" pitchFamily="2" charset="2"/>
              </a:rPr>
              <a:t>, všechny proměnné by do modelu </a:t>
            </a:r>
            <a:r>
              <a:rPr lang="sk-SK" sz="2400" dirty="0" err="1">
                <a:sym typeface="Wingdings" panose="05000000000000000000" pitchFamily="2" charset="2"/>
              </a:rPr>
              <a:t>vstoupily</a:t>
            </a:r>
            <a:r>
              <a:rPr lang="sk-SK" sz="2400" dirty="0">
                <a:sym typeface="Wingdings" panose="05000000000000000000" pitchFamily="2" charset="2"/>
              </a:rPr>
              <a:t> současně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42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7" y="4365104"/>
            <a:ext cx="7618510" cy="18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406"/>
            <a:ext cx="6192688" cy="34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48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vs. lineární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Lineární:</a:t>
            </a:r>
          </a:p>
          <a:p>
            <a:pPr lvl="1"/>
            <a:r>
              <a:rPr lang="cs-CZ" dirty="0"/>
              <a:t>Zkoumá, jak se se změnou nezávislé proměnné o jednotku mění hodnota závislé proměnné</a:t>
            </a:r>
          </a:p>
          <a:p>
            <a:pPr lvl="1"/>
            <a:r>
              <a:rPr lang="cs-CZ" dirty="0"/>
              <a:t>Např. jak se s počtem hodin strávených učením mění procentuální výsledek v testu</a:t>
            </a:r>
          </a:p>
          <a:p>
            <a:endParaRPr lang="cs-CZ" dirty="0"/>
          </a:p>
          <a:p>
            <a:r>
              <a:rPr lang="cs-CZ" dirty="0"/>
              <a:t>Logistická:</a:t>
            </a:r>
          </a:p>
          <a:p>
            <a:pPr lvl="1"/>
            <a:r>
              <a:rPr lang="cs-CZ" dirty="0"/>
              <a:t>Zkoumá, jak se se změnou nezávislé proměnné o jednotku mění </a:t>
            </a:r>
            <a:r>
              <a:rPr lang="cs-CZ" b="1" dirty="0"/>
              <a:t>šance</a:t>
            </a:r>
            <a:r>
              <a:rPr lang="cs-CZ" dirty="0"/>
              <a:t>, že nastane určitý výstup</a:t>
            </a:r>
          </a:p>
        </p:txBody>
      </p:sp>
    </p:spTree>
    <p:extLst>
      <p:ext uri="{BB962C8B-B14F-4D97-AF65-F5344CB8AC3E}">
        <p14:creationId xmlns:p14="http://schemas.microsoft.com/office/powerpoint/2010/main" val="3288362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Predicted</a:t>
            </a:r>
            <a:r>
              <a:rPr lang="cs-CZ" dirty="0"/>
              <a:t> </a:t>
            </a:r>
            <a:r>
              <a:rPr lang="cs-CZ" dirty="0" err="1"/>
              <a:t>probabilities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84784"/>
            <a:ext cx="5986264" cy="49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8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Dva základní cíle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1. Zjistit, pro </a:t>
            </a:r>
            <a:r>
              <a:rPr lang="sk-SK" sz="2400" dirty="0" err="1">
                <a:sym typeface="Wingdings" panose="05000000000000000000" pitchFamily="2" charset="2"/>
              </a:rPr>
              <a:t>která</a:t>
            </a:r>
            <a:r>
              <a:rPr lang="sk-SK" sz="2400" dirty="0">
                <a:sym typeface="Wingdings" panose="05000000000000000000" pitchFamily="2" charset="2"/>
              </a:rPr>
              <a:t> data není model vhodný</a:t>
            </a:r>
          </a:p>
          <a:p>
            <a:pPr lvl="1"/>
            <a:r>
              <a:rPr lang="sk-SK" sz="2000" dirty="0">
                <a:sym typeface="Wingdings" panose="05000000000000000000" pitchFamily="2" charset="2"/>
              </a:rPr>
              <a:t>Identifikace </a:t>
            </a:r>
            <a:r>
              <a:rPr lang="sk-SK" sz="2000" dirty="0" err="1">
                <a:sym typeface="Wingdings" panose="05000000000000000000" pitchFamily="2" charset="2"/>
              </a:rPr>
              <a:t>odlehlých</a:t>
            </a:r>
            <a:r>
              <a:rPr lang="sk-SK" sz="2000" dirty="0">
                <a:sym typeface="Wingdings" panose="05000000000000000000" pitchFamily="2" charset="2"/>
              </a:rPr>
              <a:t> případů (</a:t>
            </a:r>
            <a:r>
              <a:rPr lang="sk-SK" sz="2000" dirty="0" err="1">
                <a:sym typeface="Wingdings" panose="05000000000000000000" pitchFamily="2" charset="2"/>
              </a:rPr>
              <a:t>outliers</a:t>
            </a:r>
            <a:r>
              <a:rPr lang="sk-SK" sz="20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Rezidua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sz="2200" dirty="0">
              <a:sym typeface="Wingdings" panose="05000000000000000000" pitchFamily="2" charset="2"/>
            </a:endParaRPr>
          </a:p>
          <a:p>
            <a:r>
              <a:rPr lang="sk-SK" sz="2200" dirty="0">
                <a:sym typeface="Wingdings" panose="05000000000000000000" pitchFamily="2" charset="2"/>
              </a:rPr>
              <a:t>2. </a:t>
            </a:r>
            <a:r>
              <a:rPr lang="sk-SK" sz="2400" dirty="0">
                <a:sym typeface="Wingdings" panose="05000000000000000000" pitchFamily="2" charset="2"/>
              </a:rPr>
              <a:t>Zjistit, které případy mají </a:t>
            </a:r>
            <a:r>
              <a:rPr lang="sk-SK" sz="2400" dirty="0" err="1">
                <a:sym typeface="Wingdings" panose="05000000000000000000" pitchFamily="2" charset="2"/>
              </a:rPr>
              <a:t>nadměrný</a:t>
            </a:r>
            <a:r>
              <a:rPr lang="sk-SK" sz="2400" dirty="0">
                <a:sym typeface="Wingdings" panose="05000000000000000000" pitchFamily="2" charset="2"/>
              </a:rPr>
              <a:t> vliv na model: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Cookova</a:t>
            </a:r>
            <a:r>
              <a:rPr lang="sk-SK" sz="2000" dirty="0">
                <a:sym typeface="Wingdings" panose="05000000000000000000" pitchFamily="2" charset="2"/>
              </a:rPr>
              <a:t> </a:t>
            </a:r>
            <a:r>
              <a:rPr lang="sk-SK" sz="2000" dirty="0" err="1">
                <a:sym typeface="Wingdings" panose="05000000000000000000" pitchFamily="2" charset="2"/>
              </a:rPr>
              <a:t>vzdálenost</a:t>
            </a:r>
            <a:r>
              <a:rPr lang="sk-SK" sz="2000" dirty="0">
                <a:sym typeface="Wingdings" panose="05000000000000000000" pitchFamily="2" charset="2"/>
              </a:rPr>
              <a:t> (</a:t>
            </a:r>
            <a:r>
              <a:rPr lang="sk-SK" sz="2000" dirty="0" err="1">
                <a:sym typeface="Wingdings" panose="05000000000000000000" pitchFamily="2" charset="2"/>
              </a:rPr>
              <a:t>Coo</a:t>
            </a:r>
            <a:r>
              <a:rPr lang="en-US" sz="2000" dirty="0">
                <a:sym typeface="Wingdings" panose="05000000000000000000" pitchFamily="2" charset="2"/>
              </a:rPr>
              <a:t>k’s distance</a:t>
            </a:r>
            <a:r>
              <a:rPr lang="sk-SK" sz="20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DFBeta</a:t>
            </a:r>
            <a:endParaRPr lang="sk-SK" sz="2000" dirty="0">
              <a:sym typeface="Wingdings" panose="05000000000000000000" pitchFamily="2" charset="2"/>
            </a:endParaRP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Leverage</a:t>
            </a:r>
            <a:endParaRPr lang="sk-SK" sz="20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Následná 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54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err="1">
                <a:sym typeface="Wingdings" panose="05000000000000000000" pitchFamily="2" charset="2"/>
              </a:rPr>
              <a:t>Analyze</a:t>
            </a:r>
            <a:r>
              <a:rPr lang="sk-SK" sz="2400" dirty="0">
                <a:sym typeface="Wingdings" panose="05000000000000000000" pitchFamily="2" charset="2"/>
              </a:rPr>
              <a:t>  </a:t>
            </a:r>
            <a:r>
              <a:rPr lang="sk-SK" sz="2400" dirty="0" err="1">
                <a:sym typeface="Wingdings" panose="05000000000000000000" pitchFamily="2" charset="2"/>
              </a:rPr>
              <a:t>Regression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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Binary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Logistic</a:t>
            </a:r>
            <a:endParaRPr lang="sk-SK" sz="2400" dirty="0">
              <a:sym typeface="Wingdings" panose="05000000000000000000" pitchFamily="2" charset="2"/>
            </a:endParaRPr>
          </a:p>
          <a:p>
            <a:pPr lvl="1"/>
            <a:r>
              <a:rPr lang="sk-SK" sz="2200" dirty="0">
                <a:sym typeface="Wingdings" panose="05000000000000000000" pitchFamily="2" charset="2"/>
              </a:rPr>
              <a:t>Položka </a:t>
            </a:r>
            <a:r>
              <a:rPr lang="sk-SK" sz="2200" i="1" dirty="0" err="1">
                <a:sym typeface="Wingdings" panose="05000000000000000000" pitchFamily="2" charset="2"/>
              </a:rPr>
              <a:t>Save</a:t>
            </a:r>
            <a:endParaRPr lang="sk-SK" sz="2200" i="1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SPSS požadované hodnoty uloží do automaticky </a:t>
            </a:r>
            <a:r>
              <a:rPr lang="sk-SK" sz="2400" dirty="0" err="1">
                <a:sym typeface="Wingdings" panose="05000000000000000000" pitchFamily="2" charset="2"/>
              </a:rPr>
              <a:t>vytvořených</a:t>
            </a:r>
            <a:r>
              <a:rPr lang="sk-SK" sz="2400" dirty="0">
                <a:sym typeface="Wingdings" panose="05000000000000000000" pitchFamily="2" charset="2"/>
              </a:rPr>
              <a:t> proměnných</a:t>
            </a:r>
          </a:p>
          <a:p>
            <a:pPr lvl="1"/>
            <a:r>
              <a:rPr lang="sk-SK" sz="2200" dirty="0">
                <a:sym typeface="Wingdings" panose="05000000000000000000" pitchFamily="2" charset="2"/>
              </a:rPr>
              <a:t>COO_1, LEV_1, SRE_1, DFB0_1, DFB1_1, ...</a:t>
            </a:r>
          </a:p>
          <a:p>
            <a:endParaRPr lang="sk-SK" dirty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495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85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err="1">
                <a:sym typeface="Wingdings" panose="05000000000000000000" pitchFamily="2" charset="2"/>
              </a:rPr>
              <a:t>Cook</a:t>
            </a:r>
            <a:r>
              <a:rPr lang="en-US" sz="2400" dirty="0">
                <a:sym typeface="Wingdings" panose="05000000000000000000" pitchFamily="2" charset="2"/>
              </a:rPr>
              <a:t>’s distance a </a:t>
            </a:r>
            <a:r>
              <a:rPr lang="en-US" sz="2400" dirty="0" err="1">
                <a:sym typeface="Wingdings" panose="05000000000000000000" pitchFamily="2" charset="2"/>
              </a:rPr>
              <a:t>DFBeta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sk-SK" sz="2400" dirty="0">
                <a:sym typeface="Wingdings" panose="05000000000000000000" pitchFamily="2" charset="2"/>
              </a:rPr>
              <a:t>&lt; 1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sz="2400" dirty="0" err="1">
                <a:sym typeface="Wingdings" panose="05000000000000000000" pitchFamily="2" charset="2"/>
              </a:rPr>
              <a:t>Rezidua</a:t>
            </a:r>
            <a:r>
              <a:rPr lang="sk-SK" sz="2400" dirty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sk-SK" sz="2000" dirty="0">
                <a:sym typeface="Wingdings" panose="05000000000000000000" pitchFamily="2" charset="2"/>
              </a:rPr>
              <a:t>95 % případů v rámci pásma -2 až 2</a:t>
            </a:r>
          </a:p>
          <a:p>
            <a:pPr lvl="2"/>
            <a:r>
              <a:rPr lang="sk-SK" sz="2000" dirty="0">
                <a:sym typeface="Wingdings" panose="05000000000000000000" pitchFamily="2" charset="2"/>
              </a:rPr>
              <a:t>99 % případů v rámci pásma -2,5 až 2,5</a:t>
            </a:r>
          </a:p>
          <a:p>
            <a:pPr lvl="2"/>
            <a:r>
              <a:rPr lang="sk-SK" sz="2000" dirty="0" err="1">
                <a:sym typeface="Wingdings" panose="05000000000000000000" pitchFamily="2" charset="2"/>
              </a:rPr>
              <a:t>Studentized</a:t>
            </a:r>
            <a:r>
              <a:rPr lang="sk-SK" sz="2000" dirty="0">
                <a:sym typeface="Wingdings" panose="05000000000000000000" pitchFamily="2" charset="2"/>
              </a:rPr>
              <a:t> jsou </a:t>
            </a:r>
            <a:r>
              <a:rPr lang="sk-SK" sz="2000" dirty="0" err="1">
                <a:sym typeface="Wingdings" panose="05000000000000000000" pitchFamily="2" charset="2"/>
              </a:rPr>
              <a:t>vhodnější</a:t>
            </a:r>
            <a:r>
              <a:rPr lang="sk-SK" sz="2000" dirty="0">
                <a:sym typeface="Wingdings" panose="05000000000000000000" pitchFamily="2" charset="2"/>
              </a:rPr>
              <a:t> než </a:t>
            </a:r>
            <a:r>
              <a:rPr lang="sk-SK" sz="2000" dirty="0" err="1">
                <a:sym typeface="Wingdings" panose="05000000000000000000" pitchFamily="2" charset="2"/>
              </a:rPr>
              <a:t>standardized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sz="2000" dirty="0">
              <a:sym typeface="Wingdings" panose="05000000000000000000" pitchFamily="2" charset="2"/>
            </a:endParaRPr>
          </a:p>
          <a:p>
            <a:r>
              <a:rPr lang="sk-SK" sz="2400" dirty="0" err="1"/>
              <a:t>Leverage</a:t>
            </a:r>
            <a:r>
              <a:rPr lang="sk-SK" sz="2400" dirty="0"/>
              <a:t>:</a:t>
            </a:r>
          </a:p>
          <a:p>
            <a:pPr lvl="1"/>
            <a:r>
              <a:rPr lang="sk-SK" sz="2000" dirty="0"/>
              <a:t>(k + 1) / N </a:t>
            </a:r>
            <a:r>
              <a:rPr lang="sk-SK" sz="2000" dirty="0">
                <a:sym typeface="Wingdings" panose="05000000000000000000" pitchFamily="2" charset="2"/>
              </a:rPr>
              <a:t> počet </a:t>
            </a:r>
            <a:r>
              <a:rPr lang="sk-SK" sz="2000" dirty="0" err="1">
                <a:sym typeface="Wingdings" panose="05000000000000000000" pitchFamily="2" charset="2"/>
              </a:rPr>
              <a:t>nez</a:t>
            </a:r>
            <a:r>
              <a:rPr lang="sk-SK" sz="2000" dirty="0">
                <a:sym typeface="Wingdings" panose="05000000000000000000" pitchFamily="2" charset="2"/>
              </a:rPr>
              <a:t>. proměnných zvýšených o jedna se </a:t>
            </a:r>
            <a:r>
              <a:rPr lang="sk-SK" sz="2000" dirty="0" err="1">
                <a:sym typeface="Wingdings" panose="05000000000000000000" pitchFamily="2" charset="2"/>
              </a:rPr>
              <a:t>vydělí</a:t>
            </a:r>
            <a:r>
              <a:rPr lang="sk-SK" sz="2000" dirty="0">
                <a:sym typeface="Wingdings" panose="05000000000000000000" pitchFamily="2" charset="2"/>
              </a:rPr>
              <a:t> počtem případů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Přijatelné</a:t>
            </a:r>
            <a:r>
              <a:rPr lang="sk-SK" sz="2000" dirty="0">
                <a:sym typeface="Wingdings" panose="05000000000000000000" pitchFamily="2" charset="2"/>
              </a:rPr>
              <a:t> hodnoty jsou do 2 až 3 násobku takto spočítané hodnoty</a:t>
            </a:r>
          </a:p>
          <a:p>
            <a:endParaRPr lang="sk-SK" sz="20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Přijatelné hodnoty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9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cs-CZ" sz="2400" dirty="0">
                <a:sym typeface="Wingdings" panose="05000000000000000000" pitchFamily="2" charset="2"/>
              </a:rPr>
              <a:t>Skutečný problém vytvářejí až případy, jenž mají vysoká rezidua (nad 2 až 3) a </a:t>
            </a:r>
            <a:r>
              <a:rPr lang="cs-CZ" sz="2400" b="1" dirty="0">
                <a:sym typeface="Wingdings" panose="05000000000000000000" pitchFamily="2" charset="2"/>
              </a:rPr>
              <a:t>současně</a:t>
            </a:r>
            <a:r>
              <a:rPr lang="cs-CZ" sz="2400" dirty="0">
                <a:sym typeface="Wingdings" panose="05000000000000000000" pitchFamily="2" charset="2"/>
              </a:rPr>
              <a:t> nadměrnou </a:t>
            </a:r>
            <a:r>
              <a:rPr lang="cs-CZ" sz="2400" dirty="0" err="1">
                <a:sym typeface="Wingdings" panose="05000000000000000000" pitchFamily="2" charset="2"/>
              </a:rPr>
              <a:t>leverage</a:t>
            </a:r>
            <a:endParaRPr lang="cs-CZ" sz="2400" dirty="0">
              <a:sym typeface="Wingdings" panose="05000000000000000000" pitchFamily="2" charset="2"/>
            </a:endParaRPr>
          </a:p>
          <a:p>
            <a:endParaRPr lang="cs-CZ" sz="2400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Jejich negativní efekt je silnější v malých vzorcích (je zde méně případů, které jejich efekt vyváží)</a:t>
            </a:r>
          </a:p>
          <a:p>
            <a:endParaRPr lang="cs-CZ" sz="2400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Pro odstranění případů z analýzy je potřebné mít dobrý důvod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endParaRPr lang="sk-SK" sz="24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Následná 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81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/>
              <a:t>Týká</a:t>
            </a:r>
            <a:r>
              <a:rPr lang="sk-SK" dirty="0"/>
              <a:t> se pouze modelů s více než 1 nezávislou proměnnou</a:t>
            </a:r>
          </a:p>
          <a:p>
            <a:endParaRPr lang="sk-SK" i="1" dirty="0"/>
          </a:p>
          <a:p>
            <a:r>
              <a:rPr lang="sk-SK" dirty="0"/>
              <a:t>Totožný postup jako u </a:t>
            </a:r>
            <a:r>
              <a:rPr lang="sk-SK" dirty="0" err="1"/>
              <a:t>lineární</a:t>
            </a:r>
            <a:r>
              <a:rPr lang="sk-SK" dirty="0"/>
              <a:t> regrese (SPSS nemá samostatné </a:t>
            </a:r>
            <a:r>
              <a:rPr lang="sk-SK" dirty="0" err="1"/>
              <a:t>testování</a:t>
            </a:r>
            <a:r>
              <a:rPr lang="sk-SK" dirty="0"/>
              <a:t> pro logistickou </a:t>
            </a:r>
            <a:r>
              <a:rPr lang="sk-SK" dirty="0" err="1"/>
              <a:t>regresi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sk-SK" dirty="0"/>
              <a:t>VIF – hodnoty nad 5 (10) </a:t>
            </a:r>
            <a:r>
              <a:rPr lang="sk-SK" dirty="0" err="1"/>
              <a:t>indikují</a:t>
            </a:r>
            <a:r>
              <a:rPr lang="sk-SK" dirty="0"/>
              <a:t> </a:t>
            </a:r>
            <a:r>
              <a:rPr lang="sk-SK" dirty="0" err="1"/>
              <a:t>multikolinearitu</a:t>
            </a:r>
            <a:endParaRPr lang="sk-SK" dirty="0"/>
          </a:p>
          <a:p>
            <a:r>
              <a:rPr lang="sk-SK" dirty="0" err="1"/>
              <a:t>Tolerance</a:t>
            </a:r>
            <a:r>
              <a:rPr lang="sk-SK" dirty="0"/>
              <a:t> (1 / VIF) – hodnoty pod 0,1 (0,2) jsou problém</a:t>
            </a:r>
          </a:p>
          <a:p>
            <a:r>
              <a:rPr lang="sk-SK" dirty="0" err="1"/>
              <a:t>Eigenvalues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Proměnné by </a:t>
            </a:r>
            <a:r>
              <a:rPr lang="sk-SK" dirty="0" err="1"/>
              <a:t>neměly</a:t>
            </a:r>
            <a:r>
              <a:rPr lang="sk-SK" dirty="0"/>
              <a:t> mít vysokou variabilitu na </a:t>
            </a:r>
            <a:r>
              <a:rPr lang="sk-SK" dirty="0" err="1"/>
              <a:t>stejných</a:t>
            </a:r>
            <a:r>
              <a:rPr lang="sk-SK" dirty="0"/>
              <a:t> hladinách malých </a:t>
            </a:r>
            <a:r>
              <a:rPr lang="sk-SK" dirty="0" err="1"/>
              <a:t>eigenvalues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7715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/>
              <a:t>Analyze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sk-SK" dirty="0" err="1">
                <a:sym typeface="Wingdings" panose="05000000000000000000" pitchFamily="2" charset="2"/>
              </a:rPr>
              <a:t>Regression</a:t>
            </a:r>
            <a:r>
              <a:rPr lang="sk-SK" dirty="0">
                <a:sym typeface="Wingdings" panose="05000000000000000000" pitchFamily="2" charset="2"/>
              </a:rPr>
              <a:t> – </a:t>
            </a:r>
            <a:r>
              <a:rPr lang="sk-SK" dirty="0" err="1">
                <a:sym typeface="Wingdings" panose="05000000000000000000" pitchFamily="2" charset="2"/>
              </a:rPr>
              <a:t>Linear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V </a:t>
            </a:r>
            <a:r>
              <a:rPr lang="sk-SK" i="1" dirty="0" err="1">
                <a:sym typeface="Wingdings" panose="05000000000000000000" pitchFamily="2" charset="2"/>
              </a:rPr>
              <a:t>Statistics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zvolit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i="1" dirty="0" err="1">
                <a:sym typeface="Wingdings" panose="05000000000000000000" pitchFamily="2" charset="2"/>
              </a:rPr>
              <a:t>Collinearity</a:t>
            </a:r>
            <a:r>
              <a:rPr lang="sk-SK" i="1" dirty="0">
                <a:sym typeface="Wingdings" panose="05000000000000000000" pitchFamily="2" charset="2"/>
              </a:rPr>
              <a:t> </a:t>
            </a:r>
            <a:r>
              <a:rPr lang="sk-SK" i="1" dirty="0" err="1">
                <a:sym typeface="Wingdings" panose="05000000000000000000" pitchFamily="2" charset="2"/>
              </a:rPr>
              <a:t>Diagnostics</a:t>
            </a:r>
            <a:endParaRPr lang="sk-SK" i="1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Ostatní možnosti je možné </a:t>
            </a:r>
            <a:r>
              <a:rPr lang="sk-SK" dirty="0" err="1">
                <a:sym typeface="Wingdings" panose="05000000000000000000" pitchFamily="2" charset="2"/>
              </a:rPr>
              <a:t>vypnout</a:t>
            </a:r>
            <a:r>
              <a:rPr lang="sk-SK" dirty="0">
                <a:sym typeface="Wingdings" panose="05000000000000000000" pitchFamily="2" charset="2"/>
              </a:rPr>
              <a:t> (</a:t>
            </a:r>
            <a:r>
              <a:rPr lang="sk-SK" i="1" dirty="0" err="1">
                <a:sym typeface="Wingdings" panose="05000000000000000000" pitchFamily="2" charset="2"/>
              </a:rPr>
              <a:t>Estimates</a:t>
            </a:r>
            <a:r>
              <a:rPr lang="sk-SK" dirty="0">
                <a:sym typeface="Wingdings" panose="05000000000000000000" pitchFamily="2" charset="2"/>
              </a:rPr>
              <a:t>) – jde nám pouze o test </a:t>
            </a:r>
            <a:r>
              <a:rPr lang="sk-SK" dirty="0" err="1">
                <a:sym typeface="Wingdings" panose="05000000000000000000" pitchFamily="2" charset="2"/>
              </a:rPr>
              <a:t>multikolinearity</a:t>
            </a:r>
            <a:r>
              <a:rPr lang="sk-SK" dirty="0">
                <a:sym typeface="Wingdings" panose="05000000000000000000" pitchFamily="2" charset="2"/>
              </a:rPr>
              <a:t> 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48096"/>
            <a:ext cx="3240360" cy="289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786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4001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5366"/>
            <a:ext cx="7192934" cy="23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035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/>
              <a:t>Co v případě zjištění </a:t>
            </a:r>
            <a:r>
              <a:rPr lang="sk-SK" dirty="0" err="1"/>
              <a:t>multikolinearity</a:t>
            </a:r>
            <a:r>
              <a:rPr lang="sk-SK" dirty="0"/>
              <a:t>?</a:t>
            </a:r>
          </a:p>
          <a:p>
            <a:endParaRPr lang="sk-SK" dirty="0"/>
          </a:p>
          <a:p>
            <a:r>
              <a:rPr lang="sk-SK" dirty="0"/>
              <a:t>Není možné zjistit unikátní efekty </a:t>
            </a:r>
            <a:r>
              <a:rPr lang="sk-SK" dirty="0" err="1"/>
              <a:t>příslušných</a:t>
            </a:r>
            <a:r>
              <a:rPr lang="sk-SK" dirty="0"/>
              <a:t> nezávislých proměnných</a:t>
            </a:r>
          </a:p>
          <a:p>
            <a:endParaRPr lang="sk-SK" dirty="0"/>
          </a:p>
          <a:p>
            <a:r>
              <a:rPr lang="sk-SK" dirty="0"/>
              <a:t>Možnosti</a:t>
            </a:r>
          </a:p>
          <a:p>
            <a:pPr lvl="1"/>
            <a:r>
              <a:rPr lang="sk-SK" dirty="0" err="1"/>
              <a:t>Vyhodit</a:t>
            </a:r>
            <a:r>
              <a:rPr lang="sk-SK" dirty="0"/>
              <a:t> jednu z </a:t>
            </a:r>
            <a:r>
              <a:rPr lang="sk-SK" dirty="0" err="1"/>
              <a:t>příslušných</a:t>
            </a:r>
            <a:r>
              <a:rPr lang="sk-SK" dirty="0"/>
              <a:t> proměnných</a:t>
            </a:r>
          </a:p>
          <a:p>
            <a:pPr lvl="1"/>
            <a:r>
              <a:rPr lang="sk-SK" dirty="0" err="1"/>
              <a:t>Separátní</a:t>
            </a:r>
            <a:r>
              <a:rPr lang="sk-SK" dirty="0"/>
              <a:t> modely vždy pouze s jednou z daných proměnných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1616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/>
              <a:t>Multinomiální</a:t>
            </a:r>
            <a:r>
              <a:rPr lang="cs-CZ" dirty="0"/>
              <a:t> 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Od </a:t>
            </a:r>
            <a:r>
              <a:rPr lang="sk-SK" dirty="0" err="1"/>
              <a:t>binární</a:t>
            </a:r>
            <a:r>
              <a:rPr lang="sk-SK" dirty="0"/>
              <a:t> se odlišuje pouze povahou závislé proměnné</a:t>
            </a:r>
          </a:p>
          <a:p>
            <a:endParaRPr lang="sk-SK" dirty="0"/>
          </a:p>
          <a:p>
            <a:r>
              <a:rPr lang="sk-SK" dirty="0"/>
              <a:t>Závislá proměnná má více než </a:t>
            </a:r>
            <a:r>
              <a:rPr lang="sk-SK" dirty="0" err="1"/>
              <a:t>dvě</a:t>
            </a:r>
            <a:r>
              <a:rPr lang="sk-SK" dirty="0"/>
              <a:t> hodnoty (0/1/2/3)</a:t>
            </a:r>
          </a:p>
          <a:p>
            <a:endParaRPr lang="sk-SK" dirty="0"/>
          </a:p>
          <a:p>
            <a:r>
              <a:rPr lang="sk-SK" dirty="0"/>
              <a:t>Postup je úplně totožný jako u </a:t>
            </a:r>
            <a:r>
              <a:rPr lang="sk-SK" dirty="0" err="1"/>
              <a:t>binární</a:t>
            </a:r>
            <a:r>
              <a:rPr lang="sk-SK" dirty="0"/>
              <a:t> log. regrese</a:t>
            </a:r>
          </a:p>
          <a:p>
            <a:endParaRPr lang="sk-SK" dirty="0"/>
          </a:p>
          <a:p>
            <a:r>
              <a:rPr lang="sk-SK" dirty="0"/>
              <a:t>Výsledky se </a:t>
            </a:r>
            <a:r>
              <a:rPr lang="sk-SK" dirty="0" err="1"/>
              <a:t>interpretují</a:t>
            </a:r>
            <a:r>
              <a:rPr lang="sk-SK" dirty="0"/>
              <a:t> vždy k jedné z hodnot závislé proměnné, jež je </a:t>
            </a:r>
            <a:r>
              <a:rPr lang="sk-SK" dirty="0" err="1"/>
              <a:t>stanovena</a:t>
            </a:r>
            <a:r>
              <a:rPr lang="sk-SK" dirty="0"/>
              <a:t> jako referenční (jako nula u </a:t>
            </a:r>
            <a:r>
              <a:rPr lang="sk-SK" dirty="0" err="1"/>
              <a:t>binární</a:t>
            </a:r>
            <a:r>
              <a:rPr lang="sk-SK" dirty="0"/>
              <a:t> log. regrese)</a:t>
            </a:r>
          </a:p>
        </p:txBody>
      </p:sp>
    </p:spTree>
    <p:extLst>
      <p:ext uri="{BB962C8B-B14F-4D97-AF65-F5344CB8AC3E}">
        <p14:creationId xmlns:p14="http://schemas.microsoft.com/office/powerpoint/2010/main" val="410090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Dokáže dát odpovědi na mnohé otázky</a:t>
            </a:r>
          </a:p>
          <a:p>
            <a:pPr>
              <a:buNone/>
            </a:pPr>
            <a:endParaRPr lang="sk-SK" dirty="0"/>
          </a:p>
          <a:p>
            <a:pPr lvl="1"/>
            <a:r>
              <a:rPr lang="sk-SK" dirty="0"/>
              <a:t>Zvyšuje se šance kandidáta na zvolení, pokud </a:t>
            </a:r>
            <a:r>
              <a:rPr lang="sk-SK" dirty="0" err="1"/>
              <a:t>získá</a:t>
            </a:r>
            <a:r>
              <a:rPr lang="sk-SK" dirty="0"/>
              <a:t> titul Mgr.?</a:t>
            </a:r>
          </a:p>
          <a:p>
            <a:endParaRPr lang="sk-SK" sz="2400" dirty="0"/>
          </a:p>
          <a:p>
            <a:pPr lvl="1"/>
            <a:r>
              <a:rPr lang="sk-SK" dirty="0"/>
              <a:t>Ovlivňuje šance </a:t>
            </a:r>
            <a:r>
              <a:rPr lang="sk-SK" dirty="0" err="1"/>
              <a:t>Realu</a:t>
            </a:r>
            <a:r>
              <a:rPr lang="sk-SK" dirty="0"/>
              <a:t> Madrid na výhru v zápase to, </a:t>
            </a:r>
            <a:r>
              <a:rPr lang="sk-SK" dirty="0" err="1"/>
              <a:t>kdo</a:t>
            </a:r>
            <a:r>
              <a:rPr lang="sk-SK" dirty="0"/>
              <a:t> je jeho </a:t>
            </a:r>
            <a:r>
              <a:rPr lang="sk-SK" dirty="0" err="1"/>
              <a:t>aktuálním</a:t>
            </a:r>
            <a:r>
              <a:rPr lang="sk-SK" dirty="0"/>
              <a:t> </a:t>
            </a:r>
            <a:r>
              <a:rPr lang="sk-SK" dirty="0" err="1"/>
              <a:t>trenérem</a:t>
            </a:r>
            <a:r>
              <a:rPr lang="sk-SK" dirty="0"/>
              <a:t>?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Mají studenti, </a:t>
            </a:r>
            <a:r>
              <a:rPr lang="sk-SK" dirty="0" err="1"/>
              <a:t>kteří</a:t>
            </a:r>
            <a:r>
              <a:rPr lang="sk-SK" dirty="0"/>
              <a:t> </a:t>
            </a:r>
            <a:r>
              <a:rPr lang="sk-SK" dirty="0" err="1"/>
              <a:t>pravidelně</a:t>
            </a:r>
            <a:r>
              <a:rPr lang="sk-SK" dirty="0"/>
              <a:t> </a:t>
            </a:r>
            <a:r>
              <a:rPr lang="sk-SK" dirty="0" err="1"/>
              <a:t>navštěvují</a:t>
            </a:r>
            <a:r>
              <a:rPr lang="sk-SK" dirty="0"/>
              <a:t> </a:t>
            </a:r>
            <a:r>
              <a:rPr lang="sk-SK" dirty="0" err="1"/>
              <a:t>přednášky</a:t>
            </a:r>
            <a:r>
              <a:rPr lang="sk-SK" dirty="0"/>
              <a:t>, vyšší šanci na </a:t>
            </a:r>
            <a:r>
              <a:rPr lang="sk-SK" dirty="0" err="1"/>
              <a:t>úspěšné</a:t>
            </a:r>
            <a:r>
              <a:rPr lang="sk-SK" dirty="0"/>
              <a:t> </a:t>
            </a:r>
            <a:r>
              <a:rPr lang="sk-SK" dirty="0" err="1"/>
              <a:t>absolvování</a:t>
            </a:r>
            <a:r>
              <a:rPr lang="sk-SK" dirty="0"/>
              <a:t> kurzu?</a:t>
            </a:r>
          </a:p>
          <a:p>
            <a:pPr lvl="1"/>
            <a:endParaRPr lang="sk-SK" dirty="0"/>
          </a:p>
          <a:p>
            <a:pPr lvl="1"/>
            <a:r>
              <a:rPr lang="cs-CZ" dirty="0"/>
              <a:t>Mají uchazeči o práci s praxí vyšší šanci na úspěch ve výběrovém řízení?</a:t>
            </a:r>
          </a:p>
          <a:p>
            <a:pPr lvl="1"/>
            <a:endParaRPr lang="sk-SK" sz="2200" dirty="0"/>
          </a:p>
        </p:txBody>
      </p:sp>
      <p:pic>
        <p:nvPicPr>
          <p:cNvPr id="1026" name="Picture 2" descr="Výsledek obrázku pro job inter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827"/>
            <a:ext cx="26997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>
                <a:sym typeface="Wingdings" panose="05000000000000000000" pitchFamily="2" charset="2"/>
              </a:rPr>
              <a:t>Analyze</a:t>
            </a:r>
            <a:r>
              <a:rPr lang="sk-SK" dirty="0">
                <a:sym typeface="Wingdings" panose="05000000000000000000" pitchFamily="2" charset="2"/>
              </a:rPr>
              <a:t>  </a:t>
            </a:r>
            <a:r>
              <a:rPr lang="sk-SK" dirty="0" err="1">
                <a:sym typeface="Wingdings" panose="05000000000000000000" pitchFamily="2" charset="2"/>
              </a:rPr>
              <a:t>Regression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Multinomial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Logistic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Závislá proměnná do </a:t>
            </a:r>
            <a:r>
              <a:rPr lang="sk-SK" i="1" dirty="0" err="1">
                <a:sym typeface="Wingdings" panose="05000000000000000000" pitchFamily="2" charset="2"/>
              </a:rPr>
              <a:t>Dependent</a:t>
            </a:r>
            <a:r>
              <a:rPr lang="sk-SK" dirty="0">
                <a:sym typeface="Wingdings" panose="05000000000000000000" pitchFamily="2" charset="2"/>
              </a:rPr>
              <a:t> (v </a:t>
            </a:r>
            <a:r>
              <a:rPr lang="sk-SK" dirty="0" err="1">
                <a:sym typeface="Wingdings" panose="05000000000000000000" pitchFamily="2" charset="2"/>
              </a:rPr>
              <a:t>Reference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category</a:t>
            </a:r>
            <a:r>
              <a:rPr lang="sk-SK" dirty="0">
                <a:sym typeface="Wingdings" panose="05000000000000000000" pitchFamily="2" charset="2"/>
              </a:rPr>
              <a:t> vybrat referenční </a:t>
            </a:r>
            <a:r>
              <a:rPr lang="sk-SK" dirty="0" err="1">
                <a:sym typeface="Wingdings" panose="05000000000000000000" pitchFamily="2" charset="2"/>
              </a:rPr>
              <a:t>kategorii</a:t>
            </a:r>
            <a:r>
              <a:rPr lang="sk-SK" dirty="0">
                <a:sym typeface="Wingdings" panose="05000000000000000000" pitchFamily="2" charset="2"/>
              </a:rPr>
              <a:t>)</a:t>
            </a:r>
            <a:endParaRPr lang="sk-SK" i="1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Nezávislé do </a:t>
            </a:r>
            <a:r>
              <a:rPr lang="sk-SK" i="1" dirty="0" err="1">
                <a:sym typeface="Wingdings" panose="05000000000000000000" pitchFamily="2" charset="2"/>
              </a:rPr>
              <a:t>Covariates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1766"/>
            <a:ext cx="24574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208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Výstupy se </a:t>
            </a:r>
            <a:r>
              <a:rPr lang="sk-SK" dirty="0" err="1">
                <a:sym typeface="Wingdings" panose="05000000000000000000" pitchFamily="2" charset="2"/>
              </a:rPr>
              <a:t>interpretují</a:t>
            </a:r>
            <a:r>
              <a:rPr lang="sk-SK" dirty="0">
                <a:sym typeface="Wingdings" panose="05000000000000000000" pitchFamily="2" charset="2"/>
              </a:rPr>
              <a:t> ve vztahu k referenční </a:t>
            </a:r>
            <a:r>
              <a:rPr lang="sk-SK" dirty="0" err="1">
                <a:sym typeface="Wingdings" panose="05000000000000000000" pitchFamily="2" charset="2"/>
              </a:rPr>
              <a:t>kategorii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>
                <a:sym typeface="Wingdings" panose="05000000000000000000" pitchFamily="2" charset="2"/>
              </a:rPr>
              <a:t>Pokud </a:t>
            </a:r>
            <a:r>
              <a:rPr lang="sk-SK" dirty="0">
                <a:sym typeface="Wingdings" panose="05000000000000000000" pitchFamily="2" charset="2"/>
              </a:rPr>
              <a:t>z 0/1/2 je </a:t>
            </a:r>
            <a:r>
              <a:rPr lang="sk-SK">
                <a:sym typeface="Wingdings" panose="05000000000000000000" pitchFamily="2" charset="2"/>
              </a:rPr>
              <a:t>nula referenční, </a:t>
            </a:r>
            <a:r>
              <a:rPr lang="sk-SK" dirty="0">
                <a:sym typeface="Wingdings" panose="05000000000000000000" pitchFamily="2" charset="2"/>
              </a:rPr>
              <a:t>tak: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1 </a:t>
            </a:r>
            <a:r>
              <a:rPr lang="sk-SK" dirty="0" err="1">
                <a:sym typeface="Wingdings" panose="05000000000000000000" pitchFamily="2" charset="2"/>
              </a:rPr>
              <a:t>vs</a:t>
            </a:r>
            <a:r>
              <a:rPr lang="sk-SK" dirty="0">
                <a:sym typeface="Wingdings" panose="05000000000000000000" pitchFamily="2" charset="2"/>
              </a:rPr>
              <a:t>. 0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2 </a:t>
            </a:r>
            <a:r>
              <a:rPr lang="sk-SK" dirty="0" err="1">
                <a:sym typeface="Wingdings" panose="05000000000000000000" pitchFamily="2" charset="2"/>
              </a:rPr>
              <a:t>vs</a:t>
            </a:r>
            <a:r>
              <a:rPr lang="sk-SK" dirty="0">
                <a:sym typeface="Wingdings" panose="05000000000000000000" pitchFamily="2" charset="2"/>
              </a:rPr>
              <a:t>. 0</a:t>
            </a: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3" y="4469085"/>
            <a:ext cx="78962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11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regrese – dva typy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Binární</a:t>
            </a:r>
            <a:r>
              <a:rPr lang="sk-SK" dirty="0"/>
              <a:t> (</a:t>
            </a:r>
            <a:r>
              <a:rPr lang="sk-SK" dirty="0" err="1"/>
              <a:t>binomial</a:t>
            </a:r>
            <a:r>
              <a:rPr lang="sk-SK" dirty="0"/>
              <a:t>):</a:t>
            </a:r>
          </a:p>
          <a:p>
            <a:pPr lvl="1"/>
            <a:r>
              <a:rPr lang="sk-SK" dirty="0"/>
              <a:t>Závislá proměnná má </a:t>
            </a:r>
            <a:r>
              <a:rPr lang="sk-SK" dirty="0" err="1"/>
              <a:t>dvě</a:t>
            </a:r>
            <a:r>
              <a:rPr lang="sk-SK" dirty="0"/>
              <a:t> hodnoty (0/1)</a:t>
            </a:r>
          </a:p>
          <a:p>
            <a:pPr lvl="1"/>
            <a:r>
              <a:rPr lang="sk-SK" dirty="0"/>
              <a:t>Příklady – Kandidát byl/</a:t>
            </a:r>
            <a:r>
              <a:rPr lang="sk-SK" dirty="0" err="1"/>
              <a:t>nebyl</a:t>
            </a:r>
            <a:r>
              <a:rPr lang="sk-SK" dirty="0"/>
              <a:t> zvolený, volič se zúčastnil/nezúčastnil voleb</a:t>
            </a:r>
          </a:p>
          <a:p>
            <a:endParaRPr lang="sk-SK" dirty="0"/>
          </a:p>
          <a:p>
            <a:r>
              <a:rPr lang="sk-SK" dirty="0" err="1"/>
              <a:t>Multinomiální</a:t>
            </a:r>
            <a:r>
              <a:rPr lang="sk-SK" dirty="0"/>
              <a:t> (</a:t>
            </a:r>
            <a:r>
              <a:rPr lang="sk-SK" dirty="0" err="1"/>
              <a:t>multinomial</a:t>
            </a:r>
            <a:r>
              <a:rPr lang="sk-SK" dirty="0"/>
              <a:t>, </a:t>
            </a:r>
            <a:r>
              <a:rPr lang="sk-SK" dirty="0" err="1"/>
              <a:t>polynomial</a:t>
            </a:r>
            <a:r>
              <a:rPr lang="sk-SK" dirty="0"/>
              <a:t>):</a:t>
            </a:r>
          </a:p>
          <a:p>
            <a:pPr lvl="1"/>
            <a:r>
              <a:rPr lang="sk-SK" dirty="0"/>
              <a:t>Závislá proměnná má více než </a:t>
            </a:r>
            <a:r>
              <a:rPr lang="sk-SK" dirty="0" err="1"/>
              <a:t>dvě</a:t>
            </a:r>
            <a:r>
              <a:rPr lang="sk-SK" dirty="0"/>
              <a:t> hodnoty (0/1/2)</a:t>
            </a:r>
          </a:p>
          <a:p>
            <a:pPr lvl="1"/>
            <a:r>
              <a:rPr lang="sk-SK" dirty="0"/>
              <a:t>Příklady – Občan se nezúčastnil voleb / zúčastnil a volil </a:t>
            </a:r>
            <a:r>
              <a:rPr lang="sk-SK" dirty="0" err="1"/>
              <a:t>vládní</a:t>
            </a:r>
            <a:r>
              <a:rPr lang="sk-SK" dirty="0"/>
              <a:t> stranu / zúčastnil a volil opoziční stranu</a:t>
            </a:r>
          </a:p>
        </p:txBody>
      </p:sp>
    </p:spTree>
    <p:extLst>
      <p:ext uri="{BB962C8B-B14F-4D97-AF65-F5344CB8AC3E}">
        <p14:creationId xmlns:p14="http://schemas.microsoft.com/office/powerpoint/2010/main" val="140601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Základní body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cs-CZ" dirty="0"/>
              <a:t>Předpokladem lineární regrese je lineární vztah mezi nezávislými a závislou proměnnou</a:t>
            </a:r>
          </a:p>
          <a:p>
            <a:endParaRPr lang="cs-CZ" dirty="0"/>
          </a:p>
          <a:p>
            <a:r>
              <a:rPr lang="cs-CZ" dirty="0"/>
              <a:t>Binární závislá proměnná toto neumožňuje, proto je tu lineární regrese nepoužitelná</a:t>
            </a:r>
          </a:p>
          <a:p>
            <a:endParaRPr lang="cs-CZ" dirty="0"/>
          </a:p>
          <a:p>
            <a:r>
              <a:rPr lang="cs-CZ" dirty="0"/>
              <a:t>Logistická regrese absenci lineárního vztahu obchází použitím logaritmu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973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 logistické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/>
              <a:t>Co její pomocí </a:t>
            </a:r>
            <a:r>
              <a:rPr lang="sk-SK" dirty="0" err="1"/>
              <a:t>můžeme</a:t>
            </a:r>
            <a:r>
              <a:rPr lang="sk-SK" dirty="0"/>
              <a:t> zjistit?</a:t>
            </a:r>
          </a:p>
          <a:p>
            <a:pPr lvl="1"/>
            <a:r>
              <a:rPr lang="sk-SK" dirty="0"/>
              <a:t>Vhodnost modelu na analyzovaná data</a:t>
            </a:r>
          </a:p>
          <a:p>
            <a:pPr lvl="1"/>
            <a:r>
              <a:rPr lang="sk-SK" dirty="0"/>
              <a:t>Efekt každé nezávislé proměnné</a:t>
            </a:r>
          </a:p>
          <a:p>
            <a:endParaRPr lang="sk-SK" dirty="0"/>
          </a:p>
          <a:p>
            <a:r>
              <a:rPr lang="sk-SK" dirty="0"/>
              <a:t>Důležité </a:t>
            </a:r>
            <a:r>
              <a:rPr lang="sk-SK" dirty="0" err="1"/>
              <a:t>statistiky</a:t>
            </a:r>
            <a:r>
              <a:rPr lang="sk-SK" dirty="0"/>
              <a:t>:</a:t>
            </a:r>
          </a:p>
          <a:p>
            <a:pPr lvl="1"/>
            <a:r>
              <a:rPr lang="sk-SK" dirty="0" err="1"/>
              <a:t>Log-likelihood</a:t>
            </a:r>
            <a:endParaRPr lang="sk-SK" dirty="0"/>
          </a:p>
          <a:p>
            <a:pPr lvl="1"/>
            <a:r>
              <a:rPr lang="sk-SK" dirty="0"/>
              <a:t>R</a:t>
            </a:r>
            <a:r>
              <a:rPr lang="sk-SK" baseline="30000" dirty="0"/>
              <a:t>2</a:t>
            </a:r>
            <a:endParaRPr lang="sk-SK" dirty="0"/>
          </a:p>
          <a:p>
            <a:pPr lvl="1"/>
            <a:r>
              <a:rPr lang="sk-SK" dirty="0" err="1"/>
              <a:t>Odds</a:t>
            </a:r>
            <a:r>
              <a:rPr lang="sk-SK" dirty="0"/>
              <a:t> </a:t>
            </a:r>
            <a:r>
              <a:rPr lang="sk-SK" dirty="0" err="1"/>
              <a:t>ratio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489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Log-</a:t>
            </a:r>
            <a:r>
              <a:rPr lang="cs-CZ" dirty="0" err="1"/>
              <a:t>likelihood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cs-CZ" dirty="0"/>
              <a:t>Srovnává</a:t>
            </a:r>
            <a:r>
              <a:rPr lang="sk-SK" dirty="0"/>
              <a:t> </a:t>
            </a:r>
            <a:r>
              <a:rPr lang="cs-CZ" dirty="0"/>
              <a:t>skutečná</a:t>
            </a:r>
            <a:r>
              <a:rPr lang="sk-SK" dirty="0"/>
              <a:t> (pozorovaná) a </a:t>
            </a:r>
            <a:r>
              <a:rPr lang="cs-CZ" dirty="0"/>
              <a:t>modelem</a:t>
            </a:r>
            <a:r>
              <a:rPr lang="sk-SK" dirty="0"/>
              <a:t> předpokládaná data</a:t>
            </a:r>
          </a:p>
          <a:p>
            <a:endParaRPr lang="sk-SK" dirty="0"/>
          </a:p>
          <a:p>
            <a:r>
              <a:rPr lang="sk-SK" dirty="0"/>
              <a:t>Ukazuje, jak model pasuje na analyzovaná data</a:t>
            </a:r>
          </a:p>
          <a:p>
            <a:endParaRPr lang="sk-SK" dirty="0"/>
          </a:p>
          <a:p>
            <a:r>
              <a:rPr lang="sk-SK" dirty="0"/>
              <a:t>Jeho hodnota vyjadřuje, jaký </a:t>
            </a:r>
            <a:r>
              <a:rPr lang="sk-SK" dirty="0" err="1"/>
              <a:t>podíl</a:t>
            </a:r>
            <a:r>
              <a:rPr lang="sk-SK" dirty="0"/>
              <a:t> variability </a:t>
            </a:r>
            <a:r>
              <a:rPr lang="sk-SK" dirty="0" err="1"/>
              <a:t>zůstává</a:t>
            </a:r>
            <a:r>
              <a:rPr lang="sk-SK" dirty="0"/>
              <a:t> po aplikaci modelu </a:t>
            </a:r>
            <a:r>
              <a:rPr lang="sk-SK" b="1" dirty="0" err="1"/>
              <a:t>nevysvětlený</a:t>
            </a:r>
            <a:endParaRPr lang="sk-SK" b="1" dirty="0"/>
          </a:p>
          <a:p>
            <a:endParaRPr lang="sk-SK" dirty="0"/>
          </a:p>
          <a:p>
            <a:r>
              <a:rPr lang="sk-SK" dirty="0"/>
              <a:t>Vyšší hodnoty </a:t>
            </a:r>
            <a:r>
              <a:rPr lang="sk-SK" dirty="0" err="1"/>
              <a:t>ukazují</a:t>
            </a:r>
            <a:r>
              <a:rPr lang="sk-SK" dirty="0"/>
              <a:t> na slabší </a:t>
            </a:r>
            <a:r>
              <a:rPr lang="sk-SK" dirty="0" err="1"/>
              <a:t>sílu</a:t>
            </a:r>
            <a:r>
              <a:rPr lang="sk-SK" dirty="0"/>
              <a:t> modelu a naopak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50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R</a:t>
            </a:r>
            <a:r>
              <a:rPr lang="cs-CZ" baseline="30000" dirty="0"/>
              <a:t>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/>
              <a:t>V </a:t>
            </a:r>
            <a:r>
              <a:rPr lang="sk-SK" dirty="0" err="1"/>
              <a:t>lineární</a:t>
            </a:r>
            <a:r>
              <a:rPr lang="sk-SK" dirty="0"/>
              <a:t> </a:t>
            </a:r>
            <a:r>
              <a:rPr lang="sk-SK" dirty="0" err="1"/>
              <a:t>regresi</a:t>
            </a:r>
            <a:r>
              <a:rPr lang="sk-SK" dirty="0"/>
              <a:t> R</a:t>
            </a:r>
            <a:r>
              <a:rPr lang="sk-SK" baseline="30000" dirty="0"/>
              <a:t>2</a:t>
            </a:r>
            <a:r>
              <a:rPr lang="sk-SK" dirty="0"/>
              <a:t> vyjadřuje, jaký </a:t>
            </a:r>
            <a:r>
              <a:rPr lang="sk-SK" dirty="0" err="1"/>
              <a:t>podíl</a:t>
            </a:r>
            <a:r>
              <a:rPr lang="sk-SK" dirty="0"/>
              <a:t> variability závislé proměnné je </a:t>
            </a:r>
            <a:r>
              <a:rPr lang="sk-SK" dirty="0" err="1"/>
              <a:t>vysvětlen</a:t>
            </a:r>
            <a:r>
              <a:rPr lang="sk-SK" dirty="0"/>
              <a:t> pomocí modelu</a:t>
            </a:r>
          </a:p>
          <a:p>
            <a:endParaRPr lang="sk-SK" dirty="0"/>
          </a:p>
          <a:p>
            <a:r>
              <a:rPr lang="sk-SK" dirty="0"/>
              <a:t>V logistické </a:t>
            </a:r>
            <a:r>
              <a:rPr lang="sk-SK" dirty="0" err="1"/>
              <a:t>regresi</a:t>
            </a:r>
            <a:r>
              <a:rPr lang="sk-SK" dirty="0"/>
              <a:t> se R</a:t>
            </a:r>
            <a:r>
              <a:rPr lang="sk-SK" baseline="30000" dirty="0"/>
              <a:t>2</a:t>
            </a:r>
            <a:r>
              <a:rPr lang="sk-SK" dirty="0"/>
              <a:t> interpretuje </a:t>
            </a:r>
            <a:r>
              <a:rPr lang="sk-SK" dirty="0" err="1"/>
              <a:t>podobně</a:t>
            </a:r>
            <a:r>
              <a:rPr lang="sk-SK" dirty="0"/>
              <a:t>, ale nejde o ekvivalent</a:t>
            </a:r>
          </a:p>
          <a:p>
            <a:endParaRPr lang="sk-SK" dirty="0"/>
          </a:p>
          <a:p>
            <a:r>
              <a:rPr lang="sk-SK" dirty="0"/>
              <a:t>Více variant, SPSS produkuje </a:t>
            </a:r>
            <a:r>
              <a:rPr lang="sk-SK" dirty="0" err="1"/>
              <a:t>Cox</a:t>
            </a:r>
            <a:r>
              <a:rPr lang="sk-SK" dirty="0"/>
              <a:t> </a:t>
            </a:r>
            <a:r>
              <a:rPr lang="en-US" dirty="0"/>
              <a:t>&amp;</a:t>
            </a:r>
            <a:r>
              <a:rPr lang="sk-SK" dirty="0"/>
              <a:t> </a:t>
            </a:r>
            <a:r>
              <a:rPr lang="sk-SK" dirty="0" err="1"/>
              <a:t>Snell</a:t>
            </a:r>
            <a:r>
              <a:rPr lang="sk-SK" dirty="0"/>
              <a:t> a </a:t>
            </a:r>
            <a:r>
              <a:rPr lang="sk-SK" dirty="0" err="1"/>
              <a:t>Nagelkerke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Mnozí</a:t>
            </a:r>
            <a:r>
              <a:rPr lang="sk-SK" dirty="0"/>
              <a:t> </a:t>
            </a:r>
            <a:r>
              <a:rPr lang="sk-SK" dirty="0" err="1"/>
              <a:t>autoři</a:t>
            </a:r>
            <a:r>
              <a:rPr lang="sk-SK" dirty="0"/>
              <a:t> </a:t>
            </a:r>
            <a:r>
              <a:rPr lang="sk-SK" dirty="0" err="1"/>
              <a:t>výpovědní</a:t>
            </a:r>
            <a:r>
              <a:rPr lang="sk-SK" dirty="0"/>
              <a:t> hodnotu R</a:t>
            </a:r>
            <a:r>
              <a:rPr lang="sk-SK" baseline="30000" dirty="0"/>
              <a:t>2</a:t>
            </a:r>
            <a:r>
              <a:rPr lang="sk-SK" dirty="0"/>
              <a:t> v logistické </a:t>
            </a:r>
            <a:r>
              <a:rPr lang="sk-SK" dirty="0" err="1"/>
              <a:t>regresi</a:t>
            </a:r>
            <a:r>
              <a:rPr lang="sk-SK" dirty="0"/>
              <a:t> </a:t>
            </a:r>
            <a:r>
              <a:rPr lang="sk-SK" dirty="0" err="1"/>
              <a:t>zpochybňují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6046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3329</TotalTime>
  <Words>1425</Words>
  <Application>Microsoft Office PowerPoint</Application>
  <PresentationFormat>Prezentácia na obrazovke (4:3)</PresentationFormat>
  <Paragraphs>282</Paragraphs>
  <Slides>41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19</vt:i4>
      </vt:variant>
      <vt:variant>
        <vt:lpstr>Nadpisy snímok</vt:lpstr>
      </vt:variant>
      <vt:variant>
        <vt:i4>41</vt:i4>
      </vt:variant>
    </vt:vector>
  </HeadingPairs>
  <TitlesOfParts>
    <vt:vector size="63" baseType="lpstr">
      <vt:lpstr>Calibri</vt:lpstr>
      <vt:lpstr>Constantia</vt:lpstr>
      <vt:lpstr>Wingdings 2</vt:lpstr>
      <vt:lpstr>Tok</vt:lpstr>
      <vt:lpstr>1_Tok</vt:lpstr>
      <vt:lpstr>5_Tok</vt:lpstr>
      <vt:lpstr>6_Tok</vt:lpstr>
      <vt:lpstr>7_Tok</vt:lpstr>
      <vt:lpstr>8_Tok</vt:lpstr>
      <vt:lpstr>9_Tok</vt:lpstr>
      <vt:lpstr>10_Tok</vt:lpstr>
      <vt:lpstr>11_Tok</vt:lpstr>
      <vt:lpstr>12_Tok</vt:lpstr>
      <vt:lpstr>13_Tok</vt:lpstr>
      <vt:lpstr>14_Tok</vt:lpstr>
      <vt:lpstr>15_Tok</vt:lpstr>
      <vt:lpstr>16_Tok</vt:lpstr>
      <vt:lpstr>17_Tok</vt:lpstr>
      <vt:lpstr>18_Tok</vt:lpstr>
      <vt:lpstr>22_Tok</vt:lpstr>
      <vt:lpstr>23_Tok</vt:lpstr>
      <vt:lpstr>24_Tok</vt:lpstr>
      <vt:lpstr>Logistická regrese </vt:lpstr>
      <vt:lpstr>Logistická regrese</vt:lpstr>
      <vt:lpstr>Logistická vs. lineární regrese</vt:lpstr>
      <vt:lpstr>Logistická regrese</vt:lpstr>
      <vt:lpstr>Logistická regrese – dva typy</vt:lpstr>
      <vt:lpstr>Základní body</vt:lpstr>
      <vt:lpstr>Výstupy logistické regrese</vt:lpstr>
      <vt:lpstr>Log-likelihood</vt:lpstr>
      <vt:lpstr>R2</vt:lpstr>
      <vt:lpstr>Odds ratio </vt:lpstr>
      <vt:lpstr>Předpoklady </vt:lpstr>
      <vt:lpstr>Možné problémy</vt:lpstr>
      <vt:lpstr>Prezentácia programu PowerPoint</vt:lpstr>
      <vt:lpstr>Prezentácia programu PowerPoint</vt:lpstr>
      <vt:lpstr>Příklad</vt:lpstr>
      <vt:lpstr>Práce v SPSS</vt:lpstr>
      <vt:lpstr>Práce v SPSS</vt:lpstr>
      <vt:lpstr>Prezentácia programu PowerPoint</vt:lpstr>
      <vt:lpstr>Výstupy</vt:lpstr>
      <vt:lpstr>Prezentácia programu PowerPoint</vt:lpstr>
      <vt:lpstr>Výstupy</vt:lpstr>
      <vt:lpstr>Prezentácia programu PowerPoint</vt:lpstr>
      <vt:lpstr>Výstupy</vt:lpstr>
      <vt:lpstr>Prezentácia programu PowerPoint</vt:lpstr>
      <vt:lpstr>Výstupy</vt:lpstr>
      <vt:lpstr>Výstupy</vt:lpstr>
      <vt:lpstr>Prezentácia programu PowerPoint</vt:lpstr>
      <vt:lpstr>Výstupy</vt:lpstr>
      <vt:lpstr>Prezentácia programu PowerPoint</vt:lpstr>
      <vt:lpstr>Predicted probabilities</vt:lpstr>
      <vt:lpstr>Následná kontrola</vt:lpstr>
      <vt:lpstr>Prezentácia programu PowerPoint</vt:lpstr>
      <vt:lpstr>Přijatelné hodnoty</vt:lpstr>
      <vt:lpstr>Následná kontrola</vt:lpstr>
      <vt:lpstr>Testování multikolinearity </vt:lpstr>
      <vt:lpstr>Testování multikolinearity </vt:lpstr>
      <vt:lpstr>Prezentácia programu PowerPoint</vt:lpstr>
      <vt:lpstr>Testování multikolinearity </vt:lpstr>
      <vt:lpstr>Multinomiální logistická regrese</vt:lpstr>
      <vt:lpstr>Práce v SPSS</vt:lpstr>
      <vt:lpstr>Výstupy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</cp:lastModifiedBy>
  <cp:revision>382</cp:revision>
  <dcterms:created xsi:type="dcterms:W3CDTF">2013-02-19T08:47:21Z</dcterms:created>
  <dcterms:modified xsi:type="dcterms:W3CDTF">2018-12-14T16:55:07Z</dcterms:modified>
</cp:coreProperties>
</file>