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  <p:sldId id="266" r:id="rId11"/>
    <p:sldId id="270" r:id="rId12"/>
    <p:sldId id="269" r:id="rId13"/>
    <p:sldId id="271" r:id="rId14"/>
    <p:sldId id="272" r:id="rId15"/>
    <p:sldId id="273" r:id="rId16"/>
    <p:sldId id="274" r:id="rId17"/>
    <p:sldId id="276" r:id="rId18"/>
    <p:sldId id="277" r:id="rId19"/>
    <p:sldId id="275" r:id="rId20"/>
    <p:sldId id="278" r:id="rId21"/>
    <p:sldId id="279" r:id="rId22"/>
    <p:sldId id="280" r:id="rId23"/>
    <p:sldId id="281" r:id="rId24"/>
    <p:sldId id="297" r:id="rId25"/>
    <p:sldId id="298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292" r:id="rId35"/>
    <p:sldId id="291" r:id="rId36"/>
    <p:sldId id="288" r:id="rId37"/>
    <p:sldId id="293" r:id="rId38"/>
    <p:sldId id="294" r:id="rId39"/>
    <p:sldId id="295" r:id="rId40"/>
    <p:sldId id="296" r:id="rId41"/>
    <p:sldId id="392" r:id="rId42"/>
    <p:sldId id="262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3184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0:03:29.49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12647 106 5125,'-26'-26'2851,"26"26"448,-27-27 224,27 27 64,0-26-191,0 26-321,-26-27-417,26 27-480,0 0-512,-27 0-641,27 0-641,0 0-384,0 27 0,0-1 0,0 1 0,0-1 0,0 1 0,0-1 0,0 27 0,0 0 0,0-27 0,0 27 0,0 0 0,27-26 0,-27 26 0,0-1 0,0 1 0,0 0 0,-27 0 0,27 0 0,0 0 0,0 0 0,-26 0 0,26 0 0,-27 0 0,27 0 0,-26-27 0,26 27 0,-26-27 0,26 1-64,-27-1 32,1 1 0,26-1 32,-27 1 0,1-27-32,26 26 0,-27-26 64,1 0-64,-1 27 32,1-27 0,-1 0 0,1 0-32,-27 0 32,27 0-64,-1 26 64,-26-26-32,0 0 0,27 0 0,-27 0 32,26 0-32,-25 0 0,-1 0 32,0 0-32,0 0 0,0 27 32,0-27-33,-26 26 66,26-26-66,-27 0 66,1 26-33,26-26 0,-26 27 0,-1-27 0,1 26-33,-1-26-31,-25 27 32,25-27 0,1 26 96,-27-26-64,27 0 32,-27 27-32,26-27 32,-25 26-96,-1-26 128,26 27-160,-25-27 64,-1 26-64,26-26 64,-25 0-32,-1 27 32,26-27 32,-25 0-32,-1 0 32,0 0 0,0 0 0,27 0 0,-27 0 0,0 0 0,0 26 0,0-26 0,0 0 32,1 0-32,-1 0 32,0 0 0,-26 0 0,26 0-32,0 27 64,-26-27-64,26 0 0,0 0 0,0 0-32,-26 0 32,26 0 0,0 0 32,0 0-96,-26 0 96,26 0 0,0 0-32,27 0 0,-27 0 0,0-27-64,1 27 64,25 0-64,-26-26 32,27 26 32,0-27-64,-1 27 64,-26-26-64,27-1 128,0 27-160,-1-26 128,1-1-64,0 27 32,-1-26-32,1-1 32,-1 27-32,1-26 0,0-1 32,-1 1-32,1 26 0,0-26-32,-1-1 32,1 27 0,26-26 32,-26 26-32,-1-27 0,1 27 32,-1-26-32,27 26 32,-26 0 0,0-27-32,26 27 0,-27 0 0,28 0-33,-28 0 33,27 0 32,-26 0-64,26-26 64,-26 26-32,26 0 32,0 0 0,-27 0 0,27 0 0,-26-27 0,26 27 0,0 0-32,0-26 32,-26 26-64,26 0 64,-26-27-32,26 27 32,0 0-32,-27 0-32,28-26 64,-1 26 0,-27-26 32,27 26-32,-26-27-32,26 27 32,-26-26 0,26 26 32,-27-27-32,27 27-32,1 0 32,-1-26-32,0 26 32,-27 0-32,27 0 0,0 0 32,1 0-64,25 0 64,-26-27-32,0 27 32,0 0 32,0 0-32,1-26 0,-1 26 0,0 0 32,26 0-32,-26-27 0,0 27-32,27 0 0,-27 0 32,27 0-32,-1-26 0,1 26 32,-27 0-32,26-27 32,1 27-32,-1 0 32,1 0-64,-1 0 64,1 0 0,26 0 0,-26 0 0,26 0 0,-27 0 0,27 0 32,0 0-32,-26 0 32,26 0-32,0 0-32,0 0 32,0 0 0,0 0 0,0 0 0,0 0 32,0 0-64,0 0 32,0 0 0,0 0 0,0 0 32,0 0-32,0 0-32,0 0 32,0 0 0,0 0 0,0 0 0,0 0-32,0 27-32,0-1 64,0 1 0,0-1 0,26 27 0,-26-26 32,27 26-32,-27-1 0,26 1 64,0-26-32,-26 26 0,27-27-32,-1 27 32,-26-26 0,27-1-32,-27-26 64,0 0-32,26 26 0,-26-26 0,0 0 32,0 0-32,0 0-32,0 0 32,0 0-32,-26 0 32,26 0-32,-27-26 32,1 0-32,-1-1 32,27 1-32,-26-1 0,0 27 0,-1-53-32,1 27 32,-1-1 0,1-26-64,26 27 64,-27-27-32,1 0 0,26 0-32,-27 27 128,27-27-128,-26 0 64,-1 0-128,27 27 128,-26-27 32,-1 26-128,27 1 128,-26-1-128,0 1 96,26-1-96,-27 1 224,27 26-192,0-27 64,0 27 32,0 0-32,0 0-32,0 0 96,0 0-64,0 0 32,27 0 0,-1-26-32,0 26 64,1 0-64,26-26 32,0-1-32,0 1 0,0-1 0,26 1 64,-26-27 0,26 26-32,-26 1 32,0-1 32,0 1-32,0-1 0,0 27-32,-27-26 1,1 26-33,-27 0 32,0 0-32,0 0 0,26 0 0,-26 0 32,0 0 0,0 26-32,0-26 32,0 0-32,0 0-2178,0 0-2467,0-26-544,0 0-224,27-1-128,-27 1-96,0 26 2914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43.2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956 443 3523,'0'0'1282,"0"0"-1,0 0 32,0 0 0,0 0 65,0 0 191,0 0 225,0 0 128,0 0 63,0 0 97,0 0 32,0 0 32,0 0-192,23-23-256,-23 23-385,0 0-192,0 0-192,0-24-256,0 24-225,0-23-224,0 23-96,0-23-31,0 23-1,0-24 0,0 24-32,0 0-32,0 0 0,0-23 0,0 23 0,0-23-32,0 23 96,0-23-96,0 23 0,0-24 0,0 24 0,0 0 0,0 0 0,0-23 0,0 23 0,0 0 0,-23-23 0,23 23 0,0 0 0,0-24 0,0 24 0,-23 0 0,23 0 0,0-23 0,0 23 0,-24-23 0,24 23 0,-23 0 0,23 0 0,0-24 0,0 24 0,-23-23 0,23 23 0,-24 0 0,24 0 0,0-23 0,0 23 0,-23-24 0,23 24 0,-23 0 0,23 0 0,-24-23 0,24 23 0,-23 0 0,23 0 0,0 0 0,-23 0 0,0 0 0,23 0 0,-24 0 0,24 0 0,-23 0 0,23 0 0,-23 0 0,23 0 0,-24 0 0,24 0 0,-23 0 0,23 0 0,-23 0 0,-1 23 0,24-23 0,-23 0 0,0 0 0,0 24 0,23-24 0,-24 0 0,1 0 0,0 0 0,23 0 0,0 0 0,-24 23 0,24-23 0,-23 0 0,23 0 0,-23 23 0,23-23 0,-24 24 0,24-24 0,-23 0 0,23 0 0,-23 23 0,23-23 0,-24 23 0,24-23 0,-23 24 0,23-24 0,-23 23 0,23-23 0,0 0 0,0 0 0,-23 23 0,23-23 0,-24 24 0,24-24 0,0 23 0,0-23 0,-23 23 0,23-23 0,0 23 0,0-23 0,-23 24 0,23-24 0,0 23 0,-24 0 0,24-23 0,0 24 0,0-1 0,-23-23 0,23 23 0,0 1 0,-23-24 0,23 0 0,0 46 0,0-46 0,0 23 0,0-23 0,0 24 0,0-24 0,0 23 0,0-23 0,-24 23 0,24-23 0,0 24 0,0-24 0,0 23 0,0-23 0,0 23 0,0-23 0,0 24 0,0-24 0,0 23 0,0-23 0,0 23 0,0-23 0,0 23 0,0-23 0,24 24 0,-24-24 0,0 0 0,0 0 0,23 23 0,-23-23 0,23 23 0,-23-23 0,24 24 0,-24-24 0,23 0 0,0 0 0,-23 23 0,24-23 0,-1 0 0,-23 23 0,23-23 0,0 0 0,1 0 0,-24 0 0,23 24 0,-23-24 0,23 0 0,-23 0 0,24 23 0,-24-23 0,0 0 0,0 0 0,0 0 0,0 0 0,23 23 0,-23-23 0,23 0 0,-23 0 0,24 24 0,-24-24 0,0 0 0,0 0 0,0 0 0,23 0 0,-23 0 0,0 0-1089,0 0-2146,0 0-1474,0-24-576,0 24-288,-23 0 0,23 0-32</inkml:trace>
  <inkml:trace contextRef="#ctx0" brushRef="#br0" timeOffset="1042.7293">70 1095 11659,'0'0'4260,"0"0"-192,0 0-353,0 0-415,0 0-674,0 0-896,0 0-1122,0 0-352,0 0-95,0 0-97,0 0-96,0 0-64,0 0-1,0 0 33,0 0 0,0 0 32,24 0 0,-24 0 0,23 0 64,-23 0 32,23 0 0,-23 24-32,24-24 0,-1 0 1,0 0 63,0 0-64,-23 0-32,24 0 0,-1 0 0,0 0 0,1 0 0,-1 0 32,0 0-64,-23 0 96,24 0 0,-1 0 0,-23 0 0,23 0 0,0 0 0,-23 0-64,24 0 0,-24 0-64,23 0 32,-23 0 0,0 0-32,0 0 64,0 0 0,0-24 0,0 24-32,-23 0 64,-1-23-64,24 23 32,-23 0-64,0-23 0,23 0-64,-23-1 31,23 24 33,-24-23 0,24-24 32,0 24 0,0 0-32,0-1 96,0 1 160,0 0-160,0-1 193,0 1-225,0 0 96,0 23-32,0 0 128,0-23-192,0 23 0,0 0 0,0 0 0,0 0 0,0 0 0,0 0 0,0 0 0,0 0 0,-23 0-1473,23 0-3332,0 0-864,0 0-225,0 23-224,0-23 65</inkml:trace>
  <inkml:trace contextRef="#ctx0" brushRef="#br0" timeOffset="2059.8312">630 350 9001,'23'-24'4516,"-23"24"-416,0 0-193,0 0-383,0 0-545,0 0-545,0 0-737,0 0-1088,0 0-609,0 0 0,0 0 0,0 0 0,0 0 0,0 24 0,0-24 0,23 0 0,-23 0 0,24 23 0,-1 0 0,-23-23 0,23 24 0,-23-24 0,23 23 0,1 0 0,-1-23 0,-23 24 0,23-24 0,1 23 0,-24-23 0,0 0 0,23 0 0,-23 0 0,23 0 0,-23 0 0,0 0 0,0 0 0,0 0 0,0 0 0,0 0 0,24 0 0,-24 0 0,0-23 0,0-1 0,0 24 0,0-23 0,0 0 0,23-24 0,-23 24 0,0-1 0,23 1 0,-23 23 0,0 0 0,23-23 0,-23 23 0,0 0 0,0 0 0,0 0 0,0 0 0,0 0 0,0 0 0,0 0-192,0 0-5253,0 0-673,-23 0-192,0 0-128,23 0-32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49.1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1258 490 2018,'0'0'1505,"0"0"1,0 0 223,0 0 161,0 0 320,0 0 385,0 0 287,0 0 129,0 0-64,0 0-128,0 0-225,0 0-352,-23 0-480,23 0-705,0 0-1057,0 0 0,-23-23 0,23 23 0,0 0 0,0 0 0,0-24 0,0 24 0,-23-23 0,23 23 0,0-23 0,0 23 0,0-23 0,0 23 0,-24-24 0,24 24 0,-23-23 0,23 23 0,-23 0 0,23 0 0,-24-23 0,24 23 0,-23-24 0,23 24 0,-23-23 0,23 23 0,-24 0 0,1 0 0,23-23 0,-23 23 0,-1 0 0,24 0 0,-23 0 0,0-24 0,0 24 0,23 0 0,-24 0 0,1 0 0,0 0 0,23 0 0,-24 0 0,1 0 0,0 0 0,-1 0 0,24 0 0,-23 0 0,0 0 0,0 0 0,-1 0 0,24 0 0,-23 24 0,0-24 0,-1 0 0,1 0 0,0 23 0,-1-23 0,1 0 0,0 23 0,0-23 0,-1 0 0,1 24 0,0-24 0,23 0 0,-24 23 0,1-23 0,23 23 0,-23 1 0,-1-24 0,1 23 0,23 0 0,-23 0 0,-1 1 0,1-1 0,0 0 0,23 1 0,-23-1 0,-1 0 0,1 1 0,23-1 0,-23 0 0,23 0 0,-24 1 0,24-1 0,0 0 0,0 1 0,0-1 0,-23 0 0,23-23 0,0 24 0,0-1 0,0 0 0,23 0 0,-23 1 0,0-1 0,0 0 0,24 1 0,-24-24 0,23 23 0,-23 0 0,23 1 0,-23-1 0,0-23 0,24 23 0,-24 1 0,23-24 0,-23 23 0,23 0 0,-23-23 0,23 23 0,-23-23 0,24 24 0,-24-1 0,23-23 0,-23 23 0,23 1 0,-23-24 0,24 23 0,-24-23 0,0 0 0,23 23 0,-23-23 0,23 24 0,-23-24 0,24 23 0,-24-23 0,46 23 0,-46-23 0,24 0 0,-1 23 0,0-23 0,-23 0 0,23 0 0,1 0 0,-1 24 0,-23-24 0,23 0 0,1 0 0,-1 0 0,-23 0 0,23-24 0,1 24 0,-1 0 0,-23 0 0,23 0 0,0-23 0,1 23 0,-1 0 0,0-23 0,1 23 0,-1-23 0,0-1 0,1 24 0,-1-23 0,0 0 0,0 23 0,-23-24 0,24 24 0,-1-23 0,0 23 0,-23 0 0,24-23 0,-24 23 0,23-24 0,-23 24 0,23-23 0,-23 23 0,24-23 0,-24 23 0,23 0 0,-23 0 0,0 0 0,0 0 0,0 0 0,0 23 0,0-23 0,0 0 0,0 0-3107,-23 0-2306,23 0 64,0-23-96,0 23 32,-24-23-129</inkml:trace>
  <inkml:trace contextRef="#ctx0" brushRef="#br0" timeOffset="732.6699">839 1026 9545,'0'0'4965,"0"0"-33,0 0-992,0 0-577,0 0-832,0 0-866,23-23-544,-23 23-640,0 0-385,24-24-64,-1 24 64,0 0-96,0 0 0,1-23 0,-1 23 0,0 0 0,-23 0 0,24 0 0,-1 0 0,0-23 0,-23 23 0,24 23 0,-24-23 0,0 23 0,0 1 0,0-1 0,0 0 0,0 1 0,0-1 0,0 0 0,-24 1 0,24 22 0,-23-23 0,23 24 0,-23 0 0,-1-24 0,1 24 0,23-1 0,-23-23 0,23 1 0,-24-24 0,24 0 0,0 0 0,0 0 0,0 0 0,0 0-448,0 0-2916,0 0-1472,0-24-161,0 1-256,0 0 32,0 0-64</inkml:trace>
  <inkml:trace contextRef="#ctx0" brushRef="#br0" timeOffset="1604.4776">886 24 8456,'0'-23'4548,"0"23"-95,0 0-161,0 0-257,0 0-543,0 0-449,0 0-2595,0 0-448,0 0 0,0 23 0,0-23 0,0 0 0,0 23 0,0-23 0,23 24 0,0-1 0,0-23 0,-23 23 0,24 0 0,-1 1 0,0-1 0,1 24 0,-1-24 0,0 0 0,-23 1 0,24-1 0,-1 24 0,-23-24 0,23 0 0,1-23 0,-24 23 0,23 1 0,-23-24 0,0 23 0,0-23 0,0 0 0,0 23 0,0-23 0,-23 0 0,23 0 0,-24 0 0,1 0 0,0 24 0,-1-24 0,1 23 0,0-23 0,-1 23 0,-22 1 0,22-1 0,1 0 0,0-23 0,0 23 0,23-23 0,0 0 0,-24 24 0,24-24 0,0 0-577,0 0-4483,0-24-738,0 24-256,24-46 129,-24 46 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53.6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187 630 6054,'0'0'4004,"0"0"-193,0 0 1,0 0-289,0 0-480,-23 0-385,23 0-191,0 0-770,0-23-672,0 23-672,0-23-321,0 23 64,0-24-32,0 24 0,0-23-64,0 23 64,0-23-64,0 23 0,0-24 0,0 24 0,0-23 0,0 23 0,0-23 0,0 23 0,0-24 0,0 24 0,23-23 0,-23 23 0,0 0 0,0 0 0,0-23 0,0 23 0,23-23 0,-23 23 0,23-24 0,-23 24 0,0-23 0,0 23 0,24-23 0,-24 23 0,23 0 0,-23 0 0,23-24 0,-23 24 0,0-23 0,0 23 0,24 0 0,-24 0 0,23-23 0,-23 23 0,23 0 0,-23 0 0,24 0 0,-24 0 0,23 0 0,0 0 0,0 0 0,1 0 0,-1 0 0,0 0 0,1 0 0,-1 0 0,0 0 0,-23 0 0,47 0 0,-47 0 0,23 0 0,-23 0 0,23 0 0,-23 0 0,24 0 0,-1 23 0,-23-23 0,23 0 0,1 0 0,-24 0 0,23 23 0,0-23 0,-23 0 0,0 0 0,24 24 0,-24-24 0,46 23 0,-46-23 0,0 23 0,0-23 0,24 24 0,-24-24 0,23 23 0,-23-23 0,23 23 0,0 0 0,-23-23 0,24 24 0,-1-1 0,-23 0 0,23 1 0,1-24 0,-24 23 0,23 0 0,-23 1 0,23-1 0,-23 0 0,0 0 0,24-23 0,-24 24 0,0-1 0,23 0 0,-23-23 0,0 24 0,0-1 0,23-23 0,-23 23 0,0 1 0,0-1 0,0-23 0,0 23 0,0 0 0,23-23 0,-23 24 0,0-1 0,0-23 0,0 23 0,0 1 0,0-1 0,-23 0 0,23 1 0,0-1 0,-23 0 0,23 1 0,0-1 0,-23-23 0,23 23 0,0 0 0,-24 1 0,24-24 0,-23 23 0,0 0 0,-1-23 0,1 24 0,0-1 0,-1 0 0,-22 1 0,23-1 0,-1 0 0,-22 0 0,22-23 0,1 24 0,0-24 0,-1 23 0,-22-23 0,46 23 0,-24-23 0,1 0 0,23 0 0,0 0 0,-23 24 0,23-24 0,0 0 0,0 0 0,0 0 0,-23 0 0,23 0 0,0 0 0,0 0 0,0 0 0,0 0 0,0 0 0,0 0 0,0 0-3844,0 0-1697,0-24-481,0 24-95,-24 0 63,24 0 865</inkml:trace>
  <inkml:trace contextRef="#ctx0" brushRef="#br0" timeOffset="1023.4408">816 1189 8104,'0'0'3139,"0"0"64,0 0-32,0 0-193,0 0-351,0 0-385,0 0-352,0 0-321,0 0-319,0 0-386,0 0-191,0 0-128,0 0-33,0 24-512,0-24 0,0 0 0,0 0 0,0 0 0,-23 23 0,23-23 0,-24 23 0,24-23 0,-23 24 0,23-24 0,-23 23 0,23-23 0,-24 23 0,24 1 0,0-24 0,-23 23 0,23-23 0,0 23 0,0-23 0,-23 23 0,23-23 0,0 0 0,0 24 0,0-24 0,0 0 0,23 0 0,-23 0 0,0 23 0,0-23 0,23 23 0,-23-23 0,0 0 0,24 47 0,-1-47 0,0 23 0,-23 1 0,47-1 0,-47-23 0,23 23 0,1-23 0,-1 23 0,0 1 0,-23-24 0,24 23 0,-24-23 0,23 0 0,-23 0 0,0 0 0,0 0 0,0 0 0,0 0 0,0 0 0,0 0-577,0 0-2690,-23 0-1185,23-23-352,-24-1-97,1 24-256,0-23-64</inkml:trace>
  <inkml:trace contextRef="#ctx0" brushRef="#br0" timeOffset="2665.5926">70 24 7399,'0'0'5125,"0"0"-513,0 0-320,0 0-256,0 0-513,0 0-416,0 0-2434,-23-23-673,23 23 0,0 0 0,0 0 0,0 0 0,0 0 0,0 0 0,0 0 0,0 0 0,0 0 0,0 0 0,0 0 0,0 0 0,-23 0 0,23 0 0,0 0 0,-24 0 0,24 0 0,0 0 0,0 0 0,0 0 0,0 0 0,0 0 0,0 0 0,0 0 0,0 0 0,0 0 0,0 0 0,0 0 0,0 0 0,0 0 0,0 0 0,0 0 0,0 0 0,0 0 0,0 0 0,0 23 0,0-23 0,0 24 0,24-1 0,-24-23 0,0 23 0,23 0 0,-23 1 0,23 22 0,-23-22 0,0-1 0,24 0 0,-24 1 0,0 22 0,23-22 0,-23-1 0,0 0 0,0 0 0,23 1 0,-23-1 0,0 0 0,0-23 0,0 24 0,0-24 0,0 0 0,0 0 0,24 0 0,-24 0 0,0 0 0,0 0 0,0 0 0,23 23 0,-23-23 0,0 0 0,0 0 0,0 0 0,0 0 0,0 23 0,0-23 0,0 0 0,0 0 0,0 0 0,0 0 0,0 0 0,0 0 0,0 0 0,0 24 0,0-24 0,0 0 0,23 23 0,-23-23 0,0 0 0,0 0 0,23 0 0,-23 0 0,0 0 0,0 0 0,0 0 0,0 0 0,0 0 0,24 0 0,-24 0 0,23 0 0,-23 0 0,0 0 0,0 0 0,23 0 0,-23 0 0,24-23 0,-24 23 0,23 0 0,-23 0 0,0 0 0,0 0 0,0 0 0,23 0 0,-23 0 0,0 0 0,24 0 0,-24 0 0,0 0 0,23 0 0,-23 0 0,0 0 0,0 0 0,0 0 0,0 0 0,0 0 0,0 0 0,0 0 0,0 0-2114,0 0-3427,0 0-577,-23 0-160,-1-24-64,24 24-32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43.2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956 443 3523,'0'0'1282,"0"0"-1,0 0 32,0 0 0,0 0 65,0 0 191,0 0 225,0 0 128,0 0 63,0 0 97,0 0 32,0 0 32,0 0-192,23-23-256,-23 23-385,0 0-192,0 0-192,0-24-256,0 24-225,0-23-224,0 23-96,0-23-31,0 23-1,0-24 0,0 24-32,0 0-32,0 0 0,0-23 0,0 23 0,0-23-32,0 23 96,0-23-96,0 23 0,0-24 0,0 24 0,0 0 0,0 0 0,0-23 0,0 23 0,0 0 0,-23-23 0,23 23 0,0 0 0,0-24 0,0 24 0,-23 0 0,23 0 0,0-23 0,0 23 0,-24-23 0,24 23 0,-23 0 0,23 0 0,0-24 0,0 24 0,-23-23 0,23 23 0,-24 0 0,24 0 0,0-23 0,0 23 0,-23-24 0,23 24 0,-23 0 0,23 0 0,-24-23 0,24 23 0,-23 0 0,23 0 0,0 0 0,-23 0 0,0 0 0,23 0 0,-24 0 0,24 0 0,-23 0 0,23 0 0,-23 0 0,23 0 0,-24 0 0,24 0 0,-23 0 0,23 0 0,-23 0 0,-1 23 0,24-23 0,-23 0 0,0 0 0,0 24 0,23-24 0,-24 0 0,1 0 0,0 0 0,23 0 0,0 0 0,-24 23 0,24-23 0,-23 0 0,23 0 0,-23 23 0,23-23 0,-24 24 0,24-24 0,-23 0 0,23 0 0,-23 23 0,23-23 0,-24 23 0,24-23 0,-23 24 0,23-24 0,-23 23 0,23-23 0,0 0 0,0 0 0,-23 23 0,23-23 0,-24 24 0,24-24 0,0 23 0,0-23 0,-23 23 0,23-23 0,0 23 0,0-23 0,-23 24 0,23-24 0,0 23 0,-24 0 0,24-23 0,0 24 0,0-1 0,-23-23 0,23 23 0,0 1 0,-23-24 0,23 0 0,0 46 0,0-46 0,0 23 0,0-23 0,0 24 0,0-24 0,0 23 0,0-23 0,-24 23 0,24-23 0,0 24 0,0-24 0,0 23 0,0-23 0,0 23 0,0-23 0,0 24 0,0-24 0,0 23 0,0-23 0,0 23 0,0-23 0,0 23 0,0-23 0,24 24 0,-24-24 0,0 0 0,0 0 0,23 23 0,-23-23 0,23 23 0,-23-23 0,24 24 0,-24-24 0,23 0 0,0 0 0,-23 23 0,24-23 0,-1 0 0,-23 23 0,23-23 0,0 0 0,1 0 0,-24 0 0,23 24 0,-23-24 0,23 0 0,-23 0 0,24 23 0,-24-23 0,0 0 0,0 0 0,0 0 0,0 0 0,23 23 0,-23-23 0,23 0 0,-23 0 0,24 24 0,-24-24 0,0 0 0,0 0 0,0 0 0,23 0 0,-23 0 0,0 0-1089,0 0-2146,0 0-1474,0-24-576,0 24-288,-23 0 0,23 0-32</inkml:trace>
  <inkml:trace contextRef="#ctx0" brushRef="#br0" timeOffset="1042.7293">70 1095 11659,'0'0'4260,"0"0"-192,0 0-353,0 0-415,0 0-674,0 0-896,0 0-1122,0 0-352,0 0-95,0 0-97,0 0-96,0 0-64,0 0-1,0 0 33,0 0 0,0 0 32,24 0 0,-24 0 0,23 0 64,-23 0 32,23 0 0,-23 24-32,24-24 0,-1 0 1,0 0 63,0 0-64,-23 0-32,24 0 0,-1 0 0,0 0 0,1 0 0,-1 0 32,0 0-64,-23 0 96,24 0 0,-1 0 0,-23 0 0,23 0 0,0 0 0,-23 0-64,24 0 0,-24 0-64,23 0 32,-23 0 0,0 0-32,0 0 64,0 0 0,0-24 0,0 24-32,-23 0 64,-1-23-64,24 23 32,-23 0-64,0-23 0,23 0-64,-23-1 31,23 24 33,-24-23 0,24-24 32,0 24 0,0 0-32,0-1 96,0 1 160,0 0-160,0-1 193,0 1-225,0 0 96,0 23-32,0 0 128,0-23-192,0 23 0,0 0 0,0 0 0,0 0 0,0 0 0,0 0 0,0 0 0,0 0 0,-23 0-1473,23 0-3332,0 0-864,0 0-225,0 23-224,0-23 65</inkml:trace>
  <inkml:trace contextRef="#ctx0" brushRef="#br0" timeOffset="2059.8312">630 350 9001,'23'-24'4516,"-23"24"-416,0 0-193,0 0-383,0 0-545,0 0-545,0 0-737,0 0-1088,0 0-609,0 0 0,0 0 0,0 0 0,0 0 0,0 24 0,0-24 0,23 0 0,-23 0 0,24 23 0,-1 0 0,-23-23 0,23 24 0,-23-24 0,23 23 0,1 0 0,-1-23 0,-23 24 0,23-24 0,1 23 0,-24-23 0,0 0 0,23 0 0,-23 0 0,23 0 0,-23 0 0,0 0 0,0 0 0,0 0 0,0 0 0,0 0 0,24 0 0,-24 0 0,0-23 0,0-1 0,0 24 0,0-23 0,0 0 0,23-24 0,-23 24 0,0-1 0,23 1 0,-23 23 0,0 0 0,23-23 0,-23 23 0,0 0 0,0 0 0,0 0 0,0 0 0,0 0 0,0 0 0,0 0-192,0 0-5253,0 0-673,-23 0-192,0 0-128,23 0-32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49.1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1258 490 2018,'0'0'1505,"0"0"1,0 0 223,0 0 161,0 0 320,0 0 385,0 0 287,0 0 129,0 0-64,0 0-128,0 0-225,0 0-352,-23 0-480,23 0-705,0 0-1057,0 0 0,-23-23 0,23 23 0,0 0 0,0 0 0,0-24 0,0 24 0,-23-23 0,23 23 0,0-23 0,0 23 0,0-23 0,0 23 0,-24-24 0,24 24 0,-23-23 0,23 23 0,-23 0 0,23 0 0,-24-23 0,24 23 0,-23-24 0,23 24 0,-23-23 0,23 23 0,-24 0 0,1 0 0,23-23 0,-23 23 0,-1 0 0,24 0 0,-23 0 0,0-24 0,0 24 0,23 0 0,-24 0 0,1 0 0,0 0 0,23 0 0,-24 0 0,1 0 0,0 0 0,-1 0 0,24 0 0,-23 0 0,0 0 0,0 0 0,-1 0 0,24 0 0,-23 24 0,0-24 0,-1 0 0,1 0 0,0 23 0,-1-23 0,1 0 0,0 23 0,0-23 0,-1 0 0,1 24 0,0-24 0,23 0 0,-24 23 0,1-23 0,23 23 0,-23 1 0,-1-24 0,1 23 0,23 0 0,-23 0 0,-1 1 0,1-1 0,0 0 0,23 1 0,-23-1 0,-1 0 0,1 1 0,23-1 0,-23 0 0,23 0 0,-24 1 0,24-1 0,0 0 0,0 1 0,0-1 0,-23 0 0,23-23 0,0 24 0,0-1 0,0 0 0,23 0 0,-23 1 0,0-1 0,0 0 0,24 1 0,-24-24 0,23 23 0,-23 0 0,23 1 0,-23-1 0,0-23 0,24 23 0,-24 1 0,23-24 0,-23 23 0,23 0 0,-23-23 0,23 23 0,-23-23 0,24 24 0,-24-1 0,23-23 0,-23 23 0,23 1 0,-23-24 0,24 23 0,-24-23 0,0 0 0,23 23 0,-23-23 0,23 24 0,-23-24 0,24 23 0,-24-23 0,46 23 0,-46-23 0,24 0 0,-1 23 0,0-23 0,-23 0 0,23 0 0,1 0 0,-1 24 0,-23-24 0,23 0 0,1 0 0,-1 0 0,-23 0 0,23-24 0,1 24 0,-1 0 0,-23 0 0,23 0 0,0-23 0,1 23 0,-1 0 0,0-23 0,1 23 0,-1-23 0,0-1 0,1 24 0,-1-23 0,0 0 0,0 23 0,-23-24 0,24 24 0,-1-23 0,0 23 0,-23 0 0,24-23 0,-24 23 0,23-24 0,-23 24 0,23-23 0,-23 23 0,24-23 0,-24 23 0,23 0 0,-23 0 0,0 0 0,0 0 0,0 0 0,0 23 0,0-23 0,0 0 0,0 0-3107,-23 0-2306,23 0 64,0-23-96,0 23 32,-24-23-129</inkml:trace>
  <inkml:trace contextRef="#ctx0" brushRef="#br0" timeOffset="732.6699">839 1026 9545,'0'0'4965,"0"0"-33,0 0-992,0 0-577,0 0-832,0 0-866,23-23-544,-23 23-640,0 0-385,24-24-64,-1 24 64,0 0-96,0 0 0,1-23 0,-1 23 0,0 0 0,-23 0 0,24 0 0,-1 0 0,0-23 0,-23 23 0,24 23 0,-24-23 0,0 23 0,0 1 0,0-1 0,0 0 0,0 1 0,0-1 0,0 0 0,-24 1 0,24 22 0,-23-23 0,23 24 0,-23 0 0,-1-24 0,1 24 0,23-1 0,-23-23 0,23 1 0,-24-24 0,24 0 0,0 0 0,0 0 0,0 0 0,0 0-448,0 0-2916,0 0-1472,0-24-161,0 1-256,0 0 32,0 0-64</inkml:trace>
  <inkml:trace contextRef="#ctx0" brushRef="#br0" timeOffset="1604.4776">886 24 8456,'0'-23'4548,"0"23"-95,0 0-161,0 0-257,0 0-543,0 0-449,0 0-2595,0 0-448,0 0 0,0 23 0,0-23 0,0 0 0,0 23 0,0-23 0,23 24 0,0-1 0,0-23 0,-23 23 0,24 0 0,-1 1 0,0-1 0,1 24 0,-1-24 0,0 0 0,-23 1 0,24-1 0,-1 24 0,-23-24 0,23 0 0,1-23 0,-24 23 0,23 1 0,-23-24 0,0 23 0,0-23 0,0 0 0,0 23 0,0-23 0,-23 0 0,23 0 0,-24 0 0,1 0 0,0 24 0,-1-24 0,1 23 0,0-23 0,-1 23 0,-22 1 0,22-1 0,1 0 0,0-23 0,0 23 0,23-23 0,0 0 0,-24 24 0,24-24 0,0 0-577,0 0-4483,0-24-738,0 24-256,24-46 129,-24 46 63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2T21:08:53.68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187 630 6054,'0'0'4004,"0"0"-193,0 0 1,0 0-289,0 0-480,-23 0-385,23 0-191,0 0-770,0-23-672,0 23-672,0-23-321,0 23 64,0-24-32,0 24 0,0-23-64,0 23 64,0-23-64,0 23 0,0-24 0,0 24 0,0-23 0,0 23 0,0-23 0,0 23 0,0-24 0,0 24 0,23-23 0,-23 23 0,0 0 0,0 0 0,0-23 0,0 23 0,23-23 0,-23 23 0,23-24 0,-23 24 0,0-23 0,0 23 0,24-23 0,-24 23 0,23 0 0,-23 0 0,23-24 0,-23 24 0,0-23 0,0 23 0,24 0 0,-24 0 0,23-23 0,-23 23 0,23 0 0,-23 0 0,24 0 0,-24 0 0,23 0 0,0 0 0,0 0 0,1 0 0,-1 0 0,0 0 0,1 0 0,-1 0 0,0 0 0,-23 0 0,47 0 0,-47 0 0,23 0 0,-23 0 0,23 0 0,-23 0 0,24 0 0,-1 23 0,-23-23 0,23 0 0,1 0 0,-24 0 0,23 23 0,0-23 0,-23 0 0,0 0 0,24 24 0,-24-24 0,46 23 0,-46-23 0,0 23 0,0-23 0,24 24 0,-24-24 0,23 23 0,-23-23 0,23 23 0,0 0 0,-23-23 0,24 24 0,-1-1 0,-23 0 0,23 1 0,1-24 0,-24 23 0,23 0 0,-23 1 0,23-1 0,-23 0 0,0 0 0,24-23 0,-24 24 0,0-1 0,23 0 0,-23-23 0,0 24 0,0-1 0,23-23 0,-23 23 0,0 1 0,0-1 0,0-23 0,0 23 0,0 0 0,23-23 0,-23 24 0,0-1 0,0-23 0,0 23 0,0 1 0,0-1 0,-23 0 0,23 1 0,0-1 0,-23 0 0,23 1 0,0-1 0,-23-23 0,23 23 0,0 0 0,-24 1 0,24-24 0,-23 23 0,0 0 0,-1-23 0,1 24 0,0-1 0,-1 0 0,-22 1 0,23-1 0,-1 0 0,-22 0 0,22-23 0,1 24 0,0-24 0,-1 23 0,-22-23 0,46 23 0,-24-23 0,1 0 0,23 0 0,0 0 0,-23 24 0,23-24 0,0 0 0,0 0 0,0 0 0,-23 0 0,23 0 0,0 0 0,0 0 0,0 0 0,0 0 0,0 0 0,0 0 0,0 0-3844,0 0-1697,0-24-481,0 24-95,-24 0 63,24 0 865</inkml:trace>
  <inkml:trace contextRef="#ctx0" brushRef="#br0" timeOffset="1023.4408">816 1189 8104,'0'0'3139,"0"0"64,0 0-32,0 0-193,0 0-351,0 0-385,0 0-352,0 0-321,0 0-319,0 0-386,0 0-191,0 0-128,0 0-33,0 24-512,0-24 0,0 0 0,0 0 0,0 0 0,-23 23 0,23-23 0,-24 23 0,24-23 0,-23 24 0,23-24 0,-23 23 0,23-23 0,-24 23 0,24 1 0,0-24 0,-23 23 0,23-23 0,0 23 0,0-23 0,-23 23 0,23-23 0,0 0 0,0 24 0,0-24 0,0 0 0,23 0 0,-23 0 0,0 23 0,0-23 0,23 23 0,-23-23 0,0 0 0,24 47 0,-1-47 0,0 23 0,-23 1 0,47-1 0,-47-23 0,23 23 0,1-23 0,-1 23 0,0 1 0,-23-24 0,24 23 0,-24-23 0,23 0 0,-23 0 0,0 0 0,0 0 0,0 0 0,0 0 0,0 0 0,0 0-577,0 0-2690,-23 0-1185,23-23-352,-24-1-97,1 24-256,0-23-64</inkml:trace>
  <inkml:trace contextRef="#ctx0" brushRef="#br0" timeOffset="2665.5926">70 24 7399,'0'0'5125,"0"0"-513,0 0-320,0 0-256,0 0-513,0 0-416,0 0-2434,-23-23-673,23 23 0,0 0 0,0 0 0,0 0 0,0 0 0,0 0 0,0 0 0,0 0 0,0 0 0,0 0 0,0 0 0,0 0 0,-23 0 0,23 0 0,0 0 0,-24 0 0,24 0 0,0 0 0,0 0 0,0 0 0,0 0 0,0 0 0,0 0 0,0 0 0,0 0 0,0 0 0,0 0 0,0 0 0,0 0 0,0 0 0,0 0 0,0 0 0,0 0 0,0 0 0,0 0 0,0 23 0,0-23 0,0 24 0,24-1 0,-24-23 0,0 23 0,23 0 0,-23 1 0,23 22 0,-23-22 0,0-1 0,24 0 0,-24 1 0,0 22 0,23-22 0,-23-1 0,0 0 0,0 0 0,23 1 0,-23-1 0,0 0 0,0-23 0,0 24 0,0-24 0,0 0 0,0 0 0,24 0 0,-24 0 0,0 0 0,0 0 0,0 0 0,23 23 0,-23-23 0,0 0 0,0 0 0,0 0 0,0 0 0,0 23 0,0-23 0,0 0 0,0 0 0,0 0 0,0 0 0,0 0 0,0 0 0,0 0 0,0 24 0,0-24 0,0 0 0,23 23 0,-23-23 0,0 0 0,0 0 0,23 0 0,-23 0 0,0 0 0,0 0 0,0 0 0,0 0 0,0 0 0,24 0 0,-24 0 0,23 0 0,-23 0 0,0 0 0,0 0 0,23 0 0,-23 0 0,24-23 0,-24 23 0,23 0 0,-23 0 0,0 0 0,0 0 0,0 0 0,23 0 0,-23 0 0,0 0 0,24 0 0,-24 0 0,0 0 0,23 0 0,-23 0 0,0 0 0,0 0 0,0 0 0,0 0 0,0 0 0,0 0 0,0 0 0,0 0-2114,0 0-3427,0 0-577,-23 0-160,-1-24-64,24 24-32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3:14:02.86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490 117 5733,'0'0'3107,"0"0"257,0-23-1,0 23-128,0-23-288,0-1-161,0 24-319,0-23-353,0 23-545,-24-23-1024,1 23-385,0 0-96,-1 0-32,-22 0-32,23 0 0,-1 0-32,-22 23 0,22 0 0,-22-23 32,22 47-32,-22-24 32,23 1 32,-1 22 32,1-22-32,0 22 64,23-23 0,0 1 32,0 22 0,0-46 32,23 24 1,0-24-33,1 0-32,22 0-32,-23 0-64,1-24 0,-1 24 0,0 0-32,-23 0-32,0-23-32,0 23 0,0 0 31,0 0 1,0 0 0,0 0 0,-23 0-32,0 23 32,-1-23 32,24 0 0,-23 24-32,0-1 32,23-23 0,-23 23-32,-1 1 64,24 22 32,-23-22-64,0-1 64,23 23-64,-24-22 64,24 22 0,0-22 128,24-1-96,-24 0 64,23 1 0,24-1 33,-24 0-33,23-23 0,24 23 0,-23-23-32,0 24-96,-1-24 0,1 0-1954,-24 0-2786,0 23-641,-23-23-129,24-23-63,-24-1-128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3:13:34.44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2634 886 9737,'0'0'4228,"-24"0"0,24 0-224,0 0-353,0 0-576,-23 0-512,23 0-1282,0 0-1281,0 0 0,-23 0 0,23 0 0,0 0 0,0 24 0,0-1 0,0 0 0,0 1 0,0 22 0,-23-23 0,23 47 0,0-23 0,0 23 0,0 0 0,0 0 0,0 0 0,23 0 0,-23-1 0,0 1 0,23 0 0,-23 0 0,0 0 0,0 0 0,0 0 0,0-24 0,0 1 0,0 0 0,23-24 0,-23 0 0,0 1 0,0-24 0,0 23 0,0-23 0,0 0 0,0 0 0,0 0-3267,0 0-1217,0 0-705,24-23-320,-24-1-97,0 1-31</inkml:trace>
  <inkml:trace contextRef="#ctx0" brushRef="#br0" timeOffset="890.3776">2657 677 13581,'0'0'5125,"0"0"-865,0 0-929,0 0-512,0 0-962,23-24-1472,1 24-417,-1 0 0,24 0 64,-24-23 32,24 23-32,22 0-32,-22 0 64,0 0-64,23 0 0,-1-23 0,1 23 64,24 0-96,-25 0 32,25-24 0,-1 24 0,23-23-32,-22 23 32,-1-23-32,0 23 32,0-24-64,0 24 64,1-23-32,-24 0 0,0 23 32,-1-23 0,-22 23 0,23 0 96,-47 0 32,24 0 32,-1 0 32,-22 23 0,-1-23 1,0 23-1,1-23-32,-24 23-128,0 1 64,23-24-96,-23 23 0,0 0 0,23 1 0,-23-1 0,0 0 0,0 24 0,24 0 0,-24 22 0,0 1 0,0 0 0,0 23 0,0 1 0,0 22 0,0-23 0,0 1 0,0-1 0,23 0 0,-23-23 0,0 0 0,23 0 0,-23 0 0,23 0 0,-23-24 0,0 24 0,0-23 0,0-24 0,0 24 0,0-24 0,0 0 0,0 1 0,0-24 0,0 0-1890,0 0-2338,0-24-736,0 1-706,0 0 1,-23 23-65,0-24 1122</inkml:trace>
  <inkml:trace contextRef="#ctx0" brushRef="#br0" timeOffset="1527.2615">3053 2051 14510,'0'0'5253,"0"0"-705,0 0-993,0 0-576,-23 0-1057,23 0-1922,0 0 0,0 24 0,0-24 0,0 0 0,0 0 0,0 0 0,0 0 0,23 0 0,1 0 0,-1 23 0,0-23 0,24 0 0,-1 0 0,1 23 0,0-23-96,22 24 96,1-24-64,0 0 64,24 0-32,-1 0 64,0-24 0,23 1-64,-22 23 96,-1-23-64,0 23 96,-23-24-96,0 24 0,-23 0 0,-1 24 0,-23-24 0,1 23 0,-24-23 0,23 0 0,-23 0 0,0 0 0,0 0 0,-23 0 0,23 0-3651,-24-23-1506,24 23-417,0-24-95,0 1-64,0-23-161</inkml:trace>
  <inkml:trace contextRef="#ctx0" brushRef="#br0" timeOffset="2644.1286">3543 910 11339,'-24'0'4452,"24"0"-128,0 23-544,0-23-321,0 0-608,-23 0-834,23 0-1472,0 23-545,23 1 0,1-1 0,-1 0 0,0 0 0,1 24 0,22 0 0,-23-1 0,24 1 0,0-1 0,-1 24 0,-22-23 0,22 0 0,-23-24 0,1 24 0,-1-24 0,-23 0 0,0-23 0,23 0 0,-23 0 0,0 0 0,0 0 0,0 0-1345,0 0-2018,0 0-1058,0 0-607,0-23-289,0 0-257,0-24 97</inkml:trace>
  <inkml:trace contextRef="#ctx0" brushRef="#br0" timeOffset="3013.6807">4125 863 12620,'0'23'5253,"-23"1"-929,-24 22-641,24 1-544,-24-1-608,1 24-1314,22-23-1217,-22 23 0,-1 0 0,1 0 0,-1 0 0,0 0 0,24-1 0,-23-22 0,22 0 0,1-1 0,23-22 0,-23-1 0,23-23 0,0 0 0,0 0 0,0 0-1922,23 0-2978,-23 0-770,0-23-255,0 23 31,0-24-256</inkml:trace>
  <inkml:trace contextRef="#ctx0" brushRef="#br0" timeOffset="4392.8831">13120 420 11115,'0'0'4740,"0"-23"-608,0 23-673,-23-23-384,23 23-833,0 0-1057,-24 23-864,24 0-65,0 1-224,0 22 128,0 1-32,0-1-64,24 24-32,-24 24 64,0-1-96,0 0 32,23 0 32,-23 24-96,0-1 32,0 1 97,0-1-65,23-23 0,-23 1 0,0-1 32,0 0 0,0-46-32,0-1-96,0-22-96,0-24-2563,0 0-1473,0 0-673,24-24-448,-24-22-128,0-1-64</inkml:trace>
  <inkml:trace contextRef="#ctx0" brushRef="#br0" timeOffset="5514.3669">12887 374 8520,'0'-24'5061,"0"1"-481,0 23-1089,0 0-352,23-23-480,-23 23-833,24-24-1314,-1 24-416,24-23 0,-24 23-64,23 0 129,1-23-129,23 23 32,-23 0 0,46-23 32,-23-1 0,23 24 32,23-23-32,-22 0-64,22-1 64,1 24-32,-1-23 0,-23 0 0,24 23-32,-1-24 0,1 1 0,-24 23 1,24-23-1,-24 23 64,-23 0-32,0 0-32,-24 0 32,1 23 64,-1-23-96,-22 0 64,-1 0-64,-23 0-32,23 23 32,-23-23-32,0 24 0,0-24-32,0 0 32,0 0-32,0 23 64,0-23-32,0 23 32,0 1-32,0-1 32,0 24 0,0-1 0,24 1-32,-24 23 64,0 23-64,23 0 0,-23 0 0,23 24-32,-23-1 0,24-22 0,-24 22 64,23-23-96,0 24 0,-23-47 64,23 23 0,1-23-96,-24 0 96,0 0-64,23-24 32,-23 1 0,0-1 64,0-22-96,0-1 64,0-23 32,23 0-32,-23 0-32,0 0 32,0 0 0,-23 23-32,23-23 32,-23 0 0,-1 0 32,1-23 0,0 23 32,0 0 0,-1 0 0,1-23-32,-24 23-32,1 0 0,-24 0-32,23 0-64,-23 0 96,-23 23-64,0-23 0,0 23 0,0-23 32,-24 0 0,24 24 64,-24-24-32,24 0 0,-23 0 32,22 0-32,1 0 32,0 23 0,0-23-64,-1 0 64,25 23-64,-1-23 32,23 0-64,0 0-1826,24 0-2338,23 0-961,0-46-320,0 22-32,23-22-161</inkml:trace>
  <inkml:trace contextRef="#ctx0" brushRef="#br0" timeOffset="6247.7877">13749 513 12844,'0'-23'5413,"0"23"-896,0 0-898,-23 0-896,23 0-802,0 0-1728,0 0-193,0 23-32,0-23 64,0 0-64,0 0 32,0 0 0,23 24 32,-23-1-32,24 0 32,-1 1-32,0-1 32,0 24 32,-23-24-64,24 24 32,-1-24-64,24 0 96,-24 0-96,0 1 64,1-1-32,-1-23 32,0 0 0,0 0 0,1-23-32,-1-1-32,0 1 160,1 0-96,-1 0 0,0-1-64,-23 1 96,24-24-96,-24 24 96,0 0-64,0-1-32,0 24 32,23-23 32,-23 0 32,0 23 0,0 0-32,0-24-32,0 24-96,0 0-2594,0 0-1506,0 0-929,0 0-384,0 24-129,0-24 65</inkml:trace>
  <inkml:trace contextRef="#ctx0" brushRef="#br0" timeOffset="6525.5835">14192 816 13613,'-23'47'5477,"23"-24"-512,-24 1-1730,24 22-801,-23-22-672,23 45-1442,-23 1-288,23 0 64,0 0-128,0 0 32,0-23-32,0-1 0,0 1 0,0-24 32,0-23-2306,0 0-1954,0 0-769,0-23-288,-24 0-160,24-1-128</inkml:trace>
  <inkml:trace contextRef="#ctx0" brushRef="#br0" timeOffset="8690.2003">5057 886 3139,'0'0'3075,"0"0"769,0 0 31,0 0-223,0 0 31,0 0-256,0 0-480,0 0-801,0 0-1057,24 0-1025,-24 0-64,0 0 0,23-23-32,-23 23 32,23 0-32,-23 0 64,23 0-32,1 0 32,-1 0-32,0 0 32,24 0-64,-24 0 32,24 0 0,-24 0 0,24 0 0,-1 0-32,24 0 32,-23-23-32,0 23 96,22 0-32,1 0-64,-23 0 64,23 0 0,-24 0-64,24 0 0,-23 0 32,23 0 0,-23-24 0,22 24-96,-22 0 64,23-23-96,0 23 192,0-23-160,-24 23 128,24 0-128,0-23 96,0 23 0,-23 0 0,23-24 0,0 24-32,-24 0 64,24-23-64,-23 23 0,23 0-32,-24 0 96,1 0-64,23 0 32,-24-23 0,24 23 0,0 0 0,-23 0 0,-1 0 0,24-24-32,-23 24 0,23 0 0,-24 0 0,24 0-64,-23 0 96,23 0-64,-24 0 64,1 0-65,23 0 33,-24 0 64,24 0-32,-23 0 33,23 0-1,-24 0-32,24 0-32,-23 0 32,23 0 32,-23 0-64,-1 0 32,24 0-33,-23 0 1,23 0 32,-24 0 0,24 0 0,-23 0-32,23 0 32,-24 0-32,24 0 32,-23 0 0,23 0 0,-24 0 0,24 0 0,-23 0-32,23 0 32,-24 0 0,1 0 0,23 0 0,0 0 0,-24 0 64,24 0-96,-23 0 64,23 0-32,-24-23 0,24 23-32,0 0 32,-23 0 0,23 0-64,-24-23 64,24 23-32,0 0 32,-23 0 0,23 0 32,-24 0 0,24 0-32,-23 0 32,23 0-32,-24 0 32,24-24-32,0 24-32,-23 0 32,-1 0-32,24 0 32,-23 0 0,23 0 0,-24 0 0,1 0 0,-1 0 32,1 0 0,0 0 0,-1 0-32,1 0 32,-1 0-32,1 0 0,23 0 33,-23 0-33,-1 0 0,24 0 0,-23 0 32,-1 0-32,1 0 32,0 0 0,-1 0-32,1 0 64,-1 0-32,1 0 0,0 0 0,-1 0 32,-23 0-64,1 0 64,22 0-32,-22 0-32,-1 0 32,-23 0-64,23 0 96,-23 0 32,0 0 32,0 0-32,0 0 0,0 0 0,0 0-31,-23 0-1987,23 0-1826,0 0-1120,0 0-353,0 0-96,0-23-32,0 23 576</inkml:trace>
  <inkml:trace contextRef="#ctx0" brushRef="#br0" timeOffset="9377.9995">12468 234 9513,'0'0'4869,"-24"0"-962,24 0-383,-23-23-353,23 23-545,0-24-704,0 24-1217,0 0-609,0 0 0,0 0-64,0 0 0,0 0-32,0 0 0,0 0 32,23 0-64,-23 0 64,24 24-32,-1-24 32,0 23 0,0-23 32,24 23-64,-24 0 0,24 1 0,-24-24 32,24 23 0,-1 0 0,1 1-32,0-1 0,-1 0 0,1-23 64,23 24-64,-24-1 32,-22 0 32,22 0-32,-22-23 32,-24 24 32,0-24 33,23 23-33,-23-23-32,-23 23-32,-1-23 0,1 24-32,-24-24-32,1 23 0,-1-23 32,1 23-32,-1-23 0,0 24 32,1-1-32,-1-23 32,1 23-32,-1-23 0,0 24-97,24-24 97,0 0 32,-1 0 0,24 0-32,-23 0-32,23 0-2915,0 0-1889,0 0-513,23 0-225,-23 0 65,24-24-128</inkml:trace>
  <inkml:trace contextRef="#ctx0" brushRef="#br0" timeOffset="11101.6713">13167 1143 13485,'0'0'5061,"-24"0"-898,24 0-639,-23 0-834,23 0-960,0 0-1538,0 0-96,-23-24-96,23 24 64,-24 0 0,24 0 0,-23 0-32,0 0-32,0 0-32,-24 0 0,24 0 96,-24 0-96,0 0-32,-23 24 64,24-24-32,-24 0 0,0 23 0,0-23-32,0 0 0,24 0-32,-48 23 32,25-23 0,-1 0 0,0 24 0,0-24 32,-23 0 0,23 0 0,0 0 0,-23 0 0,23 0 0,0 0 32,-23 0 0,23 0-32,0 0 0,0 0-32,0 0 64,-23-24 0,23 24 0,0 0-32,0 0 32,0 0-33,0 0 33,-23 0 97,46 0-97,-23 0 0,1 0 32,-1 0 0,0 0-64,0 0 96,0 0-32,-23 24-32,23-24 32,0 0 0,0 23-32,0-23 64,-23 23-32,23-23-64,0 0 32,0 23 0,-23-23 0,23 0 0,0 24 0,-23-24 0,23 0 0,-23 23 32,23-23 32,0 23-64,-23-23 64,23 24-32,0-24 0,-23 0 32,23 0-32,0 0 0,0 0-32,0 0 32,0 0 0,0 0-32,0 0 0,24 0 32,-24 0-32,0 0 32,0 23 0,23-23 0,-23 0 0,1 23 32,-1-23-32,0 0 33,0 0-33,0 0-32,0 0 32,23 0-32,-22 0 32,-1 0-64,0 0 64,23 0-64,-23 0 64,0 24-32,24-24 32,-24 0-32,23 0 32,-23 0-32,0 0 0,24 0 0,-24 0 32,23 0-32,1 0 0,-24 0 0,23 23-32,1-23 32,-24 0 0,23 0 0,0 0 0,1 23 0,-1-23 0,1 0-32,22 0 32,-22 0 0,-1 0 0,24 0 32,-24 0-32,24 0 32,-24 0-64,24 0 32,-24 0 0,24 0 0,0 0 0,-1 0 0,1 0 0,0 0 0,0 0 32,23 0 0,-24 0 0,1 0 0,0 0 0,-1 0 0,24 0 0,-23 0-32,0 0 0,-1 0 32,24 0-32,-23 0-32,23 0 32,-23 0-32,23 0 32,0 0 0,0 0 32,0 0-64,0 0 96,0 0-32,-24 0 64,24 0 0,0 0-128,0 0-3715,0 0-1186,-23 0-512,23 0-97,0-23-159,0 23-64</inkml:trace>
  <inkml:trace contextRef="#ctx0" brushRef="#br0" timeOffset="12008.962">5710 1166 17232,'0'0'4645,"0"0"-738,-24 0-800,24 0-1185,0 0-1570,0 0-223,-23 0-33,23 0-32,-23 0 0,0 0-32,-1 23 64,24-23-32,-23 24-32,-24-24 0,24 23-64,0 0 64,-24 0-32,24 1 0,0-24 0,-1 23-64,-22 0 64,22-23-32,24 24 64,-23-24-32,0 0-32,23 0 0,-24 23 0,24-23 32,-23 0 0,23 0 0,-23 23-32,-1-23 64,24 0-64,-23 0 96,23 0-64,-23 0 64,23 0-64,0 0 0,0 0 0,0 0-32,0 0 64,0 0-32,0 0 0,0 0-64,0 0 64,0 0 32,0 24-64,23-24 32,0 0-32,1 0 32,-1 23-32,0-23 32,1 0-32,22 0-64,-22 23 96,-1-23 0,24 24 32,-24-24-96,23 23 96,-22-23-32,-1 23 32,0-23 0,1 23 0,-24 1-32,0-24 0,23 23 32,-23-23 32,23 0-64,-23 0 64,0 0-32,0 0 32,24 23 0,-24-23-32,0 0-3523,0 0-1890,0-23-64,0 23-385,-24-23 65,24-1-225</inkml:trace>
  <inkml:trace contextRef="#ctx0" brushRef="#br0" timeOffset="26107.7011">16942 793 5765,'0'0'5189,"0"0"-640,0 0-674,0 0-704,0 0-224,0 0-256,0 0-449,0 0-993,0 0-1089,0 0-32,0 0-96,-24 0-64,1 0-32,0 0-64,-1 0 96,-22 23-32,23-23 64,-24 0-64,-23 0 64,23 0-32,-22 0 64,-1 24-32,0-24-32,0 0 0,0 0-32,-23 23 0,-1-23 32,25 23-64,-25 1 64,1-24-65,0 23 33,0 0-32,23 1 96,0-24-64,0 23 32,23-23 0,1 0 0,22 0 128,1 0 0,23 0 0,-23 0-31,23 0-1507,0 0-1761,23 0-1281,0-23-641,1 23-320,-1-24 32,0 1-193</inkml:trace>
  <inkml:trace contextRef="#ctx0" brushRef="#br0" timeOffset="26729.882">15823 560 9897,'0'0'5093,"-23"23"-641,0-23-960,-1 0-449,24 24-673,-46-1-576,22-23-1154,1 23-544,-24 1-96,1-1 64,-1-23-32,24 23-128,-24 1 160,1-1-128,-1 0 96,0 0-96,24 1 128,0-1-160,0-23 96,23 23 32,0 1-32,0-1 32,0-23 0,23 23 0,-23 1 0,23-1 32,0 0-32,24 0 64,0 1-31,-1-1-1,1 0-32,23 1 0,0-1 0,-24-23 32,24 23-32,0 1-32,-23-24-32,-1 0 32,1 0 32,-24 23 0,1-23 0,-24 0-32,0 0 64,0 0-32,0 0-801,-47 0-2434,47 0-1473,-23 0-609,23-23-160,0 23-33,0-24-95</inkml:trace>
  <inkml:trace contextRef="#ctx0" brushRef="#br0" timeOffset="29893.6666">1212 1143 4356,'-23'0'3011,"0"0"256,-1 0 128,1 0-32,0 0-160,0 0-256,-1 0-416,24 0-449,-23-24-641,23 24-800,-23 0-417,23 0-128,0 0-32,0 0-64,0-23-64,0 23 0,0 0 0,23 0 0,-23 0 32,23 23 32,1-23-64,-1 0 64,23 0 0,-22 0 0,22 24 0,1-24 32,0 0-32,22 0 0,-22 0 32,23 0-32,0 0 0,0 0 32,23 0-64,-23 0 64,23 0 32,-23 0-32,0 0-32,0 0 32,0 0-32,0-24 32,-24 24-32,1 0 0,-24 0 32,0 0 0,-23 0-64,0 0 0,0 0-1121,0 0-2178,0 0-1314,0 0-608,-23-23-224,23 0-64,0-1 416</inkml:trace>
  <inkml:trace contextRef="#ctx0" brushRef="#br0" timeOffset="30508.9678">1958 723 10954,'0'0'4869,"0"0"-961,23 0-801,-23 0-225,24 24-479,-24-24-1314,23 23-769,0-23-256,1 23 256,-1 0-256,23-23 225,-22 24-289,22-1-64,1 0 96,0-23-64,-1 24 64,1-1-96,23 0 32,-24 1-33,1-1 65,-24 0-64,24 0 96,-24 1 0,0-1 0,-23 0 1,0 1-1,0-1-32,-23 0 64,0 1-32,-1-1 32,-22 23-64,-1-22 0,1-1-32,-24 0 32,23 1 32,-23 22 0,0-22 0,0-1 0,24 0-32,-24-23 32,23 24-32,1-24-2274,-24 0-1954,47 23-1057,-24-23-64,0 0-225,1 0 65</inkml:trace>
  <inkml:trace contextRef="#ctx0" brushRef="#br0" timeOffset="36163.9085">537 723 9065,'0'0'4196,"-24"0"96,24 0-545,-23-23-288,23 23-608,-23 0-385,-1 0-608,1 0-1025,0 23-833,-1-23 0,-22 24 0,23-24 0,-24 23 0,0 0 0,24 0 0,0 24 0,-24-24 0,24 1 0,-1 22 0,24-22 0,0-1 0,0 23 0,0-22 0,0-1 0,24 0 0,-1 1 0,0-24 0,1 23 0,-1-23 0,0 0 0,1 0 0,-1-23 0,0 23 0,-23 0 0,0-24 0,0 24 0,0 0 0,-23 0 0,0 0 0,-1 0 0,1 24 0,0-24 0,-1 0 0,1 23 0,0-23 0,23 23 0,-24-23 0,1 24 0,23-1 0,-23 0 0,23 0 0,-23 1 0,23 22 0,0-22 0,0 22 0,0-22 0,0-1 0,23 0 0,0 1 0,24-24 0,-1 0 0,1 0 0,0-24 0,23 24 0,-24 0 0,1-23-1153,-1 23-4709,-22 0-191,-24 0-97,23-23-160,-23 23-32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C79D3-20D3-4FE2-9472-B4DFD26C4052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4850C-73C4-40A0-9B42-8412310A5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91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5F5121-6492-42E2-B4C2-C562FD823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B0472B-6142-422F-9C9B-51173CB7D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20F00A-F75D-48C9-938E-2708EC3CD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A3BFC8-2D57-468B-BF2C-60FAFF3F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29BA0-57F1-4B03-A04E-E9D8A3F5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37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3540C-B3D3-4638-8B5B-E596DBC6E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5F4C91-8D7B-4422-AD22-43DF98DDE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FE8A2D-7C90-402C-BE3F-8D9EEC266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0F912D-4336-4008-90A5-A9FA8FDA3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60E58-FEB0-4E65-B7F9-0B5818ECC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40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BF61214-57C3-405C-B607-C289848BC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97EA2E-5626-4A23-AC78-7EC16F68C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898497-00F5-45B9-9223-11A3458B6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4FD8A6-E5D5-4960-B1C8-72387B378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AC778D-1989-42D6-BDEA-616D271C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04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66506-B7B9-40DA-B400-66C48BE3E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086255-A165-47B8-881A-4B9E1B1E4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EF7295-4C2F-4705-ACE9-242B2369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BB19CB-30FA-43A5-B478-72E391B63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FB3272-1583-45C3-B68D-C50D9D95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47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6386C-D8BF-4A1E-B276-3B29DD0F9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4EC44E2-1AAB-40BE-B236-36AAAFE31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D7B5BD-7874-4DDB-9388-36AE74F70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B8E8AA-CF4C-4DB5-9ABE-4EDC8B166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C0E82F-FD2E-4238-8AC8-A70415E7C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93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7695F2-A587-42BA-821C-BE71FC287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722471-9A4A-47B7-BFB9-D6198E6190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217562E-862C-4D26-844A-E9A666BB3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8E4743-B7BC-49D9-BFDF-590F9046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28F83B-8BA7-4C19-B8E6-A1AFE132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C626D6-8607-484D-A4E9-95BEE401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9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D27C1-8506-4A32-AD51-E766EF3B3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902FBF1-5F69-4893-90DD-008A3F8F2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DE242C2-D630-4027-9F79-29C0E442E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115ECD6-81FF-4E38-9561-7E651FE13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7A619B7-D196-4DAB-A573-ED3D5A628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B54387-9488-46FC-8D06-ACB5BC890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8752E7-497E-4BF9-B638-8332237F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5C4192-A11F-4CE8-9C73-DFA68EEF2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904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82EED-20D8-4884-9960-F1349C6AD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597A4E-BA8D-47C3-8983-1E20CBDF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FB33AA-EF8C-48E0-81BD-BE783A16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9D4BFD-199C-48DF-8E28-BC73A60F0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6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17FA8A-9D7F-4349-B288-0481C513C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BDFCED-C652-4607-A76A-68D89C6D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BB019B-2AF5-4061-B9AF-AA2ACCF43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21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99B9E-59E8-41A3-85E7-5A328CB7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F95190-4D5C-45D2-BA19-252CDBD57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8F191E4-C52E-4CD4-82AA-46C10DEDD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A4D5A5-B002-45D9-BDF0-747F1C48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CF4005-95ED-432A-A8A3-CD93C5EF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D73B26-2ACE-412A-BBBC-0B4CF933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350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547EB-2AEC-4AA6-A610-1FF9174D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90E94C-59BD-4405-B86C-EC35DFE7E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3D1E38-3E7F-4666-9A12-E5F0084B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10849B-570F-40B0-BE78-9A22F3DE3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CDE6B1-4EB8-4D87-8307-F952FFDD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DFC477-7DC6-4C9D-A36C-6746CD92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3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F5B2D46-4374-4D4A-AC43-0C781A7FB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F91C542-9A9E-4FFF-A457-CE16BE85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488785-576F-4754-99B3-63775CA7B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A7C4A-4AFF-4892-9FDB-177A669EAC40}" type="datetimeFigureOut">
              <a:rPr lang="cs-CZ" smtClean="0"/>
              <a:t>29.01.2019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CEB6AC-E793-4674-8F28-8660B3970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F02B10-7E93-4F81-90C4-4EEE7FD68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E80B-E813-4FD0-ACAC-C8AB26350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33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2.xml"/><Relationship Id="rId7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3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customXml" Target="../ink/ink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courses.science.psu.edu/stat501/node/38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9DC2D-4C25-45A3-9760-59A6B09FED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strukturního modelování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0E01CF-F086-42E1-843C-B8FB0272DC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Michal Jabůrek, Stanislav Ježek, Hynek Cígler, Adam Ťápal</a:t>
            </a:r>
            <a:endParaRPr lang="cs-CZ" dirty="0"/>
          </a:p>
          <a:p>
            <a:r>
              <a:rPr lang="cs-CZ" dirty="0"/>
              <a:t>PSY028_E – Statistická analýza dat v psychologii</a:t>
            </a:r>
            <a:br>
              <a:rPr lang="cs-CZ" dirty="0"/>
            </a:br>
            <a:r>
              <a:rPr lang="cs-CZ" dirty="0"/>
              <a:t> FRMU podpořený kurz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44E5D5-1FEB-4A51-AA72-6D9875D40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165614"/>
            <a:ext cx="1277115" cy="98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31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CD7E59A-F0CF-48C4-8217-A8929C288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371" y="32698"/>
            <a:ext cx="5203629" cy="697415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 jako úsekový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Model tentýž, jen explicitně specifikujeme </a:t>
            </a:r>
            <a:r>
              <a:rPr lang="cs-CZ" b="1" dirty="0"/>
              <a:t>každý</a:t>
            </a:r>
            <a:r>
              <a:rPr lang="cs-CZ" dirty="0"/>
              <a:t> jeho prvek</a:t>
            </a:r>
          </a:p>
          <a:p>
            <a:r>
              <a:rPr lang="cs-CZ" dirty="0"/>
              <a:t>Co nezmíníme, v modelu není</a:t>
            </a:r>
          </a:p>
          <a:p>
            <a:r>
              <a:rPr lang="cs-CZ" dirty="0"/>
              <a:t>Úsekový model je </a:t>
            </a:r>
            <a:r>
              <a:rPr lang="cs-CZ" b="1" dirty="0"/>
              <a:t>kauzální</a:t>
            </a:r>
            <a:r>
              <a:rPr lang="cs-CZ" dirty="0"/>
              <a:t> – kauzalita efektu X na Y musí být teoreticky plauzibilní, </a:t>
            </a:r>
            <a:r>
              <a:rPr lang="cs-CZ" dirty="0" err="1"/>
              <a:t>hypotetizovaná</a:t>
            </a:r>
            <a:endParaRPr lang="cs-CZ" dirty="0"/>
          </a:p>
          <a:p>
            <a:r>
              <a:rPr lang="cs-CZ" dirty="0"/>
              <a:t>Prvky modelu mají svou konvenční grafickou podobu v </a:t>
            </a:r>
            <a:r>
              <a:rPr lang="cs-CZ" b="1" dirty="0" err="1"/>
              <a:t>path</a:t>
            </a:r>
            <a:r>
              <a:rPr lang="cs-CZ" b="1" dirty="0"/>
              <a:t> (</a:t>
            </a:r>
            <a:r>
              <a:rPr lang="cs-CZ" b="1" dirty="0" err="1"/>
              <a:t>structural</a:t>
            </a:r>
            <a:r>
              <a:rPr lang="cs-CZ" b="1" dirty="0"/>
              <a:t>) diagramech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1713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 jako úsekový model</a:t>
            </a:r>
            <a:br>
              <a:rPr lang="cs-CZ" dirty="0"/>
            </a:br>
            <a:r>
              <a:rPr lang="cs-CZ" dirty="0"/>
              <a:t>Prvky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Měřené (pozorované) proměnné – </a:t>
            </a:r>
            <a:r>
              <a:rPr lang="cs-CZ" b="1" dirty="0"/>
              <a:t>MANIFESTNÍ</a:t>
            </a:r>
            <a:r>
              <a:rPr lang="cs-CZ" dirty="0"/>
              <a:t> proměnné</a:t>
            </a:r>
          </a:p>
          <a:p>
            <a:r>
              <a:rPr lang="cs-CZ" dirty="0"/>
              <a:t>Zde </a:t>
            </a:r>
            <a:r>
              <a:rPr lang="cs-CZ" i="1" dirty="0"/>
              <a:t>Y, X</a:t>
            </a:r>
            <a:r>
              <a:rPr lang="cs-CZ" baseline="-25000" dirty="0"/>
              <a:t>1</a:t>
            </a:r>
            <a:r>
              <a:rPr lang="cs-CZ" dirty="0"/>
              <a:t>…</a:t>
            </a:r>
          </a:p>
          <a:p>
            <a:r>
              <a:rPr lang="cs-CZ" b="1" dirty="0"/>
              <a:t>Čtverec nebo obdélník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DC6FB80-A44E-4E27-A73B-A470DAA49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79" y="0"/>
            <a:ext cx="5119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3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 jako úsekový model</a:t>
            </a:r>
            <a:br>
              <a:rPr lang="cs-CZ" dirty="0"/>
            </a:br>
            <a:r>
              <a:rPr lang="cs-CZ" dirty="0"/>
              <a:t>Prvky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Přímý efekt X na Y – </a:t>
            </a:r>
            <a:r>
              <a:rPr lang="cs-CZ" b="1" dirty="0"/>
              <a:t>direct </a:t>
            </a:r>
            <a:r>
              <a:rPr lang="cs-CZ" b="1" dirty="0" err="1"/>
              <a:t>effect</a:t>
            </a:r>
            <a:r>
              <a:rPr lang="cs-CZ" b="1" dirty="0"/>
              <a:t> DI</a:t>
            </a:r>
          </a:p>
          <a:p>
            <a:r>
              <a:rPr lang="cs-CZ" dirty="0"/>
              <a:t>Jednosměrná rovná šipka z X do Y (např. a)</a:t>
            </a:r>
          </a:p>
          <a:p>
            <a:r>
              <a:rPr lang="cs-CZ" dirty="0"/>
              <a:t>Úsekový (</a:t>
            </a:r>
            <a:r>
              <a:rPr lang="cs-CZ" dirty="0" err="1"/>
              <a:t>path</a:t>
            </a:r>
            <a:r>
              <a:rPr lang="cs-CZ" dirty="0"/>
              <a:t>) koeficient nese stejný význam jako regresní koeficient – změna Y vyvolaná jednotkovou změnou Y</a:t>
            </a:r>
          </a:p>
          <a:p>
            <a:r>
              <a:rPr lang="cs-CZ" i="1" dirty="0" err="1"/>
              <a:t>p</a:t>
            </a:r>
            <a:r>
              <a:rPr lang="cs-CZ" i="1" baseline="-25000" dirty="0" err="1"/>
              <a:t>YX</a:t>
            </a:r>
            <a:r>
              <a:rPr lang="cs-CZ" i="1" dirty="0"/>
              <a:t> = </a:t>
            </a:r>
            <a:r>
              <a:rPr lang="cs-CZ" i="1" dirty="0" err="1"/>
              <a:t>b</a:t>
            </a:r>
            <a:r>
              <a:rPr lang="cs-CZ" i="1" baseline="-25000" dirty="0" err="1"/>
              <a:t>YX</a:t>
            </a:r>
            <a:r>
              <a:rPr lang="cs-CZ" dirty="0"/>
              <a:t> (v </a:t>
            </a:r>
            <a:r>
              <a:rPr lang="cs-CZ" dirty="0" err="1"/>
              <a:t>subskriptu</a:t>
            </a:r>
            <a:r>
              <a:rPr lang="cs-CZ" dirty="0"/>
              <a:t> se začíná závislou!)</a:t>
            </a:r>
          </a:p>
          <a:p>
            <a:r>
              <a:rPr lang="cs-CZ" dirty="0"/>
              <a:t>V úsekové analýze obvykle ve standardizované podobě: </a:t>
            </a:r>
            <a:r>
              <a:rPr lang="cs-CZ" i="1" dirty="0" err="1"/>
              <a:t>p</a:t>
            </a:r>
            <a:r>
              <a:rPr lang="cs-CZ" i="1" baseline="-25000" dirty="0" err="1"/>
              <a:t>YX</a:t>
            </a:r>
            <a:r>
              <a:rPr lang="cs-CZ" i="1" dirty="0"/>
              <a:t> = </a:t>
            </a:r>
            <a:r>
              <a:rPr lang="cs-CZ" i="1" dirty="0" err="1">
                <a:latin typeface="Symbol" panose="05050102010706020507" pitchFamily="18" charset="2"/>
              </a:rPr>
              <a:t>b</a:t>
            </a:r>
            <a:r>
              <a:rPr lang="cs-CZ" i="1" baseline="-25000" dirty="0" err="1"/>
              <a:t>YX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FE6396E-EA25-45A8-B551-57E02123D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79" y="0"/>
            <a:ext cx="5119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118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 jako úsekový model</a:t>
            </a:r>
            <a:br>
              <a:rPr lang="cs-CZ" dirty="0"/>
            </a:br>
            <a:r>
              <a:rPr lang="cs-CZ" dirty="0"/>
              <a:t>Prvky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Nekauzální vztah mezi proměnnými – NON-CAUSAL, </a:t>
            </a:r>
            <a:r>
              <a:rPr lang="cs-CZ" b="1" dirty="0"/>
              <a:t>UNANALYZED</a:t>
            </a:r>
          </a:p>
          <a:p>
            <a:r>
              <a:rPr lang="cs-CZ" dirty="0"/>
              <a:t>Obousměrná zakřivená šipka (např. e)</a:t>
            </a:r>
          </a:p>
          <a:p>
            <a:r>
              <a:rPr lang="cs-CZ" dirty="0"/>
              <a:t>Obvykle mezi exogenními proměnnými nebo mezi rezidui</a:t>
            </a:r>
          </a:p>
          <a:p>
            <a:r>
              <a:rPr lang="cs-CZ" dirty="0"/>
              <a:t>Korelace, kovariance</a:t>
            </a:r>
          </a:p>
          <a:p>
            <a:r>
              <a:rPr lang="cs-CZ" dirty="0"/>
              <a:t>Víme, že proměnné korelují, ale příčina této korelace leží mimo náš model, není analyzována</a:t>
            </a:r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6D1D8FB-1DA1-41FB-8D36-B0D853369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79" y="0"/>
            <a:ext cx="5119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323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LR jako úsekový model</a:t>
            </a:r>
            <a:br>
              <a:rPr lang="cs-CZ" dirty="0"/>
            </a:br>
            <a:r>
              <a:rPr lang="cs-CZ" dirty="0"/>
              <a:t>Prvky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Nepozorované proměnné reprezentující kauzální činitele, které na základě teorie předpokládáme či potřebujeme – </a:t>
            </a:r>
            <a:r>
              <a:rPr lang="cs-CZ" b="1" dirty="0"/>
              <a:t>LATENTNÍ PROMĚNNÉ</a:t>
            </a:r>
          </a:p>
          <a:p>
            <a:r>
              <a:rPr lang="cs-CZ" dirty="0"/>
              <a:t>Ústřední prvek SEM modelů</a:t>
            </a:r>
          </a:p>
          <a:p>
            <a:r>
              <a:rPr lang="cs-CZ" dirty="0"/>
              <a:t>Zde jen v podobě proměnné reprezentující reziduální rozptyl Y – proměnná reprezentující všechny vlivy ovlivňující Y, které nejsou v modelu  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21043F5-BD29-4281-BCDB-A7419558A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79" y="0"/>
            <a:ext cx="5119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35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LR jako úsekový model</a:t>
            </a:r>
            <a:br>
              <a:rPr lang="cs-CZ"/>
            </a:br>
            <a:r>
              <a:rPr lang="cs-CZ"/>
              <a:t>Prvky modelu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/>
          <a:lstStyle/>
          <a:p>
            <a:r>
              <a:rPr lang="cs-CZ" dirty="0"/>
              <a:t>Každá endogenní proměnná – každá, do které míří alespoň jedna kauzální šipka – má svou proměnnou reprezentující její modelem nevysvětlený rozptyl </a:t>
            </a:r>
          </a:p>
          <a:p>
            <a:r>
              <a:rPr lang="en-GB" dirty="0"/>
              <a:t>Re</a:t>
            </a:r>
            <a:r>
              <a:rPr lang="cs-CZ" dirty="0"/>
              <a:t>z</a:t>
            </a:r>
            <a:r>
              <a:rPr lang="en-GB" dirty="0" err="1"/>
              <a:t>idua</a:t>
            </a:r>
            <a:r>
              <a:rPr lang="cs-CZ" dirty="0"/>
              <a:t>, </a:t>
            </a:r>
            <a:r>
              <a:rPr lang="cs-CZ" b="1" dirty="0"/>
              <a:t>disturbance</a:t>
            </a:r>
            <a:r>
              <a:rPr lang="cs-CZ" dirty="0"/>
              <a:t> </a:t>
            </a:r>
          </a:p>
          <a:p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2BAC7CC-4162-4DB0-9206-A64153C75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79" y="0"/>
            <a:ext cx="5119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45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E288F449-89C2-4A9A-A2D4-DC9F8DAA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602" y="0"/>
            <a:ext cx="5203398" cy="697384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LR jako úsekový model</a:t>
            </a:r>
            <a:br>
              <a:rPr lang="cs-CZ"/>
            </a:br>
            <a:r>
              <a:rPr lang="cs-CZ"/>
              <a:t>Prvky modelu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>
            <a:normAutofit/>
          </a:bodyPr>
          <a:lstStyle/>
          <a:p>
            <a:r>
              <a:rPr lang="cs-CZ" b="1" dirty="0"/>
              <a:t>Rozptyly</a:t>
            </a:r>
            <a:r>
              <a:rPr lang="cs-CZ" dirty="0"/>
              <a:t> proměnných (pokud neanalyzujeme korelační matici – standardizovaný model)</a:t>
            </a:r>
          </a:p>
          <a:p>
            <a:pPr lvl="1"/>
            <a:r>
              <a:rPr lang="cs-CZ" dirty="0"/>
              <a:t>Ve standardizovaném modelu jsou rozptyly=1</a:t>
            </a:r>
          </a:p>
          <a:p>
            <a:r>
              <a:rPr lang="cs-CZ" dirty="0"/>
              <a:t>Oboustranná šipka z proměnné do ní samotné</a:t>
            </a:r>
          </a:p>
          <a:p>
            <a:pPr lvl="1"/>
            <a:r>
              <a:rPr lang="cs-CZ" dirty="0"/>
              <a:t>V diagramu často chybí</a:t>
            </a:r>
          </a:p>
          <a:p>
            <a:r>
              <a:rPr lang="cs-CZ" dirty="0"/>
              <a:t>Každá exogenní (manifestní i latentní) má rozptyl (vč. reziduí/disturbancí)</a:t>
            </a:r>
          </a:p>
          <a:p>
            <a:r>
              <a:rPr lang="cs-CZ" dirty="0"/>
              <a:t>Endogenní ho nemají – je plně vysvětlen</a:t>
            </a:r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4E879A45-6281-477B-9E25-09917768DF82}"/>
                  </a:ext>
                </a:extLst>
              </p14:cNvPr>
              <p14:cNvContentPartPr/>
              <p14:nvPr/>
            </p14:nvContentPartPr>
            <p14:xfrm>
              <a:off x="7424098" y="1501560"/>
              <a:ext cx="361080" cy="40284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4E879A45-6281-477B-9E25-09917768DF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19778" y="1497244"/>
                <a:ext cx="369720" cy="4114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175DF1BD-D8D1-4966-ABFD-00CA1A1197E3}"/>
                  </a:ext>
                </a:extLst>
              </p14:cNvPr>
              <p14:cNvContentPartPr/>
              <p14:nvPr/>
            </p14:nvContentPartPr>
            <p14:xfrm>
              <a:off x="8716138" y="1736280"/>
              <a:ext cx="453240" cy="52884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175DF1BD-D8D1-4966-ABFD-00CA1A1197E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11818" y="1731960"/>
                <a:ext cx="461880" cy="5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DCB6380D-3E67-4477-8107-5F3DD1BA4248}"/>
                  </a:ext>
                </a:extLst>
              </p14:cNvPr>
              <p14:cNvContentPartPr/>
              <p14:nvPr/>
            </p14:nvContentPartPr>
            <p14:xfrm>
              <a:off x="11274658" y="1467720"/>
              <a:ext cx="444960" cy="61308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DCB6380D-3E67-4477-8107-5F3DD1BA424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270338" y="1463397"/>
                <a:ext cx="453600" cy="6217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593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E288F449-89C2-4A9A-A2D4-DC9F8DAA2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602" y="0"/>
            <a:ext cx="5203398" cy="697384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31008AE-20DC-4543-BB0D-D6CFD2E7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LR jako úsekový model</a:t>
            </a:r>
            <a:br>
              <a:rPr lang="cs-CZ"/>
            </a:br>
            <a:r>
              <a:rPr lang="cs-CZ"/>
              <a:t>Prvky modelu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C97C6D-3C47-4F8B-B655-6851E899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600825" cy="4351338"/>
          </a:xfrm>
        </p:spPr>
        <p:txBody>
          <a:bodyPr>
            <a:normAutofit/>
          </a:bodyPr>
          <a:lstStyle/>
          <a:p>
            <a:r>
              <a:rPr lang="cs-CZ" b="1" dirty="0"/>
              <a:t>Absence vztahu</a:t>
            </a:r>
            <a:r>
              <a:rPr lang="cs-CZ" dirty="0"/>
              <a:t> – když mezi proměnnými není specifikován přímý efekt nebo korelace – tak to znamená, že </a:t>
            </a:r>
            <a:r>
              <a:rPr lang="cs-CZ" dirty="0" err="1"/>
              <a:t>hypotetizujeme</a:t>
            </a:r>
            <a:r>
              <a:rPr lang="cs-CZ" dirty="0"/>
              <a:t>, že je vztah má skutečně hodnotu 0.</a:t>
            </a:r>
          </a:p>
          <a:p>
            <a:endParaRPr lang="cs-CZ" dirty="0"/>
          </a:p>
          <a:p>
            <a:endParaRPr lang="cs-CZ" dirty="0"/>
          </a:p>
          <a:p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4E879A45-6281-477B-9E25-09917768DF82}"/>
                  </a:ext>
                </a:extLst>
              </p14:cNvPr>
              <p14:cNvContentPartPr/>
              <p14:nvPr/>
            </p14:nvContentPartPr>
            <p14:xfrm>
              <a:off x="7424098" y="1501560"/>
              <a:ext cx="361080" cy="40284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4E879A45-6281-477B-9E25-09917768DF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19778" y="1497244"/>
                <a:ext cx="369720" cy="4114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175DF1BD-D8D1-4966-ABFD-00CA1A1197E3}"/>
                  </a:ext>
                </a:extLst>
              </p14:cNvPr>
              <p14:cNvContentPartPr/>
              <p14:nvPr/>
            </p14:nvContentPartPr>
            <p14:xfrm>
              <a:off x="8716138" y="1736280"/>
              <a:ext cx="453240" cy="52884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175DF1BD-D8D1-4966-ABFD-00CA1A1197E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711818" y="1731960"/>
                <a:ext cx="461880" cy="53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DCB6380D-3E67-4477-8107-5F3DD1BA4248}"/>
                  </a:ext>
                </a:extLst>
              </p14:cNvPr>
              <p14:cNvContentPartPr/>
              <p14:nvPr/>
            </p14:nvContentPartPr>
            <p14:xfrm>
              <a:off x="11274658" y="1467720"/>
              <a:ext cx="444960" cy="61308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DCB6380D-3E67-4477-8107-5F3DD1BA424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270338" y="1463397"/>
                <a:ext cx="453600" cy="62172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135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9A013-EB1C-4274-8B67-7BC65DC22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Pojďme si nyní sestrojit úsekovou variantu předchozího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F01E2CD-0FFB-49FE-B606-94F02425F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3600" dirty="0"/>
              <a:t># </a:t>
            </a:r>
            <a:r>
              <a:rPr lang="cs-CZ" sz="3600" dirty="0" err="1"/>
              <a:t>Regressions</a:t>
            </a:r>
            <a:r>
              <a:rPr lang="cs-CZ" sz="3600" dirty="0"/>
              <a:t>:</a:t>
            </a:r>
          </a:p>
          <a:p>
            <a:pPr marL="0" indent="0">
              <a:buNone/>
            </a:pPr>
            <a:r>
              <a:rPr lang="cs-CZ" sz="3600" dirty="0"/>
              <a:t>#                   </a:t>
            </a:r>
            <a:r>
              <a:rPr lang="cs-CZ" sz="3600" dirty="0" err="1"/>
              <a:t>Estimate</a:t>
            </a:r>
            <a:r>
              <a:rPr lang="cs-CZ" sz="3600" dirty="0"/>
              <a:t>  </a:t>
            </a:r>
            <a:r>
              <a:rPr lang="cs-CZ" sz="3600" dirty="0" err="1"/>
              <a:t>Std.Err</a:t>
            </a:r>
            <a:r>
              <a:rPr lang="cs-CZ" sz="3600" dirty="0"/>
              <a:t>  z-</a:t>
            </a:r>
            <a:r>
              <a:rPr lang="cs-CZ" sz="3600" dirty="0" err="1"/>
              <a:t>value</a:t>
            </a:r>
            <a:r>
              <a:rPr lang="cs-CZ" sz="3600" dirty="0"/>
              <a:t>  P(&gt;|z|) </a:t>
            </a:r>
            <a:r>
              <a:rPr lang="cs-CZ" sz="3600" dirty="0" err="1"/>
              <a:t>ci.lower</a:t>
            </a:r>
            <a:r>
              <a:rPr lang="cs-CZ" sz="3600" dirty="0"/>
              <a:t> </a:t>
            </a:r>
            <a:r>
              <a:rPr lang="cs-CZ" sz="3600" dirty="0" err="1"/>
              <a:t>ci.upper</a:t>
            </a:r>
            <a:r>
              <a:rPr lang="cs-CZ" sz="3600" dirty="0"/>
              <a:t>   Std.lv  </a:t>
            </a:r>
            <a:r>
              <a:rPr lang="cs-CZ" sz="3600" dirty="0" err="1"/>
              <a:t>Std.all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# GPA ~ 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3600" dirty="0"/>
              <a:t>#   SES       (b1)    0.138    0.007   19.471    0.000    0.125    0.152    0.138    0.035</a:t>
            </a:r>
          </a:p>
          <a:p>
            <a:pPr marL="0" indent="0">
              <a:buNone/>
            </a:pPr>
            <a:r>
              <a:rPr lang="cs-CZ" sz="3600" dirty="0"/>
              <a:t>#   </a:t>
            </a:r>
            <a:r>
              <a:rPr lang="cs-CZ" sz="3600" dirty="0" err="1"/>
              <a:t>nAch</a:t>
            </a:r>
            <a:r>
              <a:rPr lang="cs-CZ" sz="3600" dirty="0"/>
              <a:t>      (b2)    0.299    0.000  639.316    0.000    0.298    0.300    0.299    0.373</a:t>
            </a:r>
          </a:p>
          <a:p>
            <a:pPr marL="0" indent="0">
              <a:buNone/>
            </a:pPr>
            <a:r>
              <a:rPr lang="cs-CZ" sz="3600" dirty="0"/>
              <a:t>#   IQ        (b3)    0.249    0.000  925.045    0.000    0.249    0.250    0.249    0.403</a:t>
            </a:r>
          </a:p>
          <a:p>
            <a:pPr marL="0" indent="0">
              <a:buNone/>
            </a:pPr>
            <a:r>
              <a:rPr lang="cs-CZ" sz="3600" dirty="0"/>
              <a:t># </a:t>
            </a:r>
          </a:p>
          <a:p>
            <a:pPr marL="0" indent="0">
              <a:buNone/>
            </a:pPr>
            <a:r>
              <a:rPr lang="cs-CZ" sz="3600" dirty="0"/>
              <a:t># </a:t>
            </a:r>
            <a:r>
              <a:rPr lang="cs-CZ" sz="3600" dirty="0" err="1"/>
              <a:t>Covariances</a:t>
            </a:r>
            <a:r>
              <a:rPr lang="cs-CZ" sz="3600" dirty="0"/>
              <a:t>:</a:t>
            </a:r>
          </a:p>
          <a:p>
            <a:pPr marL="0" indent="0">
              <a:buNone/>
            </a:pPr>
            <a:r>
              <a:rPr lang="cs-CZ" sz="3600" dirty="0"/>
              <a:t>#                   </a:t>
            </a:r>
            <a:r>
              <a:rPr lang="cs-CZ" sz="3600" dirty="0" err="1"/>
              <a:t>Estimate</a:t>
            </a:r>
            <a:r>
              <a:rPr lang="cs-CZ" sz="3600" dirty="0"/>
              <a:t>  </a:t>
            </a:r>
            <a:r>
              <a:rPr lang="cs-CZ" sz="3600" dirty="0" err="1"/>
              <a:t>Std.Err</a:t>
            </a:r>
            <a:r>
              <a:rPr lang="cs-CZ" sz="3600" dirty="0"/>
              <a:t>  z-</a:t>
            </a:r>
            <a:r>
              <a:rPr lang="cs-CZ" sz="3600" dirty="0" err="1"/>
              <a:t>value</a:t>
            </a:r>
            <a:r>
              <a:rPr lang="cs-CZ" sz="3600" dirty="0"/>
              <a:t>  P(&gt;|z|) </a:t>
            </a:r>
            <a:r>
              <a:rPr lang="cs-CZ" sz="3600" dirty="0" err="1"/>
              <a:t>ci.lower</a:t>
            </a:r>
            <a:r>
              <a:rPr lang="cs-CZ" sz="3600" dirty="0"/>
              <a:t> </a:t>
            </a:r>
            <a:r>
              <a:rPr lang="cs-CZ" sz="3600" dirty="0" err="1"/>
              <a:t>ci.upper</a:t>
            </a:r>
            <a:r>
              <a:rPr lang="cs-CZ" sz="3600" dirty="0"/>
              <a:t>   Std.lv  </a:t>
            </a:r>
            <a:r>
              <a:rPr lang="cs-CZ" sz="3600" dirty="0" err="1"/>
              <a:t>Std.all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# SES ~~ 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3600" dirty="0"/>
              <a:t>#   </a:t>
            </a:r>
            <a:r>
              <a:rPr lang="cs-CZ" sz="3600" dirty="0" err="1"/>
              <a:t>nAch</a:t>
            </a:r>
            <a:r>
              <a:rPr lang="cs-CZ" sz="3600" dirty="0"/>
              <a:t>     (r12)    8.257    0.032  260.982    0.000    8.195    8.319    8.257    0.301</a:t>
            </a:r>
          </a:p>
          <a:p>
            <a:pPr marL="0" indent="0">
              <a:buNone/>
            </a:pPr>
            <a:r>
              <a:rPr lang="cs-CZ" sz="3600" dirty="0"/>
              <a:t>#   IQ       (r13)    8.643    0.032  273.194    0.000    8.581    8.705    8.643    0.243</a:t>
            </a:r>
          </a:p>
          <a:p>
            <a:pPr marL="0" indent="0">
              <a:buNone/>
            </a:pPr>
            <a:r>
              <a:rPr lang="cs-CZ" sz="3600" dirty="0"/>
              <a:t># </a:t>
            </a:r>
            <a:r>
              <a:rPr lang="cs-CZ" sz="3600" dirty="0" err="1"/>
              <a:t>nAch</a:t>
            </a:r>
            <a:r>
              <a:rPr lang="cs-CZ" sz="3600" dirty="0"/>
              <a:t> ~~  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3600" dirty="0"/>
              <a:t>#   IQ       (r23)   28.494    0.032  900.604    0.000   28.432   28.556   28.494    0.161</a:t>
            </a:r>
          </a:p>
          <a:p>
            <a:pPr marL="0" indent="0">
              <a:buNone/>
            </a:pPr>
            <a:r>
              <a:rPr lang="cs-CZ" sz="3600" dirty="0"/>
              <a:t># </a:t>
            </a:r>
          </a:p>
          <a:p>
            <a:pPr marL="0" indent="0">
              <a:buNone/>
            </a:pPr>
            <a:r>
              <a:rPr lang="cs-CZ" sz="3600" dirty="0"/>
              <a:t># </a:t>
            </a:r>
            <a:r>
              <a:rPr lang="cs-CZ" sz="3600" dirty="0" err="1"/>
              <a:t>Variances</a:t>
            </a:r>
            <a:r>
              <a:rPr lang="cs-CZ" sz="3600" dirty="0"/>
              <a:t>:</a:t>
            </a:r>
          </a:p>
          <a:p>
            <a:pPr marL="0" indent="0">
              <a:buNone/>
            </a:pPr>
            <a:r>
              <a:rPr lang="cs-CZ" sz="3600" dirty="0"/>
              <a:t>#                  </a:t>
            </a:r>
            <a:r>
              <a:rPr lang="cs-CZ" sz="3600" dirty="0" err="1"/>
              <a:t>Estimate</a:t>
            </a:r>
            <a:r>
              <a:rPr lang="cs-CZ" sz="3600" dirty="0"/>
              <a:t>  </a:t>
            </a:r>
            <a:r>
              <a:rPr lang="cs-CZ" sz="3600" dirty="0" err="1"/>
              <a:t>Std.Err</a:t>
            </a:r>
            <a:r>
              <a:rPr lang="cs-CZ" sz="3600" dirty="0"/>
              <a:t>  z-</a:t>
            </a:r>
            <a:r>
              <a:rPr lang="cs-CZ" sz="3600" dirty="0" err="1"/>
              <a:t>value</a:t>
            </a:r>
            <a:r>
              <a:rPr lang="cs-CZ" sz="3600" dirty="0"/>
              <a:t>  P(&gt;|z|) </a:t>
            </a:r>
            <a:r>
              <a:rPr lang="cs-CZ" sz="3600" dirty="0" err="1"/>
              <a:t>ci.lower</a:t>
            </a:r>
            <a:r>
              <a:rPr lang="cs-CZ" sz="3600" dirty="0"/>
              <a:t> </a:t>
            </a:r>
            <a:r>
              <a:rPr lang="cs-CZ" sz="3600" dirty="0" err="1"/>
              <a:t>ci.upper</a:t>
            </a:r>
            <a:r>
              <a:rPr lang="cs-CZ" sz="3600" dirty="0"/>
              <a:t>   Std.lv  </a:t>
            </a:r>
            <a:r>
              <a:rPr lang="cs-CZ" sz="3600" dirty="0" err="1"/>
              <a:t>Std.all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#   SES       (v1)    5.525    0.032  174.632    0.000    5.463    5.587    5.525    1.000</a:t>
            </a:r>
          </a:p>
          <a:p>
            <a:pPr marL="0" indent="0">
              <a:buNone/>
            </a:pPr>
            <a:r>
              <a:rPr lang="cs-CZ" sz="3600" dirty="0"/>
              <a:t>#   </a:t>
            </a:r>
            <a:r>
              <a:rPr lang="cs-CZ" sz="3600" dirty="0" err="1"/>
              <a:t>nAch</a:t>
            </a:r>
            <a:r>
              <a:rPr lang="cs-CZ" sz="3600" dirty="0"/>
              <a:t>      (v2)  136.169    0.032 4303.898    0.000  136.107  136.231  136.169    1.000</a:t>
            </a:r>
          </a:p>
          <a:p>
            <a:pPr marL="0" indent="0">
              <a:buNone/>
            </a:pPr>
            <a:r>
              <a:rPr lang="cs-CZ" sz="3600" dirty="0"/>
              <a:t>#   IQ        (v3)  229.161    0.032 7243.086    0.000  229.099  229.223  229.161    1.000</a:t>
            </a:r>
          </a:p>
          <a:p>
            <a:pPr marL="0" indent="0">
              <a:buNone/>
            </a:pPr>
            <a:r>
              <a:rPr lang="cs-CZ" sz="3600" dirty="0"/>
              <a:t>#  .GPA       (e1)   55.641    0.042 1337.512    0.000   55.559   55.722   55.641    0.635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057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0FB63F-F58A-423F-9652-82494745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577A47-AFDF-4BAD-8265-3A92397F5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A4FC75D-EAA4-424E-BBC9-598D8E1FAA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92" r="2707"/>
          <a:stretch/>
        </p:blipFill>
        <p:spPr>
          <a:xfrm>
            <a:off x="82583" y="0"/>
            <a:ext cx="120859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8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A5B33-D0B9-466A-9185-FCBCC29BD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kurzu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D678B5-8EDC-4EFE-8EC3-2023BF237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957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Získat základní schopnost využít analytické možnosti, které SEM nabízí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Konkretizace uvažování o kauzálních vztazích mezi více proměnnými</a:t>
            </a:r>
          </a:p>
          <a:p>
            <a:pPr lvl="1"/>
            <a:r>
              <a:rPr lang="cs-CZ" dirty="0"/>
              <a:t>PATH ANALYSIS</a:t>
            </a:r>
          </a:p>
          <a:p>
            <a:r>
              <a:rPr lang="cs-CZ" dirty="0"/>
              <a:t>Práce s latentními proměnnými namísto součtových skórů (SEM)</a:t>
            </a:r>
          </a:p>
          <a:p>
            <a:pPr lvl="1"/>
            <a:r>
              <a:rPr lang="cs-CZ" dirty="0"/>
              <a:t>očištění vztahů mezi proměnnými o některé nedokonalosti měření proměnných</a:t>
            </a:r>
          </a:p>
          <a:p>
            <a:r>
              <a:rPr lang="cs-CZ" dirty="0"/>
              <a:t>Konkretizace uvažování o vztahu mezi pozorovanými indikátory a konstrukty  (CFA)</a:t>
            </a:r>
          </a:p>
          <a:p>
            <a:pPr lvl="1"/>
            <a:r>
              <a:rPr lang="cs-CZ" dirty="0"/>
              <a:t>reflexe kvalit měření </a:t>
            </a:r>
          </a:p>
        </p:txBody>
      </p:sp>
    </p:spTree>
    <p:extLst>
      <p:ext uri="{BB962C8B-B14F-4D97-AF65-F5344CB8AC3E}">
        <p14:creationId xmlns:p14="http://schemas.microsoft.com/office/powerpoint/2010/main" val="2864962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44313-FEEF-429C-9491-8B21044EE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Dekompozice korelační matice jako účel strukturního modelování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4E3B7D-F9EF-45D8-BD25-571FDCCAA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22497" cy="48687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Čím to je, že spolu proměnné korelují? (to je to, co můžeme pozorovat)</a:t>
            </a:r>
          </a:p>
          <a:p>
            <a:r>
              <a:rPr lang="cs-CZ" dirty="0"/>
              <a:t>Protože jedna způsobuje druhou </a:t>
            </a:r>
            <a:r>
              <a:rPr lang="cs-CZ" sz="2400" dirty="0"/>
              <a:t>(aspoň z části)</a:t>
            </a:r>
            <a:r>
              <a:rPr lang="cs-CZ" dirty="0"/>
              <a:t> – </a:t>
            </a:r>
            <a:r>
              <a:rPr lang="cs-CZ" b="1" dirty="0"/>
              <a:t>přímý efekt (DI)</a:t>
            </a:r>
          </a:p>
          <a:p>
            <a:pPr lvl="1"/>
            <a:r>
              <a:rPr lang="cs-CZ" b="1" i="1" dirty="0" err="1"/>
              <a:t>b</a:t>
            </a:r>
            <a:r>
              <a:rPr lang="cs-CZ" b="1" i="1" baseline="-25000" dirty="0" err="1"/>
              <a:t>YX</a:t>
            </a:r>
            <a:endParaRPr lang="cs-CZ" b="1" i="1" baseline="-25000" dirty="0"/>
          </a:p>
          <a:p>
            <a:r>
              <a:rPr lang="cs-CZ" dirty="0"/>
              <a:t>Protože jedna způsobuje druhou nepřímo – </a:t>
            </a:r>
            <a:r>
              <a:rPr lang="cs-CZ" b="1" dirty="0"/>
              <a:t>nepřímý efekt (IE)</a:t>
            </a:r>
          </a:p>
          <a:p>
            <a:pPr lvl="1"/>
            <a:r>
              <a:rPr lang="cs-CZ" dirty="0"/>
              <a:t>mediace, X</a:t>
            </a:r>
            <a:r>
              <a:rPr lang="cs-CZ" dirty="0">
                <a:sym typeface="Wingdings" panose="05000000000000000000" pitchFamily="2" charset="2"/>
              </a:rPr>
              <a:t>MY, efekt se skládá z přímých efektů</a:t>
            </a:r>
          </a:p>
          <a:p>
            <a:pPr lvl="1"/>
            <a:r>
              <a:rPr lang="cs-CZ" b="1" i="1" dirty="0" err="1"/>
              <a:t>b</a:t>
            </a:r>
            <a:r>
              <a:rPr lang="cs-CZ" b="1" i="1" baseline="-25000" dirty="0" err="1"/>
              <a:t>YM</a:t>
            </a:r>
            <a:r>
              <a:rPr lang="cs-CZ" b="1" i="1" dirty="0"/>
              <a:t>. </a:t>
            </a:r>
            <a:r>
              <a:rPr lang="cs-CZ" b="1" i="1" dirty="0" err="1"/>
              <a:t>b</a:t>
            </a:r>
            <a:r>
              <a:rPr lang="cs-CZ" b="1" i="1" baseline="-25000" dirty="0" err="1"/>
              <a:t>MX</a:t>
            </a:r>
            <a:r>
              <a:rPr lang="cs-CZ" b="1" i="1" dirty="0"/>
              <a:t> </a:t>
            </a:r>
            <a:endParaRPr lang="cs-CZ" dirty="0"/>
          </a:p>
          <a:p>
            <a:r>
              <a:rPr lang="cs-CZ" dirty="0"/>
              <a:t>Protože mají obě stejnou </a:t>
            </a:r>
            <a:r>
              <a:rPr lang="cs-CZ" i="1" dirty="0"/>
              <a:t>příčinu</a:t>
            </a:r>
            <a:r>
              <a:rPr lang="cs-CZ" dirty="0"/>
              <a:t> – </a:t>
            </a:r>
            <a:r>
              <a:rPr lang="cs-CZ" b="1" dirty="0"/>
              <a:t>zdánlivá korelace (S)</a:t>
            </a:r>
            <a:r>
              <a:rPr lang="cs-CZ" dirty="0" err="1"/>
              <a:t>purious</a:t>
            </a:r>
            <a:endParaRPr lang="cs-CZ" dirty="0"/>
          </a:p>
          <a:p>
            <a:pPr lvl="1"/>
            <a:r>
              <a:rPr lang="cs-CZ" dirty="0"/>
              <a:t>Příčina musí být v modelu</a:t>
            </a:r>
          </a:p>
          <a:p>
            <a:r>
              <a:rPr lang="cs-CZ" dirty="0"/>
              <a:t>Protože sdílí nemodelované příčiny – </a:t>
            </a:r>
            <a:r>
              <a:rPr lang="cs-CZ" b="1" dirty="0"/>
              <a:t>neanalyzovaná (U)</a:t>
            </a:r>
            <a:r>
              <a:rPr lang="cs-CZ" dirty="0" err="1"/>
              <a:t>nanalyzed</a:t>
            </a:r>
            <a:endParaRPr lang="cs-CZ" dirty="0"/>
          </a:p>
          <a:p>
            <a:pPr lvl="1"/>
            <a:r>
              <a:rPr lang="cs-CZ" dirty="0"/>
              <a:t>Mohou zahrnovat i nepřímé efekty zahrnující jednu ne-kauzální cestu</a:t>
            </a:r>
          </a:p>
          <a:p>
            <a:pPr marL="0" indent="0">
              <a:buNone/>
            </a:pPr>
            <a:r>
              <a:rPr lang="cs-CZ" dirty="0"/>
              <a:t>Jedna korelace může mít více zdrojů. Protože jsou nezávislé, sčítají se. </a:t>
            </a:r>
          </a:p>
          <a:p>
            <a:pPr lvl="1"/>
            <a:endParaRPr lang="cs-CZ" b="1" i="1" baseline="-25000" dirty="0"/>
          </a:p>
          <a:p>
            <a:pPr lvl="1"/>
            <a:endParaRPr lang="cs-CZ" b="1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029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3">
            <a:extLst>
              <a:ext uri="{FF2B5EF4-FFF2-40B4-BE49-F238E27FC236}">
                <a16:creationId xmlns:a16="http://schemas.microsoft.com/office/drawing/2014/main" id="{C14C23C8-3A29-4910-892C-BBE4B4FED5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870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9EB80-DE31-4A88-A674-7AF1A12D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Interpretujme náš regresní – úsekový model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9D061D-44EB-4243-9053-EBB1B6AA1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130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5B583-A008-434C-9C7B-FCD9EDF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Interpretujme náš regresní – úsekový model</a:t>
            </a:r>
            <a:br>
              <a:rPr lang="cs-CZ" dirty="0"/>
            </a:br>
            <a:r>
              <a:rPr lang="cs-CZ" b="1" i="1" dirty="0"/>
              <a:t>GPA – SES – </a:t>
            </a:r>
            <a:r>
              <a:rPr lang="cs-CZ" b="1" i="1" dirty="0" err="1"/>
              <a:t>nAch</a:t>
            </a:r>
            <a:r>
              <a:rPr lang="cs-CZ" b="1" i="1" dirty="0"/>
              <a:t> – IQ</a:t>
            </a:r>
            <a:r>
              <a:rPr lang="cs-CZ" dirty="0"/>
              <a:t>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B0C24C-9A6D-4CFE-ADA2-AEA29FCD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22811" cy="823912"/>
          </a:xfrm>
        </p:spPr>
        <p:txBody>
          <a:bodyPr/>
          <a:lstStyle/>
          <a:p>
            <a:pPr algn="r"/>
            <a:r>
              <a:rPr lang="cs-CZ" sz="2800" dirty="0"/>
              <a:t>Korelace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B08A8DC0-72BB-4FE0-B79A-745107B896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5355144"/>
              </p:ext>
            </p:extLst>
          </p:nvPr>
        </p:nvGraphicFramePr>
        <p:xfrm>
          <a:off x="836611" y="2505075"/>
          <a:ext cx="4725988" cy="37401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1218">
                  <a:extLst>
                    <a:ext uri="{9D8B030D-6E8A-4147-A177-3AD203B41FA5}">
                      <a16:colId xmlns:a16="http://schemas.microsoft.com/office/drawing/2014/main" val="557729304"/>
                    </a:ext>
                  </a:extLst>
                </a:gridCol>
                <a:gridCol w="881116">
                  <a:extLst>
                    <a:ext uri="{9D8B030D-6E8A-4147-A177-3AD203B41FA5}">
                      <a16:colId xmlns:a16="http://schemas.microsoft.com/office/drawing/2014/main" val="3730660257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240002871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1644830009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47858140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GPA 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SES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r>
                        <a:rPr lang="cs-CZ" sz="2800" u="none" strike="noStrike" dirty="0">
                          <a:effectLst/>
                        </a:rPr>
                        <a:t> 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IQ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73417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0,45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0,47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258507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0,30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77059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0,30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0,16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6829288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IQ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0,16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7554567"/>
                  </a:ext>
                </a:extLst>
              </a:tr>
            </a:tbl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24254E8-1A0E-4B3D-B7D8-29730092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Úsekový model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CA1A848-F0F7-47F0-9639-A72BF6CB0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734050" cy="4267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r</a:t>
            </a:r>
            <a:r>
              <a:rPr lang="cs-CZ" baseline="-25000" dirty="0"/>
              <a:t>12</a:t>
            </a:r>
            <a:r>
              <a:rPr lang="cs-CZ" dirty="0"/>
              <a:t>=?</a:t>
            </a:r>
          </a:p>
          <a:p>
            <a:pPr marL="0" indent="0">
              <a:buNone/>
            </a:pPr>
            <a:r>
              <a:rPr lang="cs-CZ" dirty="0"/>
              <a:t>DI: 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12</a:t>
            </a:r>
            <a:r>
              <a:rPr lang="cs-CZ" dirty="0"/>
              <a:t>=0,035</a:t>
            </a:r>
          </a:p>
          <a:p>
            <a:pPr marL="0" indent="0">
              <a:buNone/>
            </a:pPr>
            <a:r>
              <a:rPr lang="cs-CZ" dirty="0"/>
              <a:t>UN1: </a:t>
            </a:r>
            <a:r>
              <a:rPr lang="cs-CZ" i="1" dirty="0"/>
              <a:t>r</a:t>
            </a:r>
            <a:r>
              <a:rPr lang="cs-CZ" baseline="-25000" dirty="0"/>
              <a:t>23</a:t>
            </a:r>
            <a:r>
              <a:rPr lang="cs-CZ" dirty="0"/>
              <a:t>*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13</a:t>
            </a:r>
            <a:r>
              <a:rPr lang="cs-CZ" dirty="0"/>
              <a:t>= 0,30 * 0,37 = 0,11</a:t>
            </a:r>
          </a:p>
          <a:p>
            <a:pPr marL="0" indent="0">
              <a:buNone/>
            </a:pPr>
            <a:r>
              <a:rPr lang="cs-CZ" dirty="0"/>
              <a:t>UN2: </a:t>
            </a:r>
            <a:r>
              <a:rPr lang="cs-CZ" i="1" dirty="0"/>
              <a:t>r</a:t>
            </a:r>
            <a:r>
              <a:rPr lang="cs-CZ" baseline="-25000" dirty="0"/>
              <a:t>24</a:t>
            </a:r>
            <a:r>
              <a:rPr lang="cs-CZ" dirty="0"/>
              <a:t>*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14</a:t>
            </a:r>
            <a:r>
              <a:rPr lang="cs-CZ" dirty="0"/>
              <a:t>= 0,24 * 0,40 = 0,10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baseline="-25000" dirty="0"/>
              <a:t>12</a:t>
            </a:r>
            <a:r>
              <a:rPr lang="cs-CZ" dirty="0"/>
              <a:t>= DI + UN1 + UN2 = 0,245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SES tedy s GPA koreluje převážně z neznámých příčin, přímý efekt má minimální.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369C6B4-8EAD-4242-8876-0DC994E8A84C}"/>
              </a:ext>
            </a:extLst>
          </p:cNvPr>
          <p:cNvCxnSpPr/>
          <p:nvPr/>
        </p:nvCxnSpPr>
        <p:spPr>
          <a:xfrm>
            <a:off x="5629275" y="2257425"/>
            <a:ext cx="466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167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9AB80B6-F579-4599-8A54-B77C739F4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Wrightovy</a:t>
            </a:r>
            <a:r>
              <a:rPr lang="cs-CZ" dirty="0"/>
              <a:t> „</a:t>
            </a:r>
            <a:r>
              <a:rPr lang="cs-CZ" dirty="0" err="1"/>
              <a:t>tracing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“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C85CF6B9-FC27-4983-9898-75F06B31A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67E4E1-E874-4B80-8C58-A531E85DB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99" y="1552229"/>
            <a:ext cx="10883402" cy="489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53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5B583-A008-434C-9C7B-FCD9EDF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Interpretujme náš regresní – úsekový model</a:t>
            </a:r>
            <a:br>
              <a:rPr lang="cs-CZ" dirty="0"/>
            </a:br>
            <a:r>
              <a:rPr lang="cs-CZ" b="1" i="1" dirty="0"/>
              <a:t>GPA – SES – </a:t>
            </a:r>
            <a:r>
              <a:rPr lang="cs-CZ" b="1" i="1" dirty="0" err="1"/>
              <a:t>nAch</a:t>
            </a:r>
            <a:r>
              <a:rPr lang="cs-CZ" b="1" i="1" dirty="0"/>
              <a:t> – IQ</a:t>
            </a:r>
            <a:r>
              <a:rPr lang="cs-CZ" dirty="0"/>
              <a:t>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B0C24C-9A6D-4CFE-ADA2-AEA29FCD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22811" cy="823912"/>
          </a:xfrm>
        </p:spPr>
        <p:txBody>
          <a:bodyPr/>
          <a:lstStyle/>
          <a:p>
            <a:pPr algn="r"/>
            <a:r>
              <a:rPr lang="cs-CZ" sz="2800" dirty="0"/>
              <a:t>Korelace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B08A8DC0-72BB-4FE0-B79A-745107B896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6611" y="2505075"/>
          <a:ext cx="4725988" cy="37401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1218">
                  <a:extLst>
                    <a:ext uri="{9D8B030D-6E8A-4147-A177-3AD203B41FA5}">
                      <a16:colId xmlns:a16="http://schemas.microsoft.com/office/drawing/2014/main" val="557729304"/>
                    </a:ext>
                  </a:extLst>
                </a:gridCol>
                <a:gridCol w="881116">
                  <a:extLst>
                    <a:ext uri="{9D8B030D-6E8A-4147-A177-3AD203B41FA5}">
                      <a16:colId xmlns:a16="http://schemas.microsoft.com/office/drawing/2014/main" val="3730660257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240002871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1644830009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47858140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GPA 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SES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r>
                        <a:rPr lang="cs-CZ" sz="2800" u="none" strike="noStrike" dirty="0">
                          <a:effectLst/>
                        </a:rPr>
                        <a:t> 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IQ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73417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0,45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0,47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258507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0,30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77059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0,30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0,16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6829288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IQ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0,16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7554567"/>
                  </a:ext>
                </a:extLst>
              </a:tr>
            </a:tbl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24254E8-1A0E-4B3D-B7D8-29730092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Úsekový model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CA1A848-F0F7-47F0-9639-A72BF6CB0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734050" cy="4267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r</a:t>
            </a:r>
            <a:r>
              <a:rPr lang="cs-CZ" baseline="-25000" dirty="0"/>
              <a:t>12</a:t>
            </a:r>
            <a:r>
              <a:rPr lang="cs-CZ" dirty="0"/>
              <a:t>=?</a:t>
            </a:r>
          </a:p>
          <a:p>
            <a:pPr marL="0" indent="0">
              <a:buNone/>
            </a:pPr>
            <a:r>
              <a:rPr lang="cs-CZ" dirty="0"/>
              <a:t>DI: 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12</a:t>
            </a:r>
            <a:r>
              <a:rPr lang="cs-CZ" dirty="0"/>
              <a:t>=0,035</a:t>
            </a:r>
          </a:p>
          <a:p>
            <a:pPr marL="0" indent="0">
              <a:buNone/>
            </a:pPr>
            <a:r>
              <a:rPr lang="cs-CZ" dirty="0"/>
              <a:t>UN1: </a:t>
            </a:r>
            <a:r>
              <a:rPr lang="cs-CZ" i="1" dirty="0"/>
              <a:t>r</a:t>
            </a:r>
            <a:r>
              <a:rPr lang="cs-CZ" baseline="-25000" dirty="0"/>
              <a:t>23</a:t>
            </a:r>
            <a:r>
              <a:rPr lang="cs-CZ" dirty="0"/>
              <a:t>*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13</a:t>
            </a:r>
            <a:r>
              <a:rPr lang="cs-CZ" dirty="0"/>
              <a:t>= 0,30 * 0,37 = 0,11</a:t>
            </a:r>
          </a:p>
          <a:p>
            <a:pPr marL="0" indent="0">
              <a:buNone/>
            </a:pPr>
            <a:r>
              <a:rPr lang="cs-CZ" dirty="0"/>
              <a:t>UN2: </a:t>
            </a:r>
            <a:r>
              <a:rPr lang="cs-CZ" i="1" dirty="0"/>
              <a:t>r</a:t>
            </a:r>
            <a:r>
              <a:rPr lang="cs-CZ" baseline="-25000" dirty="0"/>
              <a:t>24</a:t>
            </a:r>
            <a:r>
              <a:rPr lang="cs-CZ" dirty="0"/>
              <a:t>*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baseline="-25000" dirty="0"/>
              <a:t>14</a:t>
            </a:r>
            <a:r>
              <a:rPr lang="cs-CZ" dirty="0"/>
              <a:t>= 0,24 * 0,40 = 0,10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baseline="-25000" dirty="0"/>
              <a:t>12</a:t>
            </a:r>
            <a:r>
              <a:rPr lang="cs-CZ" dirty="0"/>
              <a:t>= DI + UN1 + UN2 = 0,245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SES tedy s GPA koreluje převážně z neznámých příčin, přímý efekt má minimální.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369C6B4-8EAD-4242-8876-0DC994E8A84C}"/>
              </a:ext>
            </a:extLst>
          </p:cNvPr>
          <p:cNvCxnSpPr/>
          <p:nvPr/>
        </p:nvCxnSpPr>
        <p:spPr>
          <a:xfrm>
            <a:off x="5629275" y="2257425"/>
            <a:ext cx="466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522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6222608C-C1C8-4D17-9320-61CF4E09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29E75065-52D7-40B7-B7D7-F09974111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Aby výše uvedené interpretace vztahů mohly platit, předpokládáme poměrně hodně věcí:</a:t>
            </a:r>
          </a:p>
          <a:p>
            <a:r>
              <a:rPr lang="cs-CZ" dirty="0"/>
              <a:t>Vztahy v modelu jsou </a:t>
            </a:r>
            <a:r>
              <a:rPr lang="cs-CZ" b="1" dirty="0"/>
              <a:t>lineární, aditivní a kauzální</a:t>
            </a:r>
            <a:r>
              <a:rPr lang="cs-CZ" dirty="0"/>
              <a:t>. Tedy nelineární vztahy a interakce do modelu nepatří.</a:t>
            </a:r>
          </a:p>
          <a:p>
            <a:r>
              <a:rPr lang="cs-CZ" dirty="0"/>
              <a:t>Rezidua nekorelují s proměnnými, které jim v modelu předcházejí. Obecně rezidua mohou korelovat pouze s jinými rezidui, které jsou v kauzálním modelu na stejné úrovni.</a:t>
            </a:r>
          </a:p>
          <a:p>
            <a:r>
              <a:rPr lang="cs-CZ" dirty="0"/>
              <a:t>V modelu jsou všechny relevantní proměnné. Tedy neměřené proměnné, které nejsou reprezentovány rezidui, nekorelují s proměnnými v modelu (LOVE, </a:t>
            </a:r>
            <a:r>
              <a:rPr lang="cs-CZ" dirty="0" err="1"/>
              <a:t>omission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, </a:t>
            </a:r>
            <a:r>
              <a:rPr lang="cs-CZ" dirty="0" err="1"/>
              <a:t>specification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dirty="0"/>
              <a:t>) </a:t>
            </a:r>
          </a:p>
          <a:p>
            <a:r>
              <a:rPr lang="cs-CZ" dirty="0"/>
              <a:t>Proměnné jsou měřeny na intervalové škále (ideálně spojité, normálně rozložené)</a:t>
            </a:r>
          </a:p>
          <a:p>
            <a:r>
              <a:rPr lang="cs-CZ" dirty="0"/>
              <a:t>Proměnné jsou měřené bez chyby</a:t>
            </a:r>
          </a:p>
        </p:txBody>
      </p:sp>
    </p:spTree>
    <p:extLst>
      <p:ext uri="{BB962C8B-B14F-4D97-AF65-F5344CB8AC3E}">
        <p14:creationId xmlns:p14="http://schemas.microsoft.com/office/powerpoint/2010/main" val="221623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900CAB-9152-41A6-8400-C701227F3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„Opravdový“ kauzální model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5F02F46-1C8B-4801-B2CF-910B10598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9654" y="992657"/>
            <a:ext cx="8365125" cy="487268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AAF1434-E1E1-4955-9CA4-6ECCAAE88D6C}"/>
              </a:ext>
            </a:extLst>
          </p:cNvPr>
          <p:cNvSpPr txBox="1"/>
          <p:nvPr/>
        </p:nvSpPr>
        <p:spPr>
          <a:xfrm>
            <a:off x="4840448" y="1073791"/>
            <a:ext cx="50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62E3F1-C863-4E0A-AACB-1C82836D6174}"/>
              </a:ext>
            </a:extLst>
          </p:cNvPr>
          <p:cNvSpPr txBox="1"/>
          <p:nvPr/>
        </p:nvSpPr>
        <p:spPr>
          <a:xfrm>
            <a:off x="4840448" y="4598972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IQ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1AAC8BB-C482-4D77-A14C-4FAFE9011F82}"/>
              </a:ext>
            </a:extLst>
          </p:cNvPr>
          <p:cNvSpPr txBox="1"/>
          <p:nvPr/>
        </p:nvSpPr>
        <p:spPr>
          <a:xfrm>
            <a:off x="8323278" y="28201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nAch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963BB4-7B2E-415C-B683-7D38AC5EDF78}"/>
              </a:ext>
            </a:extLst>
          </p:cNvPr>
          <p:cNvSpPr txBox="1"/>
          <p:nvPr/>
        </p:nvSpPr>
        <p:spPr>
          <a:xfrm>
            <a:off x="10957421" y="2820100"/>
            <a:ext cx="565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GPA</a:t>
            </a:r>
          </a:p>
        </p:txBody>
      </p:sp>
    </p:spTree>
    <p:extLst>
      <p:ext uri="{BB962C8B-B14F-4D97-AF65-F5344CB8AC3E}">
        <p14:creationId xmlns:p14="http://schemas.microsoft.com/office/powerpoint/2010/main" val="258811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72522-32B1-4A77-A9A9-384C8387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úsekového modelu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31B713-FF3A-4C90-97D3-9A2EB748B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353801" cy="4885568"/>
          </a:xfrm>
        </p:spPr>
        <p:txBody>
          <a:bodyPr>
            <a:normAutofit/>
          </a:bodyPr>
          <a:lstStyle/>
          <a:p>
            <a:r>
              <a:rPr lang="cs-CZ" dirty="0"/>
              <a:t>Každá endogenní proměnná má svou regresní rovnici – z </a:t>
            </a:r>
            <a:r>
              <a:rPr lang="cs-CZ" b="1" dirty="0"/>
              <a:t>DI</a:t>
            </a:r>
          </a:p>
          <a:p>
            <a:pPr lvl="1"/>
            <a:r>
              <a:rPr lang="cs-CZ" dirty="0" err="1"/>
              <a:t>nAch</a:t>
            </a:r>
            <a:r>
              <a:rPr lang="cs-CZ" dirty="0"/>
              <a:t> = </a:t>
            </a:r>
            <a:r>
              <a:rPr lang="cs-CZ" i="1" dirty="0">
                <a:solidFill>
                  <a:schemeClr val="accent1"/>
                </a:solidFill>
              </a:rPr>
              <a:t>p</a:t>
            </a:r>
            <a:r>
              <a:rPr lang="cs-CZ" baseline="-25000" dirty="0">
                <a:solidFill>
                  <a:schemeClr val="accent1"/>
                </a:solidFill>
              </a:rPr>
              <a:t>31</a:t>
            </a:r>
            <a:r>
              <a:rPr lang="cs-CZ" dirty="0"/>
              <a:t>SES + </a:t>
            </a:r>
            <a:r>
              <a:rPr lang="cs-CZ" i="1" dirty="0">
                <a:solidFill>
                  <a:schemeClr val="accent1"/>
                </a:solidFill>
              </a:rPr>
              <a:t>p</a:t>
            </a:r>
            <a:r>
              <a:rPr lang="cs-CZ" baseline="-25000" dirty="0">
                <a:solidFill>
                  <a:schemeClr val="accent1"/>
                </a:solidFill>
              </a:rPr>
              <a:t>32</a:t>
            </a:r>
            <a:r>
              <a:rPr lang="cs-CZ" dirty="0"/>
              <a:t>IQ (+ </a:t>
            </a:r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baseline="-25000" dirty="0">
                <a:solidFill>
                  <a:schemeClr val="accent6"/>
                </a:solidFill>
              </a:rPr>
              <a:t>3a</a:t>
            </a:r>
            <a:r>
              <a:rPr lang="cs-CZ" dirty="0"/>
              <a:t>a)</a:t>
            </a:r>
          </a:p>
          <a:p>
            <a:pPr lvl="1"/>
            <a:r>
              <a:rPr lang="cs-CZ" dirty="0"/>
              <a:t>GPA = </a:t>
            </a:r>
            <a:r>
              <a:rPr lang="cs-CZ" i="1" dirty="0">
                <a:solidFill>
                  <a:schemeClr val="accent1"/>
                </a:solidFill>
              </a:rPr>
              <a:t>p</a:t>
            </a:r>
            <a:r>
              <a:rPr lang="cs-CZ" baseline="-25000" dirty="0">
                <a:solidFill>
                  <a:schemeClr val="accent1"/>
                </a:solidFill>
              </a:rPr>
              <a:t>41</a:t>
            </a:r>
            <a:r>
              <a:rPr lang="cs-CZ" dirty="0"/>
              <a:t>SES + </a:t>
            </a:r>
            <a:r>
              <a:rPr lang="cs-CZ" i="1" dirty="0">
                <a:solidFill>
                  <a:schemeClr val="accent1"/>
                </a:solidFill>
              </a:rPr>
              <a:t>p</a:t>
            </a:r>
            <a:r>
              <a:rPr lang="cs-CZ" baseline="-25000" dirty="0">
                <a:solidFill>
                  <a:schemeClr val="accent1"/>
                </a:solidFill>
              </a:rPr>
              <a:t>42</a:t>
            </a:r>
            <a:r>
              <a:rPr lang="cs-CZ" dirty="0"/>
              <a:t>IQ + </a:t>
            </a:r>
            <a:r>
              <a:rPr lang="cs-CZ" i="1" dirty="0">
                <a:solidFill>
                  <a:schemeClr val="accent1"/>
                </a:solidFill>
              </a:rPr>
              <a:t>p</a:t>
            </a:r>
            <a:r>
              <a:rPr lang="cs-CZ" baseline="-25000" dirty="0">
                <a:solidFill>
                  <a:schemeClr val="accent1"/>
                </a:solidFill>
              </a:rPr>
              <a:t>43</a:t>
            </a:r>
            <a:r>
              <a:rPr lang="cs-CZ" dirty="0"/>
              <a:t>nAch (+ </a:t>
            </a:r>
            <a:r>
              <a:rPr lang="cs-CZ" i="1" dirty="0">
                <a:solidFill>
                  <a:schemeClr val="accent6"/>
                </a:solidFill>
              </a:rPr>
              <a:t>p</a:t>
            </a:r>
            <a:r>
              <a:rPr lang="cs-CZ" baseline="-25000" dirty="0">
                <a:solidFill>
                  <a:schemeClr val="accent6"/>
                </a:solidFill>
              </a:rPr>
              <a:t>4b</a:t>
            </a:r>
            <a:r>
              <a:rPr lang="cs-CZ" dirty="0"/>
              <a:t>b)</a:t>
            </a:r>
          </a:p>
          <a:p>
            <a:r>
              <a:rPr lang="cs-CZ" dirty="0"/>
              <a:t>Exogenní proměnné </a:t>
            </a:r>
            <a:r>
              <a:rPr lang="cs-CZ" sz="2000" dirty="0"/>
              <a:t>(na téže úrovni kauzality)</a:t>
            </a:r>
            <a:r>
              <a:rPr lang="cs-CZ" dirty="0"/>
              <a:t> mohou korelovat </a:t>
            </a:r>
            <a:r>
              <a:rPr lang="cs-CZ" sz="2000" dirty="0"/>
              <a:t>(</a:t>
            </a:r>
            <a:r>
              <a:rPr lang="cs-CZ" sz="2000" dirty="0" err="1"/>
              <a:t>kovariovat</a:t>
            </a:r>
            <a:r>
              <a:rPr lang="cs-CZ" sz="2000" dirty="0"/>
              <a:t>)</a:t>
            </a:r>
            <a:r>
              <a:rPr lang="cs-CZ" b="1" dirty="0"/>
              <a:t> - UN</a:t>
            </a:r>
            <a:endParaRPr lang="cs-CZ" sz="2000" b="1" dirty="0"/>
          </a:p>
          <a:p>
            <a:pPr lvl="1"/>
            <a:r>
              <a:rPr lang="cs-CZ" i="1" dirty="0" err="1">
                <a:solidFill>
                  <a:schemeClr val="accent1"/>
                </a:solidFill>
              </a:rPr>
              <a:t>r</a:t>
            </a:r>
            <a:r>
              <a:rPr lang="cs-CZ" baseline="-25000" dirty="0" err="1">
                <a:solidFill>
                  <a:schemeClr val="accent1"/>
                </a:solidFill>
              </a:rPr>
              <a:t>SES</a:t>
            </a:r>
            <a:r>
              <a:rPr lang="cs-CZ" baseline="-25000" dirty="0">
                <a:solidFill>
                  <a:schemeClr val="accent1"/>
                </a:solidFill>
              </a:rPr>
              <a:t>-IQ</a:t>
            </a:r>
          </a:p>
          <a:p>
            <a:pPr lvl="1"/>
            <a:r>
              <a:rPr lang="cs-CZ" i="1" dirty="0" err="1"/>
              <a:t>r</a:t>
            </a:r>
            <a:r>
              <a:rPr lang="cs-CZ" baseline="-25000" dirty="0" err="1"/>
              <a:t>SES</a:t>
            </a:r>
            <a:r>
              <a:rPr lang="cs-CZ" baseline="-25000" dirty="0"/>
              <a:t>-a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a </a:t>
            </a:r>
            <a:r>
              <a:rPr lang="cs-CZ" i="1" dirty="0" err="1"/>
              <a:t>r</a:t>
            </a:r>
            <a:r>
              <a:rPr lang="cs-CZ" baseline="-25000" dirty="0" err="1"/>
              <a:t>IQ</a:t>
            </a:r>
            <a:r>
              <a:rPr lang="cs-CZ" baseline="-25000" dirty="0"/>
              <a:t>-a </a:t>
            </a:r>
            <a:r>
              <a:rPr lang="cs-CZ" dirty="0"/>
              <a:t>jsou v souladu s předpoklady 0, totéž platí pro </a:t>
            </a:r>
            <a:r>
              <a:rPr lang="cs-CZ" i="1" dirty="0" err="1"/>
              <a:t>r</a:t>
            </a:r>
            <a:r>
              <a:rPr lang="cs-CZ" baseline="-25000" dirty="0" err="1"/>
              <a:t>SES</a:t>
            </a:r>
            <a:r>
              <a:rPr lang="cs-CZ" baseline="-25000" dirty="0"/>
              <a:t>-b</a:t>
            </a:r>
            <a:r>
              <a:rPr lang="cs-CZ" dirty="0"/>
              <a:t>  </a:t>
            </a:r>
            <a:r>
              <a:rPr lang="cs-CZ" i="1" dirty="0" err="1"/>
              <a:t>r</a:t>
            </a:r>
            <a:r>
              <a:rPr lang="cs-CZ" baseline="-25000" dirty="0" err="1"/>
              <a:t>IQ</a:t>
            </a:r>
            <a:r>
              <a:rPr lang="cs-CZ" baseline="-25000" dirty="0"/>
              <a:t>-b  </a:t>
            </a:r>
            <a:r>
              <a:rPr lang="cs-CZ" dirty="0"/>
              <a:t>a </a:t>
            </a:r>
            <a:r>
              <a:rPr lang="cs-CZ" i="1" dirty="0" err="1"/>
              <a:t>r</a:t>
            </a:r>
            <a:r>
              <a:rPr lang="cs-CZ" baseline="-25000" dirty="0" err="1"/>
              <a:t>a</a:t>
            </a:r>
            <a:r>
              <a:rPr lang="cs-CZ" baseline="-25000" dirty="0"/>
              <a:t>-b</a:t>
            </a:r>
          </a:p>
          <a:p>
            <a:r>
              <a:rPr lang="cs-CZ" dirty="0"/>
              <a:t>Exogenní proměnné mají rozptyly</a:t>
            </a:r>
          </a:p>
          <a:p>
            <a:pPr lvl="1"/>
            <a:r>
              <a:rPr lang="cs-CZ" dirty="0"/>
              <a:t>exogenní manifestní: </a:t>
            </a:r>
            <a:r>
              <a:rPr lang="cs-CZ" dirty="0">
                <a:solidFill>
                  <a:schemeClr val="accent1"/>
                </a:solidFill>
                <a:latin typeface="Symbol" panose="05050102010706020507" pitchFamily="18" charset="2"/>
              </a:rPr>
              <a:t>s</a:t>
            </a:r>
            <a:r>
              <a:rPr lang="cs-CZ" baseline="30000" dirty="0">
                <a:solidFill>
                  <a:schemeClr val="accent1"/>
                </a:solidFill>
              </a:rPr>
              <a:t>2</a:t>
            </a:r>
            <a:r>
              <a:rPr lang="cs-CZ" baseline="-25000" dirty="0">
                <a:solidFill>
                  <a:schemeClr val="accent1"/>
                </a:solidFill>
              </a:rPr>
              <a:t>SES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  <a:latin typeface="Symbol" panose="05050102010706020507" pitchFamily="18" charset="2"/>
              </a:rPr>
              <a:t>s</a:t>
            </a:r>
            <a:r>
              <a:rPr lang="cs-CZ" baseline="30000" dirty="0">
                <a:solidFill>
                  <a:schemeClr val="accent1"/>
                </a:solidFill>
              </a:rPr>
              <a:t>2</a:t>
            </a:r>
            <a:r>
              <a:rPr lang="cs-CZ" baseline="-25000" dirty="0">
                <a:solidFill>
                  <a:schemeClr val="accent1"/>
                </a:solidFill>
              </a:rPr>
              <a:t>IQ</a:t>
            </a:r>
            <a:r>
              <a:rPr lang="cs-CZ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cs-CZ" dirty="0"/>
              <a:t>disturbance: </a:t>
            </a:r>
            <a:r>
              <a:rPr lang="cs-CZ" dirty="0">
                <a:solidFill>
                  <a:schemeClr val="accent1"/>
                </a:solidFill>
                <a:latin typeface="Symbol" panose="05050102010706020507" pitchFamily="18" charset="2"/>
              </a:rPr>
              <a:t>s</a:t>
            </a:r>
            <a:r>
              <a:rPr lang="cs-CZ" baseline="30000" dirty="0">
                <a:solidFill>
                  <a:schemeClr val="accent1"/>
                </a:solidFill>
              </a:rPr>
              <a:t>2</a:t>
            </a:r>
            <a:r>
              <a:rPr lang="cs-CZ" baseline="-25000" dirty="0">
                <a:solidFill>
                  <a:schemeClr val="accent1"/>
                </a:solidFill>
              </a:rPr>
              <a:t>a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>
                <a:solidFill>
                  <a:schemeClr val="accent1"/>
                </a:solidFill>
                <a:latin typeface="Symbol" panose="05050102010706020507" pitchFamily="18" charset="2"/>
              </a:rPr>
              <a:t>s</a:t>
            </a:r>
            <a:r>
              <a:rPr lang="cs-CZ" baseline="30000" dirty="0">
                <a:solidFill>
                  <a:schemeClr val="accent1"/>
                </a:solidFill>
              </a:rPr>
              <a:t>2</a:t>
            </a:r>
            <a:r>
              <a:rPr lang="cs-CZ" baseline="-25000" dirty="0">
                <a:solidFill>
                  <a:schemeClr val="accent1"/>
                </a:solidFill>
              </a:rPr>
              <a:t>b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Modré koeficienty(parametry) chceme stanovit, zelené z nich pak vyplynou. Modrých je 10.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02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72522-32B1-4A77-A9A9-384C8387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Specifikace úsekového modelu - </a:t>
            </a:r>
            <a:r>
              <a:rPr lang="cs-CZ" dirty="0" err="1"/>
              <a:t>lavaan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31B713-FF3A-4C90-97D3-9A2EB748B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353801" cy="4885568"/>
          </a:xfrm>
        </p:spPr>
        <p:txBody>
          <a:bodyPr>
            <a:normAutofit/>
          </a:bodyPr>
          <a:lstStyle/>
          <a:p>
            <a:r>
              <a:rPr lang="cs-CZ" dirty="0"/>
              <a:t>Každá endogenní proměnná má svou regresní rovnici – z </a:t>
            </a:r>
            <a:r>
              <a:rPr lang="cs-CZ" b="1" dirty="0"/>
              <a:t>DI</a:t>
            </a:r>
          </a:p>
          <a:p>
            <a:pPr lvl="1"/>
            <a:r>
              <a:rPr lang="cs-CZ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nAch</a:t>
            </a:r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 ~ SES + IQ</a:t>
            </a:r>
          </a:p>
          <a:p>
            <a:pPr lvl="1"/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GPA ~ SES + IQ + </a:t>
            </a:r>
            <a:r>
              <a:rPr lang="cs-CZ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nAch</a:t>
            </a:r>
            <a:endParaRPr lang="cs-CZ" dirty="0">
              <a:solidFill>
                <a:schemeClr val="accent1"/>
              </a:solidFill>
              <a:latin typeface="Andale Mono" panose="020B0509000000000004" pitchFamily="49" charset="0"/>
            </a:endParaRPr>
          </a:p>
          <a:p>
            <a:r>
              <a:rPr lang="cs-CZ" dirty="0"/>
              <a:t>Exogenní proměnné </a:t>
            </a:r>
            <a:r>
              <a:rPr lang="cs-CZ" sz="2000" dirty="0"/>
              <a:t>(na téže úrovni kauzality)</a:t>
            </a:r>
            <a:r>
              <a:rPr lang="cs-CZ" dirty="0"/>
              <a:t> mohou korelovat </a:t>
            </a:r>
            <a:r>
              <a:rPr lang="cs-CZ" sz="2000" dirty="0"/>
              <a:t>(</a:t>
            </a:r>
            <a:r>
              <a:rPr lang="cs-CZ" sz="2000" dirty="0" err="1"/>
              <a:t>kovariovat</a:t>
            </a:r>
            <a:r>
              <a:rPr lang="cs-CZ" sz="2000" dirty="0"/>
              <a:t>)</a:t>
            </a:r>
            <a:r>
              <a:rPr lang="cs-CZ" b="1" dirty="0"/>
              <a:t> - UN</a:t>
            </a:r>
            <a:endParaRPr lang="cs-CZ" sz="2000" b="1" dirty="0"/>
          </a:p>
          <a:p>
            <a:pPr lvl="1"/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SES ~~ IQ</a:t>
            </a:r>
            <a:endParaRPr lang="cs-CZ" baseline="-25000" dirty="0">
              <a:solidFill>
                <a:schemeClr val="accent1"/>
              </a:solidFill>
              <a:latin typeface="Andale Mono" panose="020B0509000000000004" pitchFamily="49" charset="0"/>
            </a:endParaRPr>
          </a:p>
          <a:p>
            <a:pPr lvl="1"/>
            <a:r>
              <a:rPr lang="cs-CZ" i="1" dirty="0" err="1"/>
              <a:t>r</a:t>
            </a:r>
            <a:r>
              <a:rPr lang="cs-CZ" baseline="-25000" dirty="0" err="1"/>
              <a:t>SES</a:t>
            </a:r>
            <a:r>
              <a:rPr lang="cs-CZ" baseline="-25000" dirty="0"/>
              <a:t>-a</a:t>
            </a:r>
            <a:r>
              <a:rPr lang="cs-CZ" dirty="0">
                <a:solidFill>
                  <a:srgbClr val="7030A0"/>
                </a:solidFill>
              </a:rPr>
              <a:t> </a:t>
            </a:r>
            <a:r>
              <a:rPr lang="cs-CZ" dirty="0"/>
              <a:t>a </a:t>
            </a:r>
            <a:r>
              <a:rPr lang="cs-CZ" i="1" dirty="0" err="1"/>
              <a:t>r</a:t>
            </a:r>
            <a:r>
              <a:rPr lang="cs-CZ" baseline="-25000" dirty="0" err="1"/>
              <a:t>IQ</a:t>
            </a:r>
            <a:r>
              <a:rPr lang="cs-CZ" baseline="-25000" dirty="0"/>
              <a:t>-a </a:t>
            </a:r>
            <a:r>
              <a:rPr lang="cs-CZ" dirty="0"/>
              <a:t>jsou v souladu s předpoklady 0, totéž platí pro </a:t>
            </a:r>
            <a:r>
              <a:rPr lang="cs-CZ" i="1" dirty="0" err="1"/>
              <a:t>r</a:t>
            </a:r>
            <a:r>
              <a:rPr lang="cs-CZ" baseline="-25000" dirty="0" err="1"/>
              <a:t>SES</a:t>
            </a:r>
            <a:r>
              <a:rPr lang="cs-CZ" baseline="-25000" dirty="0"/>
              <a:t>-b</a:t>
            </a:r>
            <a:r>
              <a:rPr lang="cs-CZ" dirty="0"/>
              <a:t>  </a:t>
            </a:r>
            <a:r>
              <a:rPr lang="cs-CZ" i="1" dirty="0" err="1"/>
              <a:t>r</a:t>
            </a:r>
            <a:r>
              <a:rPr lang="cs-CZ" baseline="-25000" dirty="0" err="1"/>
              <a:t>IQ</a:t>
            </a:r>
            <a:r>
              <a:rPr lang="cs-CZ" baseline="-25000" dirty="0"/>
              <a:t>-b  </a:t>
            </a:r>
            <a:r>
              <a:rPr lang="cs-CZ" dirty="0"/>
              <a:t>a </a:t>
            </a:r>
            <a:r>
              <a:rPr lang="cs-CZ" i="1" dirty="0" err="1"/>
              <a:t>r</a:t>
            </a:r>
            <a:r>
              <a:rPr lang="cs-CZ" baseline="-25000" dirty="0" err="1"/>
              <a:t>a</a:t>
            </a:r>
            <a:r>
              <a:rPr lang="cs-CZ" baseline="-25000" dirty="0"/>
              <a:t>-b</a:t>
            </a:r>
          </a:p>
          <a:p>
            <a:r>
              <a:rPr lang="cs-CZ" dirty="0"/>
              <a:t>Exogenní proměnné mají rozptyly</a:t>
            </a:r>
          </a:p>
          <a:p>
            <a:pPr lvl="1"/>
            <a:r>
              <a:rPr lang="cs-CZ" dirty="0"/>
              <a:t>exogenní manifestní: </a:t>
            </a:r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SES ~~ SES, IQ~~IQ </a:t>
            </a:r>
          </a:p>
          <a:p>
            <a:pPr lvl="1"/>
            <a:r>
              <a:rPr lang="cs-CZ" dirty="0"/>
              <a:t>disturbance: </a:t>
            </a:r>
            <a:r>
              <a:rPr lang="cs-CZ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nAch</a:t>
            </a:r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 ~~ </a:t>
            </a:r>
            <a:r>
              <a:rPr lang="cs-CZ" dirty="0" err="1">
                <a:solidFill>
                  <a:schemeClr val="accent1"/>
                </a:solidFill>
                <a:latin typeface="Andale Mono" panose="020B0509000000000004" pitchFamily="49" charset="0"/>
              </a:rPr>
              <a:t>nAch</a:t>
            </a:r>
            <a:r>
              <a:rPr lang="cs-CZ" dirty="0">
                <a:solidFill>
                  <a:schemeClr val="accent1"/>
                </a:solidFill>
                <a:latin typeface="Andale Mono" panose="020B0509000000000004" pitchFamily="49" charset="0"/>
              </a:rPr>
              <a:t>,  GPA ~~ GPA</a:t>
            </a:r>
          </a:p>
          <a:p>
            <a:r>
              <a:rPr lang="cs-CZ" dirty="0"/>
              <a:t>Jednotlivé parametry </a:t>
            </a:r>
            <a:r>
              <a:rPr lang="cs-CZ" u="sng" dirty="0"/>
              <a:t>lze</a:t>
            </a:r>
            <a:r>
              <a:rPr lang="cs-CZ" dirty="0"/>
              <a:t> můžeme pojmenovat (</a:t>
            </a:r>
            <a:r>
              <a:rPr lang="cs-CZ" dirty="0" err="1"/>
              <a:t>jmeno</a:t>
            </a:r>
            <a:r>
              <a:rPr lang="cs-CZ" dirty="0"/>
              <a:t>*) před název proměnné na pravé straně výrazu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44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1C49DEB-2EEC-4551-A5CE-7A757015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1" y="111367"/>
            <a:ext cx="8550729" cy="6673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9BCEB48-3970-4CF1-B850-D3BA7CD7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507" y="184845"/>
            <a:ext cx="3812721" cy="1178592"/>
          </a:xfrm>
        </p:spPr>
        <p:txBody>
          <a:bodyPr/>
          <a:lstStyle/>
          <a:p>
            <a:r>
              <a:rPr lang="cs-CZ" b="1" dirty="0"/>
              <a:t>Celý SEM model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794EA4-CDB7-4D11-BEA4-162337AB7A79}"/>
              </a:ext>
            </a:extLst>
          </p:cNvPr>
          <p:cNvSpPr txBox="1"/>
          <p:nvPr/>
        </p:nvSpPr>
        <p:spPr>
          <a:xfrm>
            <a:off x="5086350" y="5543550"/>
            <a:ext cx="6466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Vztahy mezi pozorováními (př. odpověďmi na položkami –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) se snažíme vysvětlit tak, že předpokládáme, že tyto odpovědi jsou způsobeny nějakými faktory (př. osobnostními – </a:t>
            </a:r>
            <a:r>
              <a:rPr lang="cs-CZ" i="1" dirty="0">
                <a:latin typeface="Symbol" panose="05050102010706020507" pitchFamily="18" charset="2"/>
              </a:rPr>
              <a:t>x</a:t>
            </a:r>
            <a:r>
              <a:rPr lang="cs-CZ" dirty="0">
                <a:latin typeface="Symbol" panose="05050102010706020507" pitchFamily="18" charset="2"/>
              </a:rPr>
              <a:t>, </a:t>
            </a:r>
            <a:r>
              <a:rPr lang="cs-CZ" i="1" dirty="0">
                <a:latin typeface="Symbol" panose="05050102010706020507" pitchFamily="18" charset="2"/>
              </a:rPr>
              <a:t>h</a:t>
            </a:r>
            <a:r>
              <a:rPr lang="cs-CZ" dirty="0"/>
              <a:t>) a, že mezi těmito faktory jsou nějaké kauzální (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dirty="0"/>
              <a:t>, </a:t>
            </a:r>
            <a:r>
              <a:rPr lang="cs-CZ" dirty="0">
                <a:latin typeface="Symbol" panose="05050102010706020507" pitchFamily="18" charset="2"/>
              </a:rPr>
              <a:t>g</a:t>
            </a:r>
            <a:r>
              <a:rPr lang="cs-CZ" dirty="0"/>
              <a:t>) či </a:t>
            </a:r>
            <a:r>
              <a:rPr lang="cs-CZ" dirty="0" err="1"/>
              <a:t>nekauzání</a:t>
            </a:r>
            <a:r>
              <a:rPr lang="cs-CZ" dirty="0"/>
              <a:t> (</a:t>
            </a:r>
            <a:r>
              <a:rPr lang="cs-CZ" i="1" dirty="0">
                <a:latin typeface="Symbol" panose="05050102010706020507" pitchFamily="18" charset="2"/>
              </a:rPr>
              <a:t>f</a:t>
            </a:r>
            <a:r>
              <a:rPr lang="cs-CZ" dirty="0"/>
              <a:t>, </a:t>
            </a:r>
            <a:r>
              <a:rPr lang="cs-CZ" i="1" dirty="0">
                <a:latin typeface="Symbol" panose="05050102010706020507" pitchFamily="18" charset="2"/>
              </a:rPr>
              <a:t>y</a:t>
            </a:r>
            <a:r>
              <a:rPr lang="cs-CZ" dirty="0"/>
              <a:t>) vztahy.</a:t>
            </a:r>
          </a:p>
        </p:txBody>
      </p:sp>
    </p:spTree>
    <p:extLst>
      <p:ext uri="{BB962C8B-B14F-4D97-AF65-F5344CB8AC3E}">
        <p14:creationId xmlns:p14="http://schemas.microsoft.com/office/powerpoint/2010/main" val="2089345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D634F9-CB1E-4E59-80AF-8765C947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6ED0FA-EDDA-4D5E-9DC7-641BFE114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214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900CAB-9152-41A6-8400-C701227F3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„Opravdový“ kauzální model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5F02F46-1C8B-4801-B2CF-910B10598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9654" y="992657"/>
            <a:ext cx="8365125" cy="487268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AAF1434-E1E1-4955-9CA4-6ECCAAE88D6C}"/>
              </a:ext>
            </a:extLst>
          </p:cNvPr>
          <p:cNvSpPr txBox="1"/>
          <p:nvPr/>
        </p:nvSpPr>
        <p:spPr>
          <a:xfrm>
            <a:off x="4840448" y="1073791"/>
            <a:ext cx="506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62E3F1-C863-4E0A-AACB-1C82836D6174}"/>
              </a:ext>
            </a:extLst>
          </p:cNvPr>
          <p:cNvSpPr txBox="1"/>
          <p:nvPr/>
        </p:nvSpPr>
        <p:spPr>
          <a:xfrm>
            <a:off x="4840448" y="4598972"/>
            <a:ext cx="397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IQ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1AAC8BB-C482-4D77-A14C-4FAFE9011F82}"/>
              </a:ext>
            </a:extLst>
          </p:cNvPr>
          <p:cNvSpPr txBox="1"/>
          <p:nvPr/>
        </p:nvSpPr>
        <p:spPr>
          <a:xfrm>
            <a:off x="8323278" y="28201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nAch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7963BB4-7B2E-415C-B683-7D38AC5EDF78}"/>
              </a:ext>
            </a:extLst>
          </p:cNvPr>
          <p:cNvSpPr txBox="1"/>
          <p:nvPr/>
        </p:nvSpPr>
        <p:spPr>
          <a:xfrm>
            <a:off x="10957421" y="2820100"/>
            <a:ext cx="565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GPA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ED82DBF-128E-4AF6-B31C-A9D757FBAC9A}"/>
              </a:ext>
            </a:extLst>
          </p:cNvPr>
          <p:cNvSpPr txBox="1"/>
          <p:nvPr/>
        </p:nvSpPr>
        <p:spPr>
          <a:xfrm flipH="1">
            <a:off x="2486915" y="382120"/>
            <a:ext cx="1017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Pojďme si parametry odhadnout</a:t>
            </a:r>
          </a:p>
        </p:txBody>
      </p:sp>
    </p:spTree>
    <p:extLst>
      <p:ext uri="{BB962C8B-B14F-4D97-AF65-F5344CB8AC3E}">
        <p14:creationId xmlns:p14="http://schemas.microsoft.com/office/powerpoint/2010/main" val="4037934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5B583-A008-434C-9C7B-FCD9EDF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Interpretujme náš úsekový model</a:t>
            </a:r>
            <a:br>
              <a:rPr lang="cs-CZ" dirty="0"/>
            </a:br>
            <a:r>
              <a:rPr lang="cs-CZ" b="1" i="1" dirty="0"/>
              <a:t>GPA – </a:t>
            </a:r>
            <a:r>
              <a:rPr lang="cs-CZ" b="1" i="1" dirty="0" err="1"/>
              <a:t>nAch</a:t>
            </a:r>
            <a:r>
              <a:rPr lang="cs-CZ" b="1" i="1" dirty="0"/>
              <a:t> – IQ  –</a:t>
            </a:r>
            <a:r>
              <a:rPr lang="cs-CZ" dirty="0"/>
              <a:t> </a:t>
            </a:r>
            <a:r>
              <a:rPr lang="cs-CZ" b="1" i="1" dirty="0"/>
              <a:t> SES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B0C24C-9A6D-4CFE-ADA2-AEA29FCD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22811" cy="823912"/>
          </a:xfrm>
        </p:spPr>
        <p:txBody>
          <a:bodyPr/>
          <a:lstStyle/>
          <a:p>
            <a:pPr algn="r"/>
            <a:r>
              <a:rPr lang="cs-CZ" sz="2800" dirty="0"/>
              <a:t>Korelace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B08A8DC0-72BB-4FE0-B79A-745107B896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0286353"/>
              </p:ext>
            </p:extLst>
          </p:nvPr>
        </p:nvGraphicFramePr>
        <p:xfrm>
          <a:off x="836611" y="2505075"/>
          <a:ext cx="4725988" cy="37401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1218">
                  <a:extLst>
                    <a:ext uri="{9D8B030D-6E8A-4147-A177-3AD203B41FA5}">
                      <a16:colId xmlns:a16="http://schemas.microsoft.com/office/drawing/2014/main" val="557729304"/>
                    </a:ext>
                  </a:extLst>
                </a:gridCol>
                <a:gridCol w="881116">
                  <a:extLst>
                    <a:ext uri="{9D8B030D-6E8A-4147-A177-3AD203B41FA5}">
                      <a16:colId xmlns:a16="http://schemas.microsoft.com/office/drawing/2014/main" val="3730660257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240002871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1644830009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47858140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GPA 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SES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r>
                        <a:rPr lang="cs-CZ" sz="2800" u="none" strike="noStrike" dirty="0">
                          <a:effectLst/>
                        </a:rPr>
                        <a:t> 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IQ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73417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0,45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0,47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258507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0,30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77059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0,30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0,16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6829288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IQ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0,16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7554567"/>
                  </a:ext>
                </a:extLst>
              </a:tr>
            </a:tbl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24254E8-1A0E-4B3D-B7D8-29730092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Úsekový model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CA1A848-F0F7-47F0-9639-A72BF6CB0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734050" cy="42672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i="1" dirty="0" err="1"/>
              <a:t>r</a:t>
            </a:r>
            <a:r>
              <a:rPr lang="cs-CZ" sz="2400" baseline="-25000" dirty="0" err="1"/>
              <a:t>GPA_nAch</a:t>
            </a:r>
            <a:r>
              <a:rPr lang="cs-CZ" sz="2400" dirty="0"/>
              <a:t>= 0,45</a:t>
            </a:r>
          </a:p>
          <a:p>
            <a:pPr marL="0" indent="0">
              <a:buNone/>
            </a:pPr>
            <a:r>
              <a:rPr lang="cs-CZ" sz="2400" dirty="0"/>
              <a:t>DI: </a:t>
            </a:r>
            <a:r>
              <a:rPr lang="cs-CZ" sz="2400" i="1" dirty="0">
                <a:latin typeface="Symbol" panose="05050102010706020507" pitchFamily="18" charset="2"/>
              </a:rPr>
              <a:t>b </a:t>
            </a:r>
            <a:r>
              <a:rPr lang="cs-CZ" sz="2400" dirty="0"/>
              <a:t>= 0,37</a:t>
            </a:r>
          </a:p>
          <a:p>
            <a:pPr marL="0" indent="0">
              <a:buNone/>
            </a:pPr>
            <a:r>
              <a:rPr lang="cs-CZ" sz="2400" dirty="0"/>
              <a:t>S1: 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41 </a:t>
            </a:r>
            <a:r>
              <a:rPr lang="cs-CZ" sz="2400" dirty="0"/>
              <a:t>*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31</a:t>
            </a:r>
            <a:r>
              <a:rPr lang="cs-CZ" sz="2400" dirty="0"/>
              <a:t>= 0,28 * 0,03 = 0,01</a:t>
            </a:r>
          </a:p>
          <a:p>
            <a:pPr marL="0" indent="0">
              <a:buNone/>
            </a:pPr>
            <a:r>
              <a:rPr lang="cs-CZ" sz="2400" dirty="0"/>
              <a:t>S2: 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42 </a:t>
            </a:r>
            <a:r>
              <a:rPr lang="cs-CZ" sz="2400" dirty="0"/>
              <a:t>*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32 </a:t>
            </a:r>
            <a:r>
              <a:rPr lang="cs-CZ" sz="2400" dirty="0"/>
              <a:t>= 0,09 * 0,40 = 0,04</a:t>
            </a:r>
          </a:p>
          <a:p>
            <a:pPr marL="0" indent="0">
              <a:buNone/>
            </a:pPr>
            <a:r>
              <a:rPr lang="cs-CZ" sz="2400" dirty="0"/>
              <a:t>UN1: 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41</a:t>
            </a:r>
            <a:r>
              <a:rPr lang="cs-CZ" sz="2400" dirty="0"/>
              <a:t> * r</a:t>
            </a:r>
            <a:r>
              <a:rPr lang="cs-CZ" sz="2400" baseline="-25000" dirty="0"/>
              <a:t>12</a:t>
            </a:r>
            <a:r>
              <a:rPr lang="cs-CZ" sz="2400" dirty="0"/>
              <a:t>*</a:t>
            </a:r>
            <a:r>
              <a:rPr lang="cs-CZ" sz="2400" i="1" dirty="0">
                <a:latin typeface="Symbol" panose="05050102010706020507" pitchFamily="18" charset="2"/>
              </a:rPr>
              <a:t> b</a:t>
            </a:r>
            <a:r>
              <a:rPr lang="cs-CZ" sz="2400" baseline="-25000" dirty="0"/>
              <a:t>32</a:t>
            </a:r>
            <a:r>
              <a:rPr lang="cs-CZ" sz="2400" dirty="0"/>
              <a:t> = 0,03*0,24*0,09 = 0,001</a:t>
            </a:r>
          </a:p>
          <a:p>
            <a:pPr marL="0" indent="0">
              <a:buNone/>
            </a:pPr>
            <a:r>
              <a:rPr lang="cs-CZ" sz="2400" dirty="0"/>
              <a:t>UN1: </a:t>
            </a:r>
            <a:r>
              <a:rPr lang="cs-CZ" sz="2400" i="1" dirty="0">
                <a:latin typeface="Symbol" panose="05050102010706020507" pitchFamily="18" charset="2"/>
              </a:rPr>
              <a:t>b</a:t>
            </a:r>
            <a:r>
              <a:rPr lang="cs-CZ" sz="2400" baseline="-25000" dirty="0"/>
              <a:t>42</a:t>
            </a:r>
            <a:r>
              <a:rPr lang="cs-CZ" sz="2400" dirty="0"/>
              <a:t> * r</a:t>
            </a:r>
            <a:r>
              <a:rPr lang="cs-CZ" sz="2400" baseline="-25000" dirty="0"/>
              <a:t>12</a:t>
            </a:r>
            <a:r>
              <a:rPr lang="cs-CZ" sz="2400" dirty="0"/>
              <a:t>*</a:t>
            </a:r>
            <a:r>
              <a:rPr lang="cs-CZ" sz="2400" i="1" dirty="0">
                <a:latin typeface="Symbol" panose="05050102010706020507" pitchFamily="18" charset="2"/>
              </a:rPr>
              <a:t> b</a:t>
            </a:r>
            <a:r>
              <a:rPr lang="cs-CZ" sz="2400" baseline="-25000" dirty="0"/>
              <a:t>31</a:t>
            </a:r>
            <a:r>
              <a:rPr lang="cs-CZ" sz="2400" dirty="0"/>
              <a:t> = 0,40*0,24*0,28 = 0,03</a:t>
            </a:r>
          </a:p>
          <a:p>
            <a:pPr marL="0" indent="0">
              <a:buNone/>
            </a:pPr>
            <a:r>
              <a:rPr lang="cs-CZ" sz="2400" i="1" dirty="0" err="1"/>
              <a:t>r</a:t>
            </a:r>
            <a:r>
              <a:rPr lang="cs-CZ" sz="2400" baseline="-25000" dirty="0" err="1"/>
              <a:t>GPA_nAch</a:t>
            </a:r>
            <a:r>
              <a:rPr lang="cs-CZ" sz="2400" baseline="-25000" dirty="0"/>
              <a:t> </a:t>
            </a:r>
            <a:r>
              <a:rPr lang="cs-CZ" sz="2400" dirty="0"/>
              <a:t>= DI + S1 + S2 + UN1 + UN2 = 0, 45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err="1"/>
              <a:t>nAch</a:t>
            </a:r>
            <a:r>
              <a:rPr lang="cs-CZ" sz="2400" dirty="0"/>
              <a:t> tedy s GPA koreluje především díky přímému kauzálnímu efektu, ale </a:t>
            </a:r>
            <a:r>
              <a:rPr lang="cs-CZ" sz="2400" i="1" dirty="0"/>
              <a:t>r</a:t>
            </a:r>
            <a:r>
              <a:rPr lang="cs-CZ" sz="2400" dirty="0"/>
              <a:t> je nadhodnocována společnými příčinami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369C6B4-8EAD-4242-8876-0DC994E8A84C}"/>
              </a:ext>
            </a:extLst>
          </p:cNvPr>
          <p:cNvCxnSpPr/>
          <p:nvPr/>
        </p:nvCxnSpPr>
        <p:spPr>
          <a:xfrm>
            <a:off x="5629275" y="2257425"/>
            <a:ext cx="466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731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5B583-A008-434C-9C7B-FCD9EDF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Interpretujme náš úsekový model</a:t>
            </a:r>
            <a:br>
              <a:rPr lang="cs-CZ" dirty="0"/>
            </a:br>
            <a:r>
              <a:rPr lang="cs-CZ" b="1" i="1" dirty="0"/>
              <a:t>GPA – </a:t>
            </a:r>
            <a:r>
              <a:rPr lang="cs-CZ" b="1" i="1" dirty="0" err="1"/>
              <a:t>nAch</a:t>
            </a:r>
            <a:r>
              <a:rPr lang="cs-CZ" b="1" i="1" dirty="0"/>
              <a:t> – IQ  –</a:t>
            </a:r>
            <a:r>
              <a:rPr lang="cs-CZ" dirty="0"/>
              <a:t> </a:t>
            </a:r>
            <a:r>
              <a:rPr lang="cs-CZ" b="1" i="1" dirty="0"/>
              <a:t> SES</a:t>
            </a: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B0C24C-9A6D-4CFE-ADA2-AEA29FCD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22811" cy="823912"/>
          </a:xfrm>
        </p:spPr>
        <p:txBody>
          <a:bodyPr/>
          <a:lstStyle/>
          <a:p>
            <a:pPr algn="r"/>
            <a:r>
              <a:rPr lang="cs-CZ" sz="2800" dirty="0"/>
              <a:t>Korelace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B08A8DC0-72BB-4FE0-B79A-745107B896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6611" y="2505075"/>
          <a:ext cx="4725988" cy="37401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1218">
                  <a:extLst>
                    <a:ext uri="{9D8B030D-6E8A-4147-A177-3AD203B41FA5}">
                      <a16:colId xmlns:a16="http://schemas.microsoft.com/office/drawing/2014/main" val="557729304"/>
                    </a:ext>
                  </a:extLst>
                </a:gridCol>
                <a:gridCol w="881116">
                  <a:extLst>
                    <a:ext uri="{9D8B030D-6E8A-4147-A177-3AD203B41FA5}">
                      <a16:colId xmlns:a16="http://schemas.microsoft.com/office/drawing/2014/main" val="3730660257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240002871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1644830009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47858140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GPA 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SES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1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r>
                        <a:rPr lang="cs-CZ" sz="2800" u="none" strike="noStrike" dirty="0">
                          <a:effectLst/>
                        </a:rPr>
                        <a:t> 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IQ </a:t>
                      </a:r>
                    </a:p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2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73417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0,45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0,47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258507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0,30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77059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0,30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0,16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6829288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IQ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0,16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7554567"/>
                  </a:ext>
                </a:extLst>
              </a:tr>
            </a:tbl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24254E8-1A0E-4B3D-B7D8-29730092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Úsekový model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CA1A848-F0F7-47F0-9639-A72BF6CB0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734050" cy="4267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err="1"/>
              <a:t>r</a:t>
            </a:r>
            <a:r>
              <a:rPr lang="cs-CZ" sz="2400" baseline="-25000" dirty="0" err="1"/>
              <a:t>GPA_SES</a:t>
            </a:r>
            <a:r>
              <a:rPr lang="cs-CZ" sz="2400" dirty="0"/>
              <a:t>= 0,24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369C6B4-8EAD-4242-8876-0DC994E8A84C}"/>
              </a:ext>
            </a:extLst>
          </p:cNvPr>
          <p:cNvCxnSpPr/>
          <p:nvPr/>
        </p:nvCxnSpPr>
        <p:spPr>
          <a:xfrm>
            <a:off x="5629275" y="2257425"/>
            <a:ext cx="466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0450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5D442-84A4-4012-AF2F-488B3DB9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nepřímého efektu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DE1944A-6344-4022-87E6-4BF8BF716A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0E2544-5C10-4B02-8D5A-3C81B5DF64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CBD5A77-EF5B-4F7B-8982-555EFC91B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C23AFB7-B1FC-42E6-BAF1-FD36C47A7E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770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BFD80EF2-A6D7-441C-997D-0BF6C9AD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model: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7BC91F03-A115-4C51-A7D3-B01848D2A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9" name="Zástupný symbol pro obsah 3">
            <a:extLst>
              <a:ext uri="{FF2B5EF4-FFF2-40B4-BE49-F238E27FC236}">
                <a16:creationId xmlns:a16="http://schemas.microsoft.com/office/drawing/2014/main" id="{518C72E5-8173-4F0C-9B4B-517B30ECE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344" r="-4009"/>
          <a:stretch/>
        </p:blipFill>
        <p:spPr>
          <a:xfrm>
            <a:off x="3366373" y="1825625"/>
            <a:ext cx="7668000" cy="4872685"/>
          </a:xfrm>
          <a:prstGeom prst="rect">
            <a:avLst/>
          </a:prstGeom>
        </p:spPr>
      </p:pic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342FB00C-4400-46C0-9625-5FEA39342F13}"/>
              </a:ext>
            </a:extLst>
          </p:cNvPr>
          <p:cNvCxnSpPr>
            <a:cxnSpLocks/>
          </p:cNvCxnSpPr>
          <p:nvPr/>
        </p:nvCxnSpPr>
        <p:spPr>
          <a:xfrm>
            <a:off x="3741490" y="2827090"/>
            <a:ext cx="0" cy="256703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9772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596949-DC02-43AC-9CBE-9D8C1DE0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8DC095-3763-49AF-8CB1-ADE05CEA5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01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U všech předchozích modelů platilo, že všechny pozorované korelace byly modelem přesně </a:t>
            </a:r>
            <a:r>
              <a:rPr lang="cs-CZ" dirty="0" err="1"/>
              <a:t>zreplikovány</a:t>
            </a:r>
            <a:r>
              <a:rPr lang="cs-CZ" dirty="0"/>
              <a:t>. To není samozřejmost.</a:t>
            </a:r>
          </a:p>
          <a:p>
            <a:r>
              <a:rPr lang="cs-CZ" dirty="0"/>
              <a:t>Bylo to tím, že počet odhadovaných parametrů byl přesně roven počtu „vstupních informací“ . počtu korelací, které jsme chtěli dekomponovat</a:t>
            </a:r>
          </a:p>
          <a:p>
            <a:r>
              <a:rPr lang="cs-CZ" dirty="0"/>
              <a:t>Takovým modelům se říká „právě identifikované“ </a:t>
            </a:r>
            <a:r>
              <a:rPr lang="cs-CZ" b="1" dirty="0"/>
              <a:t>just </a:t>
            </a:r>
            <a:r>
              <a:rPr lang="cs-CZ" b="1" dirty="0" err="1"/>
              <a:t>identified</a:t>
            </a:r>
            <a:endParaRPr lang="cs-CZ" b="1" dirty="0"/>
          </a:p>
          <a:p>
            <a:r>
              <a:rPr lang="cs-CZ" dirty="0"/>
              <a:t> Vstupní informace = počet jedinečných prvků korelační nebo kovarianční matice (podle toho, co analyzujeme)</a:t>
            </a:r>
          </a:p>
          <a:p>
            <a:pPr lvl="1"/>
            <a:r>
              <a:rPr lang="en-GB" dirty="0" err="1"/>
              <a:t>Korela</a:t>
            </a:r>
            <a:r>
              <a:rPr lang="cs-CZ" dirty="0"/>
              <a:t>ční: k(k-1)/2    např. při 4 proměnných je to 4-3/2 = 6</a:t>
            </a:r>
          </a:p>
          <a:p>
            <a:pPr lvl="1"/>
            <a:r>
              <a:rPr lang="cs-CZ" b="1" dirty="0"/>
              <a:t>Kovarianční: k(k+1)/2 </a:t>
            </a:r>
            <a:r>
              <a:rPr lang="cs-CZ" dirty="0"/>
              <a:t>(tj. počítáme navíc i rozptyly)   … 4*5/2=10</a:t>
            </a:r>
          </a:p>
          <a:p>
            <a:pPr lvl="1"/>
            <a:r>
              <a:rPr lang="cs-CZ" dirty="0"/>
              <a:t>Když jsou součástí modelu i průměry, tak ještě přidáme jedničku za každou proměnnou.</a:t>
            </a:r>
          </a:p>
          <a:p>
            <a:r>
              <a:rPr lang="cs-CZ" i="1" dirty="0"/>
              <a:t>Počet kousků informace </a:t>
            </a:r>
            <a:r>
              <a:rPr lang="cs-CZ" dirty="0"/>
              <a:t>– počet odhadovaných parametrů = stupně volnosti – </a:t>
            </a:r>
            <a:r>
              <a:rPr lang="cs-CZ" b="1" dirty="0" err="1"/>
              <a:t>degrees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freedom</a:t>
            </a:r>
            <a:endParaRPr lang="cs-CZ" b="1" dirty="0"/>
          </a:p>
          <a:p>
            <a:r>
              <a:rPr lang="cs-CZ" b="1" dirty="0"/>
              <a:t>Právě identifikovaný model je model, který má </a:t>
            </a:r>
            <a:r>
              <a:rPr lang="cs-CZ" b="1" dirty="0" err="1"/>
              <a:t>df</a:t>
            </a:r>
            <a:r>
              <a:rPr lang="cs-CZ" b="1" dirty="0"/>
              <a:t> = 0. Takový model, bez ohledu na svou strukturu, přesně replikuje </a:t>
            </a:r>
            <a:r>
              <a:rPr lang="cs-CZ" b="1" i="1" dirty="0" err="1"/>
              <a:t>r</a:t>
            </a:r>
            <a:r>
              <a:rPr lang="cs-CZ" b="1" baseline="-25000" dirty="0" err="1"/>
              <a:t>obs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8495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FD2F8-B341-4B1C-A830-77D89FC5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Pod(ne)identifikovaný model - </a:t>
            </a:r>
            <a:r>
              <a:rPr lang="cs-CZ" dirty="0" err="1"/>
              <a:t>underidentified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31648-6267-423F-89CA-0C44A2DF8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df</a:t>
            </a:r>
            <a:r>
              <a:rPr lang="cs-CZ" dirty="0"/>
              <a:t>&lt;0</a:t>
            </a:r>
          </a:p>
          <a:p>
            <a:r>
              <a:rPr lang="cs-CZ" dirty="0"/>
              <a:t>Když specifikujeme více parametrů, než pro kolik máme informace</a:t>
            </a:r>
          </a:p>
          <a:p>
            <a:r>
              <a:rPr lang="cs-CZ" dirty="0"/>
              <a:t>Neexistuje jedinečné řešení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FEE16BB5-6F74-4BAD-9ADD-1DFB6C1FBEB1}"/>
                  </a:ext>
                </a:extLst>
              </p14:cNvPr>
              <p14:cNvContentPartPr/>
              <p14:nvPr/>
            </p14:nvContentPartPr>
            <p14:xfrm>
              <a:off x="7449298" y="4059961"/>
              <a:ext cx="176400" cy="31068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FEE16BB5-6F74-4BAD-9ADD-1DFB6C1FBE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44978" y="4055641"/>
                <a:ext cx="185040" cy="31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7" name="Rukopis 36">
                <a:extLst>
                  <a:ext uri="{FF2B5EF4-FFF2-40B4-BE49-F238E27FC236}">
                    <a16:creationId xmlns:a16="http://schemas.microsoft.com/office/drawing/2014/main" id="{D50671A2-B2E1-4DB4-AD2E-70EA2484F18C}"/>
                  </a:ext>
                </a:extLst>
              </p14:cNvPr>
              <p14:cNvContentPartPr/>
              <p14:nvPr/>
            </p14:nvContentPartPr>
            <p14:xfrm>
              <a:off x="1165858" y="3976081"/>
              <a:ext cx="6099120" cy="822600"/>
            </p14:xfrm>
          </p:contentPart>
        </mc:Choice>
        <mc:Fallback xmlns="">
          <p:pic>
            <p:nvPicPr>
              <p:cNvPr id="37" name="Rukopis 36">
                <a:extLst>
                  <a:ext uri="{FF2B5EF4-FFF2-40B4-BE49-F238E27FC236}">
                    <a16:creationId xmlns:a16="http://schemas.microsoft.com/office/drawing/2014/main" id="{D50671A2-B2E1-4DB4-AD2E-70EA2484F1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1538" y="3971761"/>
                <a:ext cx="6107760" cy="83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992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FAAA71-BA2B-4FF9-A436-D6C3FE9A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Overidentified</a:t>
            </a:r>
            <a:r>
              <a:rPr lang="cs-CZ" dirty="0"/>
              <a:t> model – </a:t>
            </a:r>
            <a:r>
              <a:rPr lang="cs-CZ" dirty="0">
                <a:solidFill>
                  <a:srgbClr val="FF0000"/>
                </a:solidFill>
              </a:rPr>
              <a:t>nový cíl!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18075E-3F80-4CAC-BAA2-0BF6E308D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df</a:t>
            </a:r>
            <a:r>
              <a:rPr lang="cs-CZ" dirty="0"/>
              <a:t> &gt; 0</a:t>
            </a:r>
          </a:p>
          <a:p>
            <a:r>
              <a:rPr lang="cs-CZ" dirty="0"/>
              <a:t>Existuje jedinečné řešení</a:t>
            </a:r>
          </a:p>
          <a:p>
            <a:r>
              <a:rPr lang="cs-CZ" dirty="0"/>
              <a:t>Pozorované korelace nebudou modelem přesně replikovány</a:t>
            </a:r>
          </a:p>
          <a:p>
            <a:r>
              <a:rPr lang="cs-CZ" dirty="0"/>
              <a:t>Příležitost pro porovnávání </a:t>
            </a:r>
            <a:r>
              <a:rPr lang="cs-CZ" dirty="0" err="1"/>
              <a:t>overidentified</a:t>
            </a:r>
            <a:r>
              <a:rPr lang="cs-CZ" dirty="0"/>
              <a:t> modelů pod vlajkou PARSIMONIE</a:t>
            </a:r>
          </a:p>
          <a:p>
            <a:r>
              <a:rPr lang="cs-CZ" dirty="0"/>
              <a:t>Cílem již není pouze dekomponovat korelace na jejich zdroje</a:t>
            </a:r>
          </a:p>
          <a:p>
            <a:r>
              <a:rPr lang="cs-CZ" dirty="0"/>
              <a:t>Nový cíl: </a:t>
            </a:r>
            <a:r>
              <a:rPr lang="cs-CZ" b="1" dirty="0"/>
              <a:t>Vysvětlit korelace mezi proměnnými co nejjednodušším modelem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0314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CC3337-EB69-4D34-8820-A41D8AC4B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cs-CZ" sz="3600" dirty="0"/>
              <a:t>Dokáže model bez přímého kauzálního efektu SES na GPA a IQ na </a:t>
            </a:r>
            <a:r>
              <a:rPr lang="cs-CZ" sz="3600" dirty="0" err="1"/>
              <a:t>nAch</a:t>
            </a:r>
            <a:r>
              <a:rPr lang="cs-CZ" sz="3600" dirty="0"/>
              <a:t> zachytit podobně dobře jako právě identifikovaný model?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BED180-B869-41AB-8775-E5F2DCF7F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D62C341-8A97-4877-9DAB-946B114A2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94" y="1753299"/>
            <a:ext cx="10989306" cy="521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4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7253A-E1A5-4DFE-B41D-6C0AFA038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Modifikovaný 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6721FE-84C6-4C65-B21D-ED6D659B6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ighlight>
                  <a:srgbClr val="FFFF00"/>
                </a:highlight>
              </a:rPr>
              <a:t>Setkání 1</a:t>
            </a:r>
            <a:r>
              <a:rPr lang="cs-CZ" dirty="0"/>
              <a:t> – Úseková (</a:t>
            </a:r>
            <a:r>
              <a:rPr lang="cs-CZ" dirty="0" err="1"/>
              <a:t>path</a:t>
            </a:r>
            <a:r>
              <a:rPr lang="cs-CZ" dirty="0"/>
              <a:t>) analýza jako extenze lineární regrese</a:t>
            </a:r>
          </a:p>
          <a:p>
            <a:pPr lvl="1"/>
            <a:r>
              <a:rPr lang="cs-CZ" dirty="0"/>
              <a:t>dnes</a:t>
            </a:r>
          </a:p>
          <a:p>
            <a:r>
              <a:rPr lang="cs-CZ" dirty="0">
                <a:highlight>
                  <a:srgbClr val="00FFFF"/>
                </a:highlight>
              </a:rPr>
              <a:t>Setkání 2</a:t>
            </a:r>
            <a:r>
              <a:rPr lang="cs-CZ" dirty="0"/>
              <a:t> – Latentní proměnné vysvětlující pozorované indikátory</a:t>
            </a:r>
          </a:p>
          <a:p>
            <a:pPr lvl="1"/>
            <a:r>
              <a:rPr lang="cs-CZ" dirty="0"/>
              <a:t>zítra</a:t>
            </a:r>
          </a:p>
          <a:p>
            <a:r>
              <a:rPr lang="cs-CZ" dirty="0">
                <a:highlight>
                  <a:srgbClr val="00FF00"/>
                </a:highlight>
              </a:rPr>
              <a:t>Setkání 3</a:t>
            </a:r>
            <a:r>
              <a:rPr lang="cs-CZ" dirty="0"/>
              <a:t> – Praktická rozšíření CFA modelů</a:t>
            </a:r>
          </a:p>
          <a:p>
            <a:pPr lvl="1"/>
            <a:r>
              <a:rPr lang="cs-CZ" dirty="0"/>
              <a:t>příští pátek</a:t>
            </a:r>
          </a:p>
          <a:p>
            <a:r>
              <a:rPr lang="cs-CZ" dirty="0">
                <a:highlight>
                  <a:srgbClr val="FF00FF"/>
                </a:highlight>
              </a:rPr>
              <a:t>Setkání 4</a:t>
            </a:r>
            <a:r>
              <a:rPr lang="cs-CZ" dirty="0"/>
              <a:t> – SEM jako úseková analýza latentních proměnných</a:t>
            </a:r>
          </a:p>
          <a:p>
            <a:pPr lvl="1"/>
            <a:r>
              <a:rPr lang="cs-CZ" dirty="0"/>
              <a:t>příští sobotu </a:t>
            </a:r>
          </a:p>
        </p:txBody>
      </p:sp>
    </p:spTree>
    <p:extLst>
      <p:ext uri="{BB962C8B-B14F-4D97-AF65-F5344CB8AC3E}">
        <p14:creationId xmlns:p14="http://schemas.microsoft.com/office/powerpoint/2010/main" val="41796321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314FA9-8CE8-46D3-BA2A-EAA5EFC2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Metrika srovnání modelů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ADD843-C2F7-400F-99FE-3C42BE738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rozdíly mezi pozorovanou kovarianční maticí a modelem implikovanou kovarianční maticí</a:t>
            </a:r>
          </a:p>
          <a:p>
            <a:r>
              <a:rPr lang="cs-CZ" dirty="0"/>
              <a:t>Chí-kvadrát modelu </a:t>
            </a:r>
            <a:r>
              <a:rPr lang="cs-CZ" dirty="0">
                <a:latin typeface="Symbol" panose="05050102010706020507" pitchFamily="18" charset="2"/>
              </a:rPr>
              <a:t>c</a:t>
            </a:r>
            <a:r>
              <a:rPr lang="cs-CZ" baseline="30000" dirty="0"/>
              <a:t>2</a:t>
            </a:r>
            <a:r>
              <a:rPr lang="cs-CZ" baseline="-25000" dirty="0"/>
              <a:t>M</a:t>
            </a:r>
            <a:r>
              <a:rPr lang="cs-CZ" dirty="0"/>
              <a:t>= (N-1)</a:t>
            </a:r>
            <a:r>
              <a:rPr lang="cs-CZ" i="1" dirty="0"/>
              <a:t>F</a:t>
            </a:r>
            <a:r>
              <a:rPr lang="cs-CZ" baseline="-25000" dirty="0"/>
              <a:t>ML </a:t>
            </a:r>
            <a:r>
              <a:rPr lang="cs-CZ" dirty="0"/>
              <a:t>vyjadřuje shodu modelu s daty</a:t>
            </a:r>
          </a:p>
          <a:p>
            <a:pPr lvl="1"/>
            <a:r>
              <a:rPr lang="cs-CZ" dirty="0"/>
              <a:t>Má chí-kvadrát rozložení s tolika stupni volnosti, kolik jich má testovaný model</a:t>
            </a:r>
          </a:p>
          <a:p>
            <a:pPr lvl="1"/>
            <a:r>
              <a:rPr lang="cs-CZ" dirty="0"/>
              <a:t>Rozdíl chí-kvadrátů dvou modelů má </a:t>
            </a:r>
            <a:r>
              <a:rPr lang="cs-CZ" dirty="0" err="1"/>
              <a:t>df</a:t>
            </a:r>
            <a:r>
              <a:rPr lang="cs-CZ" dirty="0"/>
              <a:t> = rozdílu </a:t>
            </a:r>
            <a:r>
              <a:rPr lang="cs-CZ" dirty="0" err="1"/>
              <a:t>df</a:t>
            </a:r>
            <a:r>
              <a:rPr lang="cs-CZ" dirty="0"/>
              <a:t> těchto modelů</a:t>
            </a:r>
          </a:p>
          <a:p>
            <a:r>
              <a:rPr lang="cs-CZ" dirty="0"/>
              <a:t>Odpovídá náš model datům?</a:t>
            </a:r>
          </a:p>
          <a:p>
            <a:pPr lvl="1"/>
            <a:r>
              <a:rPr lang="cs-CZ" dirty="0"/>
              <a:t>Srovnání našeho modelu s právě identifikovaným (jehož </a:t>
            </a:r>
            <a:r>
              <a:rPr lang="cs-CZ" dirty="0" err="1"/>
              <a:t>df</a:t>
            </a:r>
            <a:r>
              <a:rPr lang="cs-CZ" dirty="0"/>
              <a:t>=0)</a:t>
            </a:r>
          </a:p>
          <a:p>
            <a:r>
              <a:rPr lang="cs-CZ" dirty="0"/>
              <a:t>Odpovídá model A datům lépe než model B?</a:t>
            </a:r>
          </a:p>
          <a:p>
            <a:r>
              <a:rPr lang="cs-CZ" dirty="0"/>
              <a:t>Výše uvedené jsou statistické testy hypotéz se všemi jejich nedostatky</a:t>
            </a:r>
          </a:p>
        </p:txBody>
      </p:sp>
    </p:spTree>
    <p:extLst>
      <p:ext uri="{BB962C8B-B14F-4D97-AF65-F5344CB8AC3E}">
        <p14:creationId xmlns:p14="http://schemas.microsoft.com/office/powerpoint/2010/main" val="42914146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FAF694-4182-4C18-9B48-3DCE9E342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ukazatele </a:t>
            </a:r>
            <a:r>
              <a:rPr lang="cs-CZ" dirty="0" err="1"/>
              <a:t>fitu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C652F7-D12A-4B99-AA4B-6689D36F6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RMSEA – Čím menší, tím lepší. Chceme &lt;0,08. Horní mez 90%intervalu spolehlivosti by neměla přesahovat 0,10. Trestá za komplexitu.</a:t>
            </a:r>
          </a:p>
          <a:p>
            <a:r>
              <a:rPr lang="cs-CZ" dirty="0"/>
              <a:t>CFI – Liberální, čím vyšší tím lepší. Chceme &gt;0,95</a:t>
            </a:r>
          </a:p>
          <a:p>
            <a:r>
              <a:rPr lang="cs-CZ" dirty="0"/>
              <a:t>SRMR – vychází ze standardizovaných reziduí, čím menší, tím lepší, chceme &lt;0,08</a:t>
            </a:r>
          </a:p>
        </p:txBody>
      </p:sp>
    </p:spTree>
    <p:extLst>
      <p:ext uri="{BB962C8B-B14F-4D97-AF65-F5344CB8AC3E}">
        <p14:creationId xmlns:p14="http://schemas.microsoft.com/office/powerpoint/2010/main" val="34259332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46F99-3C45-4B20-AA4E-4FC145933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Maticový zápis lineární regrese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42A0FE-49DC-4F60-9CCE-FFDBC8646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https://onlinecourses.science.psu.edu/stat501/node/382/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48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1C49DEB-2EEC-4551-A5CE-7A7570158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1" y="111367"/>
            <a:ext cx="8550729" cy="6673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9BCEB48-3970-4CF1-B850-D3BA7CD7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6507" y="184845"/>
            <a:ext cx="3812721" cy="1178592"/>
          </a:xfrm>
        </p:spPr>
        <p:txBody>
          <a:bodyPr/>
          <a:lstStyle/>
          <a:p>
            <a:r>
              <a:rPr lang="cs-CZ" b="1" dirty="0"/>
              <a:t>Celý SEM model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E794EA4-CDB7-4D11-BEA4-162337AB7A79}"/>
              </a:ext>
            </a:extLst>
          </p:cNvPr>
          <p:cNvSpPr txBox="1"/>
          <p:nvPr/>
        </p:nvSpPr>
        <p:spPr>
          <a:xfrm>
            <a:off x="5086350" y="5543550"/>
            <a:ext cx="6466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Vztahy mezi pozorováními (př. odpověďmi na položkami –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) se snažíme vysvětlit tak, že předpokládáme, že tyto odpovědi jsou způsobeny nějakými faktory (př. osobnostními – </a:t>
            </a:r>
            <a:r>
              <a:rPr lang="cs-CZ" i="1" dirty="0">
                <a:latin typeface="Symbol" panose="05050102010706020507" pitchFamily="18" charset="2"/>
              </a:rPr>
              <a:t>x</a:t>
            </a:r>
            <a:r>
              <a:rPr lang="cs-CZ" dirty="0">
                <a:latin typeface="Symbol" panose="05050102010706020507" pitchFamily="18" charset="2"/>
              </a:rPr>
              <a:t>, </a:t>
            </a:r>
            <a:r>
              <a:rPr lang="cs-CZ" i="1" dirty="0">
                <a:latin typeface="Symbol" panose="05050102010706020507" pitchFamily="18" charset="2"/>
              </a:rPr>
              <a:t>h</a:t>
            </a:r>
            <a:r>
              <a:rPr lang="cs-CZ" dirty="0"/>
              <a:t>) a, že mezi těmito faktory jsou nějaké kauzální (</a:t>
            </a:r>
            <a:r>
              <a:rPr lang="cs-CZ" i="1" dirty="0">
                <a:latin typeface="Symbol" panose="05050102010706020507" pitchFamily="18" charset="2"/>
              </a:rPr>
              <a:t>b</a:t>
            </a:r>
            <a:r>
              <a:rPr lang="cs-CZ" dirty="0"/>
              <a:t>, </a:t>
            </a:r>
            <a:r>
              <a:rPr lang="cs-CZ" dirty="0">
                <a:latin typeface="Symbol" panose="05050102010706020507" pitchFamily="18" charset="2"/>
              </a:rPr>
              <a:t>g</a:t>
            </a:r>
            <a:r>
              <a:rPr lang="cs-CZ" dirty="0"/>
              <a:t>) či </a:t>
            </a:r>
            <a:r>
              <a:rPr lang="cs-CZ" dirty="0" err="1"/>
              <a:t>nekauzání</a:t>
            </a:r>
            <a:r>
              <a:rPr lang="cs-CZ" dirty="0"/>
              <a:t> (</a:t>
            </a:r>
            <a:r>
              <a:rPr lang="cs-CZ" i="1" dirty="0">
                <a:latin typeface="Symbol" panose="05050102010706020507" pitchFamily="18" charset="2"/>
              </a:rPr>
              <a:t>f</a:t>
            </a:r>
            <a:r>
              <a:rPr lang="cs-CZ" dirty="0"/>
              <a:t>, </a:t>
            </a:r>
            <a:r>
              <a:rPr lang="cs-CZ" i="1" dirty="0">
                <a:latin typeface="Symbol" panose="05050102010706020507" pitchFamily="18" charset="2"/>
              </a:rPr>
              <a:t>y</a:t>
            </a:r>
            <a:r>
              <a:rPr lang="cs-CZ" dirty="0"/>
              <a:t>) vztahy.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B228E79-CF56-45E7-BB36-DEB06BC5BE21}"/>
              </a:ext>
            </a:extLst>
          </p:cNvPr>
          <p:cNvSpPr/>
          <p:nvPr/>
        </p:nvSpPr>
        <p:spPr>
          <a:xfrm>
            <a:off x="178677" y="70724"/>
            <a:ext cx="9532882" cy="6787276"/>
          </a:xfrm>
          <a:prstGeom prst="rect">
            <a:avLst/>
          </a:prstGeom>
          <a:solidFill>
            <a:srgbClr val="F68ED8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highlight>
                <a:srgbClr val="FF00FF"/>
              </a:highlight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EF62FC3-279C-49B8-AD6A-0E83480E323C}"/>
              </a:ext>
            </a:extLst>
          </p:cNvPr>
          <p:cNvSpPr/>
          <p:nvPr/>
        </p:nvSpPr>
        <p:spPr>
          <a:xfrm>
            <a:off x="3072493" y="918482"/>
            <a:ext cx="3396343" cy="5021036"/>
          </a:xfrm>
          <a:prstGeom prst="rect">
            <a:avLst/>
          </a:prstGeom>
          <a:solidFill>
            <a:srgbClr val="FFFF0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highlight>
                <a:srgbClr val="FF00FF"/>
              </a:highlight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53E5412-50D5-4AE3-91FE-2D1E66AA3DF0}"/>
              </a:ext>
            </a:extLst>
          </p:cNvPr>
          <p:cNvSpPr/>
          <p:nvPr/>
        </p:nvSpPr>
        <p:spPr>
          <a:xfrm>
            <a:off x="402773" y="111367"/>
            <a:ext cx="3727512" cy="6632512"/>
          </a:xfrm>
          <a:prstGeom prst="rect">
            <a:avLst/>
          </a:prstGeom>
          <a:solidFill>
            <a:srgbClr val="00B0F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highlight>
                <a:srgbClr val="FF00FF"/>
              </a:highlight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B5C50F5-6979-49F1-9E06-BC3B2B9BB448}"/>
              </a:ext>
            </a:extLst>
          </p:cNvPr>
          <p:cNvSpPr/>
          <p:nvPr/>
        </p:nvSpPr>
        <p:spPr>
          <a:xfrm>
            <a:off x="5370787" y="1271752"/>
            <a:ext cx="3899338" cy="4271797"/>
          </a:xfrm>
          <a:prstGeom prst="rect">
            <a:avLst/>
          </a:prstGeom>
          <a:solidFill>
            <a:srgbClr val="00B0F0">
              <a:alpha val="3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highlight>
                <a:srgbClr val="FF00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02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D112B-5165-45A9-8F73-CDBCDD214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pro 1. setkání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710595-0E76-4FA3-A6D6-3800E6FC9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27979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Cíl: realizovat a interpretovat úsekovou analýzu v </a:t>
            </a:r>
            <a:r>
              <a:rPr lang="cs-CZ" b="1" dirty="0"/>
              <a:t>R</a:t>
            </a:r>
            <a:r>
              <a:rPr lang="cs-CZ" dirty="0"/>
              <a:t> pomocí balíku </a:t>
            </a:r>
            <a:r>
              <a:rPr lang="cs-CZ" b="1" dirty="0" err="1"/>
              <a:t>lavaan</a:t>
            </a:r>
            <a:endParaRPr lang="cs-CZ" b="1" dirty="0"/>
          </a:p>
          <a:p>
            <a:r>
              <a:rPr lang="cs-CZ" dirty="0"/>
              <a:t>Lineární regrese jako SEM model </a:t>
            </a:r>
          </a:p>
          <a:p>
            <a:pPr lvl="1"/>
            <a:r>
              <a:rPr lang="cs-CZ" dirty="0"/>
              <a:t>prvky modelu a jejich zobrazení </a:t>
            </a:r>
          </a:p>
          <a:p>
            <a:pPr lvl="1"/>
            <a:r>
              <a:rPr lang="cs-CZ" dirty="0"/>
              <a:t>specifikace modelu a odhad jeho parametrů pomocí funkcí </a:t>
            </a:r>
            <a:r>
              <a:rPr lang="cs-CZ" dirty="0" err="1"/>
              <a:t>lavaan</a:t>
            </a:r>
            <a:endParaRPr lang="cs-CZ" dirty="0"/>
          </a:p>
          <a:p>
            <a:pPr lvl="1"/>
            <a:r>
              <a:rPr lang="cs-CZ" dirty="0"/>
              <a:t>modelem implikovaná korelační (kovarianční matice)</a:t>
            </a:r>
          </a:p>
          <a:p>
            <a:r>
              <a:rPr lang="cs-CZ" dirty="0"/>
              <a:t>Úsekové modely</a:t>
            </a:r>
          </a:p>
          <a:p>
            <a:pPr lvl="1"/>
            <a:r>
              <a:rPr lang="cs-CZ" dirty="0"/>
              <a:t>jednoduchá mediace</a:t>
            </a:r>
          </a:p>
          <a:p>
            <a:pPr lvl="1"/>
            <a:r>
              <a:rPr lang="cs-CZ" dirty="0"/>
              <a:t>parciální korelace</a:t>
            </a:r>
          </a:p>
          <a:p>
            <a:pPr lvl="1"/>
            <a:r>
              <a:rPr lang="cs-CZ" dirty="0"/>
              <a:t>složitější modely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02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4FEE8-EB1C-48F4-9794-5F6ABC00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regrese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AEAB16-267D-4F77-A5BF-525F1192F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Na základě korelací mezi proměnnými lze jednu z nich predikovat ostatními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Y</a:t>
            </a:r>
            <a:r>
              <a:rPr lang="cs-CZ" dirty="0"/>
              <a:t> = </a:t>
            </a:r>
            <a:r>
              <a:rPr lang="cs-CZ" i="1" dirty="0"/>
              <a:t>b</a:t>
            </a:r>
            <a:r>
              <a:rPr lang="cs-CZ" baseline="-25000" dirty="0"/>
              <a:t>0</a:t>
            </a:r>
            <a:r>
              <a:rPr lang="cs-CZ" dirty="0"/>
              <a:t> + </a:t>
            </a:r>
            <a:r>
              <a:rPr lang="cs-CZ" i="1" dirty="0"/>
              <a:t>b</a:t>
            </a:r>
            <a:r>
              <a:rPr lang="cs-CZ" baseline="-25000" dirty="0"/>
              <a:t>1 </a:t>
            </a:r>
            <a:r>
              <a:rPr lang="cs-CZ" i="1" dirty="0"/>
              <a:t>X</a:t>
            </a:r>
            <a:r>
              <a:rPr lang="cs-CZ" baseline="-25000" dirty="0"/>
              <a:t>1</a:t>
            </a:r>
            <a:r>
              <a:rPr lang="cs-CZ" dirty="0"/>
              <a:t> + </a:t>
            </a:r>
            <a:r>
              <a:rPr lang="cs-CZ" i="1" dirty="0"/>
              <a:t>b</a:t>
            </a:r>
            <a:r>
              <a:rPr lang="cs-CZ" baseline="-25000" dirty="0"/>
              <a:t>2 </a:t>
            </a:r>
            <a:r>
              <a:rPr lang="cs-CZ" i="1" dirty="0"/>
              <a:t>X</a:t>
            </a:r>
            <a:r>
              <a:rPr lang="cs-CZ" baseline="-25000" dirty="0"/>
              <a:t>2</a:t>
            </a:r>
            <a:r>
              <a:rPr lang="cs-CZ" dirty="0"/>
              <a:t> + … </a:t>
            </a:r>
            <a:r>
              <a:rPr lang="cs-CZ" i="1" dirty="0" err="1"/>
              <a:t>b</a:t>
            </a:r>
            <a:r>
              <a:rPr lang="cs-CZ" baseline="-25000" dirty="0" err="1"/>
              <a:t>k</a:t>
            </a:r>
            <a:r>
              <a:rPr lang="cs-CZ" baseline="-25000" dirty="0"/>
              <a:t> </a:t>
            </a:r>
            <a:r>
              <a:rPr lang="cs-CZ" i="1" dirty="0" err="1"/>
              <a:t>X</a:t>
            </a:r>
            <a:r>
              <a:rPr lang="cs-CZ" baseline="-25000" dirty="0" err="1"/>
              <a:t>k</a:t>
            </a:r>
            <a:r>
              <a:rPr lang="cs-CZ" dirty="0"/>
              <a:t> + </a:t>
            </a:r>
            <a:r>
              <a:rPr lang="cs-CZ" i="1" dirty="0"/>
              <a:t>e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Přiřazujeme tím proměnným funkční role:</a:t>
            </a:r>
          </a:p>
          <a:p>
            <a:pPr marL="457200" lvl="1" indent="0" algn="ctr">
              <a:buNone/>
            </a:pPr>
            <a:r>
              <a:rPr lang="cs-CZ" sz="3200" b="1" dirty="0"/>
              <a:t>závislá (endogenní) a nezávislá (exogenní)</a:t>
            </a:r>
          </a:p>
          <a:p>
            <a:pPr marL="0" indent="0">
              <a:buNone/>
            </a:pPr>
            <a:r>
              <a:rPr lang="cs-CZ" dirty="0"/>
              <a:t>Je na nás a teorii, kterou proměnnou predikovat a které proměnné budou prediktory</a:t>
            </a:r>
          </a:p>
          <a:p>
            <a:pPr marL="0" indent="0">
              <a:buNone/>
            </a:pPr>
            <a:r>
              <a:rPr lang="cs-CZ" dirty="0"/>
              <a:t>Dáváme tím korelacím nějaký konkrétní smysl </a:t>
            </a:r>
          </a:p>
        </p:txBody>
      </p:sp>
    </p:spTree>
    <p:extLst>
      <p:ext uri="{BB962C8B-B14F-4D97-AF65-F5344CB8AC3E}">
        <p14:creationId xmlns:p14="http://schemas.microsoft.com/office/powerpoint/2010/main" val="286536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C5B583-A008-434C-9C7B-FCD9EDFB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regrese – příklad</a:t>
            </a:r>
            <a:br>
              <a:rPr lang="cs-CZ" dirty="0"/>
            </a:br>
            <a:r>
              <a:rPr lang="cs-CZ" b="1" i="1" dirty="0"/>
              <a:t>GPA – SES – </a:t>
            </a:r>
            <a:r>
              <a:rPr lang="cs-CZ" b="1" i="1" dirty="0" err="1"/>
              <a:t>nAch</a:t>
            </a:r>
            <a:r>
              <a:rPr lang="cs-CZ" b="1" i="1" dirty="0"/>
              <a:t> – IQ</a:t>
            </a:r>
            <a:r>
              <a:rPr lang="cs-CZ" dirty="0"/>
              <a:t>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6B0C24C-9A6D-4CFE-ADA2-AEA29FCD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22811" cy="823912"/>
          </a:xfrm>
        </p:spPr>
        <p:txBody>
          <a:bodyPr/>
          <a:lstStyle/>
          <a:p>
            <a:pPr algn="r"/>
            <a:r>
              <a:rPr lang="cs-CZ" sz="2800" dirty="0"/>
              <a:t>Korelace</a:t>
            </a:r>
            <a:endParaRPr lang="cs-CZ" dirty="0"/>
          </a:p>
        </p:txBody>
      </p:sp>
      <p:graphicFrame>
        <p:nvGraphicFramePr>
          <p:cNvPr id="8" name="Zástupný symbol pro obsah 7">
            <a:extLst>
              <a:ext uri="{FF2B5EF4-FFF2-40B4-BE49-F238E27FC236}">
                <a16:creationId xmlns:a16="http://schemas.microsoft.com/office/drawing/2014/main" id="{B08A8DC0-72BB-4FE0-B79A-745107B896A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21723400"/>
              </p:ext>
            </p:extLst>
          </p:nvPr>
        </p:nvGraphicFramePr>
        <p:xfrm>
          <a:off x="836611" y="2505075"/>
          <a:ext cx="4725988" cy="360045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61218">
                  <a:extLst>
                    <a:ext uri="{9D8B030D-6E8A-4147-A177-3AD203B41FA5}">
                      <a16:colId xmlns:a16="http://schemas.microsoft.com/office/drawing/2014/main" val="557729304"/>
                    </a:ext>
                  </a:extLst>
                </a:gridCol>
                <a:gridCol w="881116">
                  <a:extLst>
                    <a:ext uri="{9D8B030D-6E8A-4147-A177-3AD203B41FA5}">
                      <a16:colId xmlns:a16="http://schemas.microsoft.com/office/drawing/2014/main" val="3730660257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240002871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1644830009"/>
                    </a:ext>
                  </a:extLst>
                </a:gridCol>
                <a:gridCol w="961218">
                  <a:extLst>
                    <a:ext uri="{9D8B030D-6E8A-4147-A177-3AD203B41FA5}">
                      <a16:colId xmlns:a16="http://schemas.microsoft.com/office/drawing/2014/main" val="247858140"/>
                    </a:ext>
                  </a:extLst>
                </a:gridCol>
              </a:tblGrid>
              <a:tr h="720090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u="none" strike="noStrike" dirty="0">
                          <a:effectLst/>
                        </a:rPr>
                        <a:t>IQ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17734173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GPA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0,45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0,47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64258507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>
                          <a:effectLst/>
                        </a:rPr>
                        <a:t>SES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0,30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0,24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877059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 dirty="0" err="1">
                          <a:effectLst/>
                        </a:rPr>
                        <a:t>nAch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0,45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0,30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1,00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>
                          <a:effectLst/>
                        </a:rPr>
                        <a:t>0,16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66829288"/>
                  </a:ext>
                </a:extLst>
              </a:tr>
              <a:tr h="720090">
                <a:tc>
                  <a:txBody>
                    <a:bodyPr/>
                    <a:lstStyle/>
                    <a:p>
                      <a:pPr algn="l" fontAlgn="b"/>
                      <a:r>
                        <a:rPr lang="cs-CZ" sz="2800" u="none" strike="noStrike">
                          <a:effectLst/>
                        </a:rPr>
                        <a:t>IQ</a:t>
                      </a:r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0,47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0,24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0,16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u="none" strike="noStrike" dirty="0">
                          <a:effectLst/>
                        </a:rPr>
                        <a:t>1,00</a:t>
                      </a:r>
                      <a:endParaRPr lang="cs-CZ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7554567"/>
                  </a:ext>
                </a:extLst>
              </a:tr>
            </a:tbl>
          </a:graphicData>
        </a:graphic>
      </p:graphicFrame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124254E8-1A0E-4B3D-B7D8-29730092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z="2800" dirty="0"/>
              <a:t>Regrese</a:t>
            </a:r>
            <a:r>
              <a:rPr lang="cs-CZ" dirty="0"/>
              <a:t>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FCA1A848-F0F7-47F0-9639-A72BF6CB0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734050" cy="4267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GPA‘ = 0,03</a:t>
            </a:r>
            <a:r>
              <a:rPr lang="cs-CZ" i="1" dirty="0"/>
              <a:t>SES</a:t>
            </a:r>
            <a:r>
              <a:rPr lang="cs-CZ" dirty="0"/>
              <a:t> + 0,37</a:t>
            </a:r>
            <a:r>
              <a:rPr lang="cs-CZ" i="1" dirty="0"/>
              <a:t>nAch</a:t>
            </a:r>
            <a:r>
              <a:rPr lang="cs-CZ" dirty="0"/>
              <a:t> + 0,40</a:t>
            </a:r>
            <a:r>
              <a:rPr lang="cs-CZ" i="1" dirty="0"/>
              <a:t>IQ</a:t>
            </a:r>
          </a:p>
          <a:p>
            <a:pPr marL="0" indent="0">
              <a:buNone/>
            </a:pPr>
            <a:r>
              <a:rPr lang="cs-CZ" i="1" dirty="0"/>
              <a:t>R</a:t>
            </a:r>
            <a:r>
              <a:rPr lang="cs-CZ" baseline="30000" dirty="0"/>
              <a:t>2</a:t>
            </a:r>
            <a:r>
              <a:rPr lang="cs-CZ" i="1" dirty="0"/>
              <a:t> </a:t>
            </a:r>
            <a:r>
              <a:rPr lang="cs-CZ" dirty="0"/>
              <a:t>= 0,37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Kdyby SES, </a:t>
            </a:r>
            <a:r>
              <a:rPr lang="cs-CZ" dirty="0" err="1"/>
              <a:t>nAch</a:t>
            </a:r>
            <a:r>
              <a:rPr lang="cs-CZ" dirty="0"/>
              <a:t> a IQ </a:t>
            </a:r>
            <a:r>
              <a:rPr lang="cs-CZ" b="1" dirty="0"/>
              <a:t>způsobovaly</a:t>
            </a:r>
            <a:r>
              <a:rPr lang="cs-CZ" dirty="0"/>
              <a:t> GPA tímto způsobem, pozorovali bychom mezi nimi tyto korelace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(ano, ty korelace se </a:t>
            </a:r>
            <a:r>
              <a:rPr lang="cs-CZ" sz="1800" dirty="0" err="1"/>
              <a:t>zadí</a:t>
            </a:r>
            <a:r>
              <a:rPr lang="cs-CZ" sz="1800" dirty="0"/>
              <a:t> z regresních parametrů zase zpětně spočítat, ale o tom později)</a:t>
            </a:r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369C6B4-8EAD-4242-8876-0DC994E8A84C}"/>
              </a:ext>
            </a:extLst>
          </p:cNvPr>
          <p:cNvCxnSpPr/>
          <p:nvPr/>
        </p:nvCxnSpPr>
        <p:spPr>
          <a:xfrm>
            <a:off x="5629275" y="2257425"/>
            <a:ext cx="4667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11" name="Rukopis 10">
                <a:extLst>
                  <a:ext uri="{FF2B5EF4-FFF2-40B4-BE49-F238E27FC236}">
                    <a16:creationId xmlns:a16="http://schemas.microsoft.com/office/drawing/2014/main" id="{29E6EB3E-F4BC-4479-BF41-736238DBD904}"/>
                  </a:ext>
                </a:extLst>
              </p14:cNvPr>
              <p14:cNvContentPartPr/>
              <p14:nvPr/>
            </p14:nvContentPartPr>
            <p14:xfrm>
              <a:off x="5762580" y="4971945"/>
              <a:ext cx="4553280" cy="628920"/>
            </p14:xfrm>
          </p:contentPart>
        </mc:Choice>
        <mc:Fallback xmlns="">
          <p:pic>
            <p:nvPicPr>
              <p:cNvPr id="11" name="Rukopis 10">
                <a:extLst>
                  <a:ext uri="{FF2B5EF4-FFF2-40B4-BE49-F238E27FC236}">
                    <a16:creationId xmlns:a16="http://schemas.microsoft.com/office/drawing/2014/main" id="{29E6EB3E-F4BC-4479-BF41-736238DBD9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44580" y="4953945"/>
                <a:ext cx="4588920" cy="66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0511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9BFF4B2-B46D-4D2B-AC46-84E24373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regrese v R</a:t>
            </a:r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23EF270-B1F3-4DA9-965E-C3520A538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9025"/>
          </a:xfrm>
        </p:spPr>
        <p:txBody>
          <a:bodyPr>
            <a:normAutofit fontScale="77500" lnSpcReduction="20000"/>
          </a:bodyPr>
          <a:lstStyle/>
          <a:p>
            <a:r>
              <a:rPr lang="cs-CZ" sz="4100" dirty="0"/>
              <a:t>Data </a:t>
            </a:r>
            <a:r>
              <a:rPr lang="cs-CZ" sz="4100" dirty="0" err="1"/>
              <a:t>Pedhazur</a:t>
            </a:r>
            <a:endParaRPr lang="cs-CZ" dirty="0"/>
          </a:p>
          <a:p>
            <a:pPr marL="0" indent="0">
              <a:buNone/>
            </a:pPr>
            <a:r>
              <a:rPr lang="cs-CZ" sz="2600" dirty="0" err="1">
                <a:latin typeface="Andale Mono" panose="020B0509000000000004" pitchFamily="49" charset="0"/>
              </a:rPr>
              <a:t>Coefficients</a:t>
            </a:r>
            <a:r>
              <a:rPr lang="cs-CZ" sz="2600" dirty="0">
                <a:latin typeface="Andale Mono" panose="020B0509000000000004" pitchFamily="49" charset="0"/>
              </a:rPr>
              <a:t>: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             </a:t>
            </a:r>
            <a:r>
              <a:rPr lang="cs-CZ" sz="2600" dirty="0" err="1">
                <a:latin typeface="Andale Mono" panose="020B0509000000000004" pitchFamily="49" charset="0"/>
              </a:rPr>
              <a:t>Estimate</a:t>
            </a:r>
            <a:r>
              <a:rPr lang="cs-CZ" sz="2600" dirty="0">
                <a:latin typeface="Andale Mono" panose="020B0509000000000004" pitchFamily="49" charset="0"/>
              </a:rPr>
              <a:t> </a:t>
            </a:r>
            <a:r>
              <a:rPr lang="cs-CZ" sz="2600" dirty="0" err="1">
                <a:latin typeface="Andale Mono" panose="020B0509000000000004" pitchFamily="49" charset="0"/>
              </a:rPr>
              <a:t>Standardized</a:t>
            </a:r>
            <a:r>
              <a:rPr lang="cs-CZ" sz="2600" dirty="0">
                <a:latin typeface="Andale Mono" panose="020B0509000000000004" pitchFamily="49" charset="0"/>
              </a:rPr>
              <a:t> </a:t>
            </a:r>
            <a:r>
              <a:rPr lang="cs-CZ" sz="2600" dirty="0" err="1">
                <a:latin typeface="Andale Mono" panose="020B0509000000000004" pitchFamily="49" charset="0"/>
              </a:rPr>
              <a:t>Std</a:t>
            </a:r>
            <a:r>
              <a:rPr lang="cs-CZ" sz="2600" dirty="0">
                <a:latin typeface="Andale Mono" panose="020B0509000000000004" pitchFamily="49" charset="0"/>
              </a:rPr>
              <a:t>. </a:t>
            </a:r>
            <a:r>
              <a:rPr lang="cs-CZ" sz="2600" dirty="0" err="1">
                <a:latin typeface="Andale Mono" panose="020B0509000000000004" pitchFamily="49" charset="0"/>
              </a:rPr>
              <a:t>Error</a:t>
            </a:r>
            <a:r>
              <a:rPr lang="cs-CZ" sz="2600" dirty="0">
                <a:latin typeface="Andale Mono" panose="020B0509000000000004" pitchFamily="49" charset="0"/>
              </a:rPr>
              <a:t> t </a:t>
            </a:r>
            <a:r>
              <a:rPr lang="cs-CZ" sz="2600" dirty="0" err="1">
                <a:latin typeface="Andale Mono" panose="020B0509000000000004" pitchFamily="49" charset="0"/>
              </a:rPr>
              <a:t>value</a:t>
            </a:r>
            <a:r>
              <a:rPr lang="cs-CZ" sz="2600" dirty="0">
                <a:latin typeface="Andale Mono" panose="020B0509000000000004" pitchFamily="49" charset="0"/>
              </a:rPr>
              <a:t> </a:t>
            </a:r>
            <a:r>
              <a:rPr lang="cs-CZ" sz="2600" dirty="0" err="1">
                <a:latin typeface="Andale Mono" panose="020B0509000000000004" pitchFamily="49" charset="0"/>
              </a:rPr>
              <a:t>Pr</a:t>
            </a:r>
            <a:r>
              <a:rPr lang="cs-CZ" sz="2600" dirty="0">
                <a:latin typeface="Andale Mono" panose="020B0509000000000004" pitchFamily="49" charset="0"/>
              </a:rPr>
              <a:t>(&gt;|t|)    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(</a:t>
            </a:r>
            <a:r>
              <a:rPr lang="cs-CZ" sz="2600" dirty="0" err="1">
                <a:latin typeface="Andale Mono" panose="020B0509000000000004" pitchFamily="49" charset="0"/>
              </a:rPr>
              <a:t>Intercept</a:t>
            </a:r>
            <a:r>
              <a:rPr lang="cs-CZ" sz="2600" dirty="0">
                <a:latin typeface="Andale Mono" panose="020B0509000000000004" pitchFamily="49" charset="0"/>
              </a:rPr>
              <a:t>) -17.47656      0.00000    2.02594  -8.626   &lt;2e-16 ***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SES           0.13846      0.03476    0.10777   1.285    0.199    </a:t>
            </a:r>
          </a:p>
          <a:p>
            <a:pPr marL="0" indent="0">
              <a:buNone/>
            </a:pPr>
            <a:r>
              <a:rPr lang="cs-CZ" sz="2600" dirty="0" err="1">
                <a:latin typeface="Andale Mono" panose="020B0509000000000004" pitchFamily="49" charset="0"/>
              </a:rPr>
              <a:t>nAch</a:t>
            </a:r>
            <a:r>
              <a:rPr lang="cs-CZ" sz="2600" dirty="0">
                <a:latin typeface="Andale Mono" panose="020B0509000000000004" pitchFamily="49" charset="0"/>
              </a:rPr>
              <a:t>          0.29912      0.37277    0.02134  14.019   &lt;2e-16 ***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IQ            0.24911      0.40273    0.01617  15.406   &lt;2e-16 ***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---</a:t>
            </a:r>
          </a:p>
          <a:p>
            <a:pPr marL="0" indent="0">
              <a:buNone/>
            </a:pPr>
            <a:r>
              <a:rPr lang="cs-CZ" sz="2600" dirty="0" err="1">
                <a:latin typeface="Andale Mono" panose="020B0509000000000004" pitchFamily="49" charset="0"/>
              </a:rPr>
              <a:t>Signif</a:t>
            </a:r>
            <a:r>
              <a:rPr lang="cs-CZ" sz="2600" dirty="0">
                <a:latin typeface="Andale Mono" panose="020B0509000000000004" pitchFamily="49" charset="0"/>
              </a:rPr>
              <a:t>. </a:t>
            </a:r>
            <a:r>
              <a:rPr lang="cs-CZ" sz="2600" dirty="0" err="1">
                <a:latin typeface="Andale Mono" panose="020B0509000000000004" pitchFamily="49" charset="0"/>
              </a:rPr>
              <a:t>codes</a:t>
            </a:r>
            <a:r>
              <a:rPr lang="cs-CZ" sz="2600" dirty="0">
                <a:latin typeface="Andale Mono" panose="020B0509000000000004" pitchFamily="49" charset="0"/>
              </a:rPr>
              <a:t>:  0 ‘***’ 0.001 ‘**’ 0.01 ‘*’ 0.05 ‘.’ 0.1 ‘ ’ 1</a:t>
            </a:r>
          </a:p>
          <a:p>
            <a:pPr marL="0" indent="0">
              <a:buNone/>
            </a:pPr>
            <a:endParaRPr lang="cs-CZ" sz="26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cs-CZ" sz="2600" dirty="0" err="1">
                <a:latin typeface="Andale Mono" panose="020B0509000000000004" pitchFamily="49" charset="0"/>
              </a:rPr>
              <a:t>Residual</a:t>
            </a:r>
            <a:r>
              <a:rPr lang="cs-CZ" sz="2600" dirty="0">
                <a:latin typeface="Andale Mono" panose="020B0509000000000004" pitchFamily="49" charset="0"/>
              </a:rPr>
              <a:t> standard </a:t>
            </a:r>
            <a:r>
              <a:rPr lang="cs-CZ" sz="2600" dirty="0" err="1">
                <a:latin typeface="Andale Mono" panose="020B0509000000000004" pitchFamily="49" charset="0"/>
              </a:rPr>
              <a:t>error</a:t>
            </a:r>
            <a:r>
              <a:rPr lang="cs-CZ" sz="2600" dirty="0">
                <a:latin typeface="Andale Mono" panose="020B0509000000000004" pitchFamily="49" charset="0"/>
              </a:rPr>
              <a:t>: 7.471 on 996 </a:t>
            </a:r>
            <a:r>
              <a:rPr lang="cs-CZ" sz="2600" dirty="0" err="1">
                <a:latin typeface="Andale Mono" panose="020B0509000000000004" pitchFamily="49" charset="0"/>
              </a:rPr>
              <a:t>degrees</a:t>
            </a:r>
            <a:r>
              <a:rPr lang="cs-CZ" sz="2600" dirty="0">
                <a:latin typeface="Andale Mono" panose="020B0509000000000004" pitchFamily="49" charset="0"/>
              </a:rPr>
              <a:t> </a:t>
            </a:r>
            <a:r>
              <a:rPr lang="cs-CZ" sz="2600" dirty="0" err="1">
                <a:latin typeface="Andale Mono" panose="020B0509000000000004" pitchFamily="49" charset="0"/>
              </a:rPr>
              <a:t>of</a:t>
            </a:r>
            <a:r>
              <a:rPr lang="cs-CZ" sz="2600" dirty="0">
                <a:latin typeface="Andale Mono" panose="020B0509000000000004" pitchFamily="49" charset="0"/>
              </a:rPr>
              <a:t> </a:t>
            </a:r>
            <a:r>
              <a:rPr lang="cs-CZ" sz="2600" dirty="0" err="1">
                <a:latin typeface="Andale Mono" panose="020B0509000000000004" pitchFamily="49" charset="0"/>
              </a:rPr>
              <a:t>freedom</a:t>
            </a:r>
            <a:endParaRPr lang="cs-CZ" sz="2600" dirty="0">
              <a:latin typeface="Andale Mono" panose="020B0509000000000004" pitchFamily="49" charset="0"/>
            </a:endParaRPr>
          </a:p>
          <a:p>
            <a:pPr marL="0" indent="0">
              <a:buNone/>
            </a:pPr>
            <a:r>
              <a:rPr lang="cs-CZ" sz="2600" dirty="0" err="1">
                <a:latin typeface="Andale Mono" panose="020B0509000000000004" pitchFamily="49" charset="0"/>
              </a:rPr>
              <a:t>Multiple</a:t>
            </a:r>
            <a:r>
              <a:rPr lang="cs-CZ" sz="2600" dirty="0">
                <a:latin typeface="Andale Mono" panose="020B0509000000000004" pitchFamily="49" charset="0"/>
              </a:rPr>
              <a:t> R-</a:t>
            </a:r>
            <a:r>
              <a:rPr lang="cs-CZ" sz="2600" dirty="0" err="1">
                <a:latin typeface="Andale Mono" panose="020B0509000000000004" pitchFamily="49" charset="0"/>
              </a:rPr>
              <a:t>squared</a:t>
            </a:r>
            <a:r>
              <a:rPr lang="cs-CZ" sz="2600" dirty="0">
                <a:latin typeface="Andale Mono" panose="020B0509000000000004" pitchFamily="49" charset="0"/>
              </a:rPr>
              <a:t>:  0.3654,	</a:t>
            </a:r>
            <a:r>
              <a:rPr lang="cs-CZ" sz="2600" dirty="0" err="1">
                <a:latin typeface="Andale Mono" panose="020B0509000000000004" pitchFamily="49" charset="0"/>
              </a:rPr>
              <a:t>Adjusted</a:t>
            </a:r>
            <a:r>
              <a:rPr lang="cs-CZ" sz="2600" dirty="0">
                <a:latin typeface="Andale Mono" panose="020B0509000000000004" pitchFamily="49" charset="0"/>
              </a:rPr>
              <a:t> R-</a:t>
            </a:r>
            <a:r>
              <a:rPr lang="cs-CZ" sz="2600" dirty="0" err="1">
                <a:latin typeface="Andale Mono" panose="020B0509000000000004" pitchFamily="49" charset="0"/>
              </a:rPr>
              <a:t>squared</a:t>
            </a:r>
            <a:r>
              <a:rPr lang="cs-CZ" sz="2600" dirty="0">
                <a:latin typeface="Andale Mono" panose="020B0509000000000004" pitchFamily="49" charset="0"/>
              </a:rPr>
              <a:t>:  0.3635 </a:t>
            </a:r>
          </a:p>
          <a:p>
            <a:pPr marL="0" indent="0">
              <a:buNone/>
            </a:pPr>
            <a:r>
              <a:rPr lang="cs-CZ" sz="2600" dirty="0">
                <a:latin typeface="Andale Mono" panose="020B0509000000000004" pitchFamily="49" charset="0"/>
              </a:rPr>
              <a:t>F-</a:t>
            </a:r>
            <a:r>
              <a:rPr lang="cs-CZ" sz="2600" dirty="0" err="1">
                <a:latin typeface="Andale Mono" panose="020B0509000000000004" pitchFamily="49" charset="0"/>
              </a:rPr>
              <a:t>statistic</a:t>
            </a:r>
            <a:r>
              <a:rPr lang="cs-CZ" sz="2600" dirty="0">
                <a:latin typeface="Andale Mono" panose="020B0509000000000004" pitchFamily="49" charset="0"/>
              </a:rPr>
              <a:t>: 191.2 on 3 and 996 DF,  p-</a:t>
            </a:r>
            <a:r>
              <a:rPr lang="cs-CZ" sz="2600" dirty="0" err="1">
                <a:latin typeface="Andale Mono" panose="020B0509000000000004" pitchFamily="49" charset="0"/>
              </a:rPr>
              <a:t>value</a:t>
            </a:r>
            <a:r>
              <a:rPr lang="cs-CZ" sz="2600" dirty="0">
                <a:latin typeface="Andale Mono" panose="020B0509000000000004" pitchFamily="49" charset="0"/>
              </a:rPr>
              <a:t>: &lt; 2.2e-16</a:t>
            </a:r>
          </a:p>
        </p:txBody>
      </p:sp>
    </p:spTree>
    <p:extLst>
      <p:ext uri="{BB962C8B-B14F-4D97-AF65-F5344CB8AC3E}">
        <p14:creationId xmlns:p14="http://schemas.microsoft.com/office/powerpoint/2010/main" val="14582207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2319</Words>
  <Application>Microsoft Office PowerPoint</Application>
  <PresentationFormat>Widescreen</PresentationFormat>
  <Paragraphs>407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Andale Mono</vt:lpstr>
      <vt:lpstr>Arial</vt:lpstr>
      <vt:lpstr>Calibri</vt:lpstr>
      <vt:lpstr>Calibri Light</vt:lpstr>
      <vt:lpstr>Symbol</vt:lpstr>
      <vt:lpstr>Wingdings</vt:lpstr>
      <vt:lpstr>Motiv Office</vt:lpstr>
      <vt:lpstr>Úvod do strukturního modelování</vt:lpstr>
      <vt:lpstr>Cíle kurzu</vt:lpstr>
      <vt:lpstr>Celý SEM model</vt:lpstr>
      <vt:lpstr>Modifikovaný program</vt:lpstr>
      <vt:lpstr>Celý SEM model</vt:lpstr>
      <vt:lpstr>Program pro 1. setkání</vt:lpstr>
      <vt:lpstr>Lineární regrese </vt:lpstr>
      <vt:lpstr>Lineární regrese – příklad GPA – SES – nAch – IQ </vt:lpstr>
      <vt:lpstr>Lineární regrese v R</vt:lpstr>
      <vt:lpstr>LR jako úsekový model</vt:lpstr>
      <vt:lpstr>LR jako úsekový model Prvky modelu</vt:lpstr>
      <vt:lpstr>LR jako úsekový model Prvky modelu</vt:lpstr>
      <vt:lpstr>LR jako úsekový model Prvky modelu</vt:lpstr>
      <vt:lpstr>LR jako úsekový model Prvky modelu</vt:lpstr>
      <vt:lpstr>LR jako úsekový model Prvky modelu</vt:lpstr>
      <vt:lpstr>LR jako úsekový model Prvky modelu</vt:lpstr>
      <vt:lpstr>LR jako úsekový model Prvky modelu</vt:lpstr>
      <vt:lpstr>Pojďme si nyní sestrojit úsekovou variantu předchozího modelu</vt:lpstr>
      <vt:lpstr>PowerPoint Presentation</vt:lpstr>
      <vt:lpstr>Dekompozice korelační matice jako účel strukturního modelování</vt:lpstr>
      <vt:lpstr>PowerPoint Presentation</vt:lpstr>
      <vt:lpstr>Interpretujme náš regresní – úsekový model</vt:lpstr>
      <vt:lpstr>Interpretujme náš regresní – úsekový model GPA – SES – nAch – IQ </vt:lpstr>
      <vt:lpstr>Wrightovy „tracing rules“</vt:lpstr>
      <vt:lpstr>Interpretujme náš regresní – úsekový model GPA – SES – nAch – IQ </vt:lpstr>
      <vt:lpstr>Předpoklady</vt:lpstr>
      <vt:lpstr>„Opravdový“ kauzální model</vt:lpstr>
      <vt:lpstr>Specifikace úsekového modelu</vt:lpstr>
      <vt:lpstr>Specifikace úsekového modelu - lavaan</vt:lpstr>
      <vt:lpstr>Poj</vt:lpstr>
      <vt:lpstr>„Opravdový“ kauzální model</vt:lpstr>
      <vt:lpstr>Interpretujme náš úsekový model GPA – nAch – IQ  –  SES</vt:lpstr>
      <vt:lpstr>Interpretujme náš úsekový model GPA – nAch – IQ  –  SES</vt:lpstr>
      <vt:lpstr>Test nepřímého efektu</vt:lpstr>
      <vt:lpstr>Alternativní model:</vt:lpstr>
      <vt:lpstr>Identifikace</vt:lpstr>
      <vt:lpstr>Pod(ne)identifikovaný model - underidentified</vt:lpstr>
      <vt:lpstr>Overidentified model – nový cíl!</vt:lpstr>
      <vt:lpstr>Dokáže model bez přímého kauzálního efektu SES na GPA a IQ na nAch zachytit podobně dobře jako právě identifikovaný model? </vt:lpstr>
      <vt:lpstr>Metrika srovnání modelů</vt:lpstr>
      <vt:lpstr>Další ukazatele fitu</vt:lpstr>
      <vt:lpstr>Maticový zápis lineární regrese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strukturního modelování</dc:title>
  <dc:creator>Standa Ježek</dc:creator>
  <cp:lastModifiedBy>Adam Ťápal</cp:lastModifiedBy>
  <cp:revision>58</cp:revision>
  <dcterms:created xsi:type="dcterms:W3CDTF">2018-11-21T07:53:41Z</dcterms:created>
  <dcterms:modified xsi:type="dcterms:W3CDTF">2019-01-29T22:57:44Z</dcterms:modified>
</cp:coreProperties>
</file>