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9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79" r:id="rId29"/>
    <p:sldId id="280" r:id="rId30"/>
    <p:sldId id="283" r:id="rId31"/>
    <p:sldId id="288" r:id="rId32"/>
    <p:sldId id="286" r:id="rId33"/>
    <p:sldId id="28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0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0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7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77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9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8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66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0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9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7630-C99E-49AB-8BD7-A4691674368F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092F-7F39-4D93-B858-C3076220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matitito/grm-plo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dalyc.org/pdf/167/1675201903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dalyc.org/pdf/167/16752019034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chometricsociety.org/sites/default/files/IMPS%202018%20Talk%20Abstracts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705511.2014.882658" TargetMode="External"/><Relationship Id="rId2" Type="http://schemas.openxmlformats.org/officeDocument/2006/relationships/hyperlink" Target="https://doi.org/10.1080/107055107013018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ocumentation.org/packages/semTools/versions/0.5-1/topics/measEq.synta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INTELL.2016.01.00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strukturního modelování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PSY028_E – Statistická analýza dat v psychologii</a:t>
            </a:r>
          </a:p>
          <a:p>
            <a:r>
              <a:rPr lang="cs-CZ" dirty="0"/>
              <a:t>Blok 3 – Speciální případy ve faktorové analýze </a:t>
            </a:r>
            <a:br>
              <a:rPr lang="cs-CZ" dirty="0"/>
            </a:br>
            <a:r>
              <a:rPr lang="cs-CZ"/>
              <a:t>Michal Jabůrek, Stanislav Ježek, Hynek Cígler, Adam Ťápal </a:t>
            </a:r>
            <a:r>
              <a:rPr lang="cs-CZ" dirty="0"/>
              <a:t>| 7. 12.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64C7B-BA63-433E-A1AA-2F02EAE16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394334"/>
            <a:ext cx="1277115" cy="9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4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Ordinální faktorový model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Categorical</a:t>
            </a:r>
            <a:r>
              <a:rPr lang="cs-CZ" dirty="0"/>
              <a:t> CFA, </a:t>
            </a:r>
            <a:r>
              <a:rPr lang="cs-CZ" dirty="0" err="1"/>
              <a:t>Item-factor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10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Ordinální faktorový model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Matematicky ekvivalentní IRT (</a:t>
            </a:r>
            <a:r>
              <a:rPr lang="cs-CZ" dirty="0" err="1"/>
              <a:t>graded</a:t>
            </a:r>
            <a:r>
              <a:rPr lang="cs-CZ" dirty="0"/>
              <a:t> response modelu).</a:t>
            </a:r>
          </a:p>
          <a:p>
            <a:pPr lvl="1"/>
            <a:r>
              <a:rPr lang="cs-CZ" dirty="0">
                <a:hlinkClick r:id="rId2"/>
              </a:rPr>
              <a:t>https://github.com/tomatitito/grm-plots</a:t>
            </a:r>
            <a:r>
              <a:rPr lang="cs-CZ" dirty="0"/>
              <a:t> – užitečné funkce </a:t>
            </a:r>
          </a:p>
          <a:p>
            <a:r>
              <a:rPr lang="cs-CZ" dirty="0"/>
              <a:t>Pracuje s položkami, jako by byly ordinální kategorické proměnné</a:t>
            </a:r>
          </a:p>
          <a:p>
            <a:pPr lvl="1"/>
            <a:r>
              <a:rPr lang="cs-CZ" dirty="0"/>
              <a:t>Menší předpoklad o rozložení položek.</a:t>
            </a:r>
          </a:p>
          <a:p>
            <a:pPr lvl="1"/>
            <a:r>
              <a:rPr lang="cs-CZ" dirty="0"/>
              <a:t>Výrazně lepší shoda s daty, zvláště u binárních položek.</a:t>
            </a:r>
          </a:p>
          <a:p>
            <a:r>
              <a:rPr lang="cs-CZ" dirty="0"/>
              <a:t>Tzv. </a:t>
            </a:r>
            <a:r>
              <a:rPr lang="cs-CZ" dirty="0" err="1"/>
              <a:t>Item-Factor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b="1" dirty="0"/>
              <a:t>Předpoklad: </a:t>
            </a:r>
            <a:r>
              <a:rPr lang="cs-CZ" dirty="0"/>
              <a:t>Existují normálně rozdělené latentní „odpovědi“, které se manifestují prostřednictvím kategorických, ordinálních pozorovaných odpovědí.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69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Parametrizace LRM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761008" cy="4713674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dirty="0" err="1"/>
                  <a:t>Latent</a:t>
                </a:r>
                <a:r>
                  <a:rPr lang="cs-CZ" dirty="0"/>
                  <a:t> response model (LRM)</a:t>
                </a:r>
                <a:br>
                  <a:rPr lang="cs-CZ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dirty="0"/>
                  <a:t> = </a:t>
                </a:r>
                <a:r>
                  <a:rPr lang="cs-CZ" dirty="0" err="1"/>
                  <a:t>latent</a:t>
                </a:r>
                <a:r>
                  <a:rPr lang="cs-CZ" dirty="0"/>
                  <a:t> response;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= </a:t>
                </a:r>
                <a:r>
                  <a:rPr lang="cs-CZ" dirty="0" err="1"/>
                  <a:t>loading</a:t>
                </a:r>
                <a:r>
                  <a:rPr lang="cs-CZ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= </a:t>
                </a:r>
                <a:r>
                  <a:rPr lang="cs-CZ" dirty="0" err="1"/>
                  <a:t>intercept</a:t>
                </a:r>
                <a:r>
                  <a:rPr lang="cs-CZ" dirty="0"/>
                  <a:t> (zpravidla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= reziduum</a:t>
                </a:r>
              </a:p>
              <a:p>
                <a:r>
                  <a:rPr lang="cs-CZ" dirty="0"/>
                  <a:t>Skórovací funkce:</a:t>
                </a:r>
                <a:br>
                  <a:rPr lang="cs-CZ" dirty="0"/>
                </a:b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func>
                              <m:func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0;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f>
                              <m:fPr>
                                <m:type m:val="noBar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1;</m:t>
                                        </m:r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</m:t>
                                    </m:r>
                                    <m:sSubSup>
                                      <m:sSubSup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1;</m:t>
                                        </m:r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den>
                            </m:f>
                          </m: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func>
                              <m:func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Sup>
                                  <m:sSub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= pozorovaná kategorická proměnná;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= práh </a:t>
                </a:r>
                <a:r>
                  <a:rPr lang="cs-CZ" i="1" dirty="0"/>
                  <a:t>c</a:t>
                </a:r>
                <a:r>
                  <a:rPr lang="cs-CZ" dirty="0"/>
                  <a:t> na pol. </a:t>
                </a:r>
                <a:r>
                  <a:rPr lang="cs-CZ" i="1" dirty="0"/>
                  <a:t>i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761008" cy="4713674"/>
              </a:xfrm>
              <a:blipFill>
                <a:blip r:embed="rId2"/>
                <a:stretch>
                  <a:fillRect l="-1693" t="-1938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7196" y="130002"/>
            <a:ext cx="5060643" cy="627079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578614" y="6262299"/>
            <a:ext cx="3489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4"/>
              </a:rPr>
              <a:t>https://www.redalyc.org/pdf/167/16752019034.pdf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76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Latent</a:t>
            </a:r>
            <a:r>
              <a:rPr lang="cs-CZ" dirty="0"/>
              <a:t> response model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915415" y="6550223"/>
            <a:ext cx="2276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Beaujean</a:t>
            </a:r>
            <a:r>
              <a:rPr lang="cs-CZ" sz="1400" dirty="0"/>
              <a:t> (2014, pp. 97–98)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838200" y="4718649"/>
            <a:ext cx="5181600" cy="157000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Prahy určují tzv. skórovací funkci.</a:t>
            </a:r>
          </a:p>
          <a:p>
            <a:r>
              <a:rPr lang="cs-CZ" dirty="0"/>
              <a:t>Prahů je c-1, kde c je počet odpovědí.</a:t>
            </a:r>
          </a:p>
          <a:p>
            <a:r>
              <a:rPr lang="cs-CZ" dirty="0"/>
              <a:t>Průměr latentní odpovědi je fixován na 0 z důvodu identifikace.</a:t>
            </a:r>
          </a:p>
        </p:txBody>
      </p:sp>
      <p:pic>
        <p:nvPicPr>
          <p:cNvPr id="14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154"/>
            <a:ext cx="5181600" cy="3217526"/>
          </a:xfrm>
          <a:prstGeom prst="rect">
            <a:avLst/>
          </a:prstGeom>
        </p:spPr>
      </p:pic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6172200" y="4261449"/>
            <a:ext cx="5181600" cy="21566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Je použita matice </a:t>
            </a:r>
            <a:r>
              <a:rPr lang="cs-CZ" dirty="0" err="1"/>
              <a:t>tetrachorických</a:t>
            </a:r>
            <a:r>
              <a:rPr lang="cs-CZ" dirty="0"/>
              <a:t> nebo </a:t>
            </a:r>
            <a:r>
              <a:rPr lang="cs-CZ" dirty="0" err="1"/>
              <a:t>polychorických</a:t>
            </a:r>
            <a:r>
              <a:rPr lang="cs-CZ" dirty="0"/>
              <a:t> korelací.</a:t>
            </a:r>
          </a:p>
          <a:p>
            <a:r>
              <a:rPr lang="cs-CZ" dirty="0"/>
              <a:t>Prahy jsou odhadnuty společně s touto maticí a celým modelem.</a:t>
            </a:r>
          </a:p>
          <a:p>
            <a:r>
              <a:rPr lang="cs-CZ" dirty="0"/>
              <a:t>K odhadu slouží </a:t>
            </a:r>
            <a:r>
              <a:rPr lang="cs-CZ" dirty="0" err="1"/>
              <a:t>bivariační</a:t>
            </a:r>
            <a:r>
              <a:rPr lang="cs-CZ" dirty="0"/>
              <a:t> tabulky každé proměnné s každou. </a:t>
            </a:r>
          </a:p>
        </p:txBody>
      </p:sp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3392"/>
            <a:ext cx="5181600" cy="40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catCFA</a:t>
            </a:r>
            <a:r>
              <a:rPr lang="cs-CZ" dirty="0"/>
              <a:t> modelu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SRMR má jiný význam než v intervalové CFA.</a:t>
            </a:r>
          </a:p>
          <a:p>
            <a:r>
              <a:rPr lang="cs-CZ" dirty="0"/>
              <a:t>WRMR – dříve doporučované namísto SRMR pro </a:t>
            </a:r>
            <a:r>
              <a:rPr lang="cs-CZ" dirty="0" err="1"/>
              <a:t>catCFA</a:t>
            </a:r>
            <a:r>
              <a:rPr lang="cs-CZ" dirty="0"/>
              <a:t>.</a:t>
            </a:r>
          </a:p>
          <a:p>
            <a:pPr lvl="1"/>
            <a:r>
              <a:rPr lang="cs-CZ" b="1" dirty="0"/>
              <a:t>Nepoužívat!</a:t>
            </a:r>
            <a:r>
              <a:rPr lang="cs-CZ" dirty="0"/>
              <a:t> Nejasná interpretace, celkově problematické.</a:t>
            </a:r>
          </a:p>
          <a:p>
            <a:r>
              <a:rPr lang="cs-CZ" dirty="0"/>
              <a:t>Stupně volnosti modelu – více než intervalová CFA (každý práh = 1 </a:t>
            </a:r>
            <a:r>
              <a:rPr lang="cs-CZ" dirty="0" err="1"/>
              <a:t>df</a:t>
            </a:r>
            <a:r>
              <a:rPr lang="cs-CZ" dirty="0"/>
              <a:t>).</a:t>
            </a:r>
          </a:p>
          <a:p>
            <a:r>
              <a:rPr lang="cs-CZ" dirty="0"/>
              <a:t>Obecně lepší shoda modelu s daty.</a:t>
            </a:r>
          </a:p>
          <a:p>
            <a:pPr lvl="1"/>
            <a:r>
              <a:rPr lang="cs-CZ" dirty="0"/>
              <a:t>Odstraněn nerealistický předpoklad spojitých lineárních manifestních proměnných.</a:t>
            </a:r>
          </a:p>
          <a:p>
            <a:r>
              <a:rPr lang="cs-CZ" dirty="0"/>
              <a:t>Problém s LRT testem nad WLSMV </a:t>
            </a:r>
            <a:r>
              <a:rPr lang="cs-CZ" dirty="0" err="1"/>
              <a:t>estimátorem</a:t>
            </a:r>
            <a:r>
              <a:rPr lang="cs-CZ" dirty="0"/>
              <a:t> (tj. každá kategorická CFA). V </a:t>
            </a:r>
            <a:r>
              <a:rPr lang="cs-CZ" dirty="0" err="1"/>
              <a:t>Mplus</a:t>
            </a:r>
            <a:r>
              <a:rPr lang="cs-CZ" dirty="0"/>
              <a:t> tzv. </a:t>
            </a:r>
            <a:r>
              <a:rPr lang="cs-CZ" dirty="0" err="1"/>
              <a:t>difftest</a:t>
            </a:r>
            <a:r>
              <a:rPr lang="cs-CZ" dirty="0"/>
              <a:t>, v R jedině </a:t>
            </a:r>
            <a:r>
              <a:rPr lang="cs-CZ" dirty="0" err="1"/>
              <a:t>bootstrap</a:t>
            </a:r>
            <a:r>
              <a:rPr lang="cs-CZ" dirty="0"/>
              <a:t> (pomalé).</a:t>
            </a:r>
          </a:p>
          <a:p>
            <a:pPr lvl="1"/>
            <a:r>
              <a:rPr lang="cs-CZ" dirty="0"/>
              <a:t>LRT test bude zkreslený, není jisté, jak moc.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Latent</a:t>
            </a:r>
            <a:r>
              <a:rPr lang="cs-CZ" dirty="0"/>
              <a:t> response model:</a:t>
            </a:r>
            <a:br>
              <a:rPr lang="cs-CZ" dirty="0"/>
            </a:br>
            <a:r>
              <a:rPr lang="cs-CZ" dirty="0"/>
              <a:t>delta vs. </a:t>
            </a:r>
            <a:r>
              <a:rPr lang="cs-CZ" dirty="0" err="1"/>
              <a:t>theta</a:t>
            </a:r>
            <a:r>
              <a:rPr lang="cs-CZ" dirty="0"/>
              <a:t> 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7184366" cy="471367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Rozptyl LR se skládá z rozptylu vysvětleného faktorem a specifického rozptylu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Aby byl rozptyl LR identifikovaný, je potřeba něco z toho zafixovat. Dvě metody:</a:t>
                </a:r>
              </a:p>
              <a:p>
                <a:pPr lvl="1"/>
                <a:r>
                  <a:rPr lang="cs-CZ" b="1" dirty="0"/>
                  <a:t>Delta:</a:t>
                </a:r>
                <a:r>
                  <a:rPr lang="cs-CZ" dirty="0"/>
                  <a:t> </a:t>
                </a:r>
                <a:r>
                  <a:rPr lang="cs-CZ" dirty="0" err="1"/>
                  <a:t>scaling</a:t>
                </a:r>
                <a:r>
                  <a:rPr lang="cs-CZ" dirty="0"/>
                  <a:t> </a:t>
                </a:r>
                <a:r>
                  <a:rPr lang="cs-CZ" dirty="0" err="1"/>
                  <a:t>parameter</a:t>
                </a:r>
                <a:r>
                  <a:rPr lang="cs-CZ" dirty="0"/>
                  <a:t> je fixován na 1</a:t>
                </a:r>
              </a:p>
              <a:p>
                <a:pPr lvl="2"/>
                <a:r>
                  <a:rPr lang="cs-CZ" dirty="0"/>
                  <a:t>Technicky jde o rozptyl LR,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cs-CZ" dirty="0"/>
              </a:p>
              <a:p>
                <a:pPr lvl="1"/>
                <a:r>
                  <a:rPr lang="cs-CZ" b="1" dirty="0" err="1"/>
                  <a:t>Theta</a:t>
                </a:r>
                <a:r>
                  <a:rPr lang="cs-CZ" b="1" dirty="0"/>
                  <a:t>:</a:t>
                </a:r>
                <a:r>
                  <a:rPr lang="cs-CZ" dirty="0"/>
                  <a:t> na 1 je fixován rozptyl latentní proměnné,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.</a:t>
                </a:r>
              </a:p>
              <a:p>
                <a:pPr lvl="1"/>
                <a:r>
                  <a:rPr lang="cs-CZ" dirty="0"/>
                  <a:t>Obě metody mají stejnou shodu s daty.</a:t>
                </a:r>
              </a:p>
              <a:p>
                <a:r>
                  <a:rPr lang="cs-CZ" dirty="0"/>
                  <a:t>Důležité v MG CFA (viz dále).</a:t>
                </a:r>
              </a:p>
              <a:p>
                <a:pPr lvl="1"/>
                <a:r>
                  <a:rPr lang="cs-CZ" dirty="0"/>
                  <a:t>Fixace je provedena jen v jedné ze skupin.</a:t>
                </a:r>
              </a:p>
              <a:p>
                <a:pPr lvl="1"/>
                <a:r>
                  <a:rPr lang="cs-CZ" dirty="0"/>
                  <a:t>Umožňuje testování reziduálního rozptylu.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7184366" cy="4713673"/>
              </a:xfrm>
              <a:blipFill>
                <a:blip r:embed="rId2"/>
                <a:stretch>
                  <a:fillRect l="-1358" t="-2584" r="-24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01159" y="1825625"/>
            <a:ext cx="3511606" cy="435133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578614" y="6262299"/>
            <a:ext cx="3489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hlinkClick r:id="rId4"/>
              </a:rPr>
              <a:t>https://www.redalyc.org/pdf/167/16752019034.pdf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Estimátory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45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Estimátory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Dosud jsme pracovali s maximum-</a:t>
            </a:r>
            <a:r>
              <a:rPr lang="cs-CZ" dirty="0" err="1"/>
              <a:t>likelihood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Respektive (tajně) s WLSMV v případě ordinálního modelu.</a:t>
            </a:r>
          </a:p>
          <a:p>
            <a:r>
              <a:rPr lang="cs-CZ" dirty="0"/>
              <a:t>Maximum </a:t>
            </a:r>
            <a:r>
              <a:rPr lang="cs-CZ" dirty="0" err="1"/>
              <a:t>likelihood</a:t>
            </a:r>
            <a:r>
              <a:rPr lang="cs-CZ" dirty="0"/>
              <a:t> je </a:t>
            </a:r>
            <a:r>
              <a:rPr lang="cs-CZ" dirty="0" err="1"/>
              <a:t>unbiased</a:t>
            </a:r>
            <a:r>
              <a:rPr lang="cs-CZ" dirty="0"/>
              <a:t> </a:t>
            </a:r>
            <a:r>
              <a:rPr lang="cs-CZ" dirty="0" err="1"/>
              <a:t>estimátor</a:t>
            </a:r>
            <a:r>
              <a:rPr lang="cs-CZ" dirty="0"/>
              <a:t> v případě, že jsou splněné podmínky – zejm.:</a:t>
            </a:r>
          </a:p>
          <a:p>
            <a:pPr lvl="1"/>
            <a:r>
              <a:rPr lang="cs-CZ" dirty="0" err="1"/>
              <a:t>Multivariační</a:t>
            </a:r>
            <a:r>
              <a:rPr lang="cs-CZ" dirty="0"/>
              <a:t> normalita manifestních, normalita faktorů.</a:t>
            </a:r>
          </a:p>
          <a:p>
            <a:pPr lvl="1"/>
            <a:r>
              <a:rPr lang="cs-CZ" dirty="0"/>
              <a:t>Správně specifikovaný model.</a:t>
            </a:r>
          </a:p>
          <a:p>
            <a:r>
              <a:rPr lang="cs-CZ" dirty="0"/>
              <a:t>Model není správně specifikovaný nikdy (LRT test není nesignifikantní) – ML je vždy </a:t>
            </a:r>
            <a:r>
              <a:rPr lang="cs-CZ" dirty="0" err="1"/>
              <a:t>biased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Odhady parametrů, odhady jejich chyb, odhady shody modelu s daty.</a:t>
            </a:r>
          </a:p>
        </p:txBody>
      </p:sp>
    </p:spTree>
    <p:extLst>
      <p:ext uri="{BB962C8B-B14F-4D97-AF65-F5344CB8AC3E}">
        <p14:creationId xmlns:p14="http://schemas.microsoft.com/office/powerpoint/2010/main" val="84106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Keneth</a:t>
            </a:r>
            <a:r>
              <a:rPr lang="en-US" dirty="0"/>
              <a:t> </a:t>
            </a:r>
            <a:r>
              <a:rPr lang="en-US" dirty="0" err="1"/>
              <a:t>Bollen</a:t>
            </a:r>
            <a:r>
              <a:rPr lang="en-US" dirty="0"/>
              <a:t> (2018): </a:t>
            </a:r>
            <a:br>
              <a:rPr lang="en-US" dirty="0"/>
            </a:br>
            <a:r>
              <a:rPr lang="en-US" dirty="0"/>
              <a:t>Confusing Ideals with Reality (ML)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Pure, ideal ML properties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Asymptotic unbiased</a:t>
            </a:r>
          </a:p>
          <a:p>
            <a:pPr lvl="1"/>
            <a:r>
              <a:rPr lang="en-US" dirty="0"/>
              <a:t>Asymptotic efficient</a:t>
            </a:r>
          </a:p>
          <a:p>
            <a:pPr lvl="1"/>
            <a:r>
              <a:rPr lang="en-US" dirty="0"/>
              <a:t>Asymptotic normality</a:t>
            </a:r>
          </a:p>
          <a:p>
            <a:pPr lvl="1"/>
            <a:r>
              <a:rPr lang="en-US" dirty="0"/>
              <a:t>Asymptotic standard errors</a:t>
            </a:r>
          </a:p>
          <a:p>
            <a:r>
              <a:rPr lang="en-US" dirty="0"/>
              <a:t>Fine print</a:t>
            </a:r>
          </a:p>
          <a:p>
            <a:pPr lvl="1"/>
            <a:r>
              <a:rPr lang="en-US" dirty="0"/>
              <a:t>Correctly specified model</a:t>
            </a:r>
          </a:p>
          <a:p>
            <a:pPr lvl="1"/>
            <a:r>
              <a:rPr lang="en-US" dirty="0"/>
              <a:t>Multivariate normality</a:t>
            </a:r>
          </a:p>
          <a:p>
            <a:pPr lvl="1"/>
            <a:r>
              <a:rPr lang="en-US" dirty="0"/>
              <a:t>Sufficiently large sample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SEM in reality with ML estimator</a:t>
            </a:r>
          </a:p>
          <a:p>
            <a:pPr lvl="1"/>
            <a:r>
              <a:rPr lang="en-US" dirty="0"/>
              <a:t>Approximate models</a:t>
            </a:r>
          </a:p>
          <a:p>
            <a:pPr lvl="1"/>
            <a:r>
              <a:rPr lang="en-US" dirty="0"/>
              <a:t>Biased and </a:t>
            </a:r>
            <a:r>
              <a:rPr lang="en-US" dirty="0" err="1"/>
              <a:t>incosistent</a:t>
            </a:r>
            <a:r>
              <a:rPr lang="en-US" dirty="0"/>
              <a:t> estimator</a:t>
            </a:r>
          </a:p>
          <a:p>
            <a:pPr lvl="1"/>
            <a:r>
              <a:rPr lang="en-US" dirty="0"/>
              <a:t>No guarantee of asymptotic efficiency</a:t>
            </a:r>
          </a:p>
          <a:p>
            <a:pPr lvl="1"/>
            <a:r>
              <a:rPr lang="en-US" dirty="0"/>
              <a:t>No guarantee of accurate standard errors</a:t>
            </a:r>
          </a:p>
          <a:p>
            <a:r>
              <a:rPr lang="en-US" dirty="0"/>
              <a:t>Approximate nature:</a:t>
            </a:r>
            <a:br>
              <a:rPr lang="en-US" dirty="0"/>
            </a:br>
            <a:r>
              <a:rPr lang="en-US" dirty="0"/>
              <a:t>Approximate = </a:t>
            </a:r>
            <a:r>
              <a:rPr lang="en-US" dirty="0" err="1"/>
              <a:t>Misspecified</a:t>
            </a:r>
            <a:endParaRPr lang="en-US" dirty="0"/>
          </a:p>
          <a:p>
            <a:pPr lvl="1"/>
            <a:r>
              <a:rPr lang="en-US" dirty="0"/>
              <a:t>distributional (</a:t>
            </a:r>
            <a:r>
              <a:rPr lang="en-US" dirty="0" err="1"/>
              <a:t>nonnormal</a:t>
            </a:r>
            <a:r>
              <a:rPr lang="en-US" dirty="0"/>
              <a:t> distribution)</a:t>
            </a:r>
          </a:p>
          <a:p>
            <a:pPr lvl="1"/>
            <a:r>
              <a:rPr lang="en-US" dirty="0"/>
              <a:t>Structural (wrong model)</a:t>
            </a:r>
          </a:p>
          <a:p>
            <a:pPr lvl="1"/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4320" y="6254496"/>
            <a:ext cx="1153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Bollen</a:t>
            </a:r>
            <a:r>
              <a:rPr lang="en-US" sz="1600" dirty="0"/>
              <a:t>, K. (2018). Model implied instrumental variables (MIIVs): a new orientation to structural equation modeling. In </a:t>
            </a:r>
            <a:r>
              <a:rPr lang="en-US" sz="1600" i="1" dirty="0"/>
              <a:t>IMPS 2018</a:t>
            </a:r>
            <a:r>
              <a:rPr lang="en-US" sz="1600" dirty="0"/>
              <a:t>, Columbia University, New York. </a:t>
            </a:r>
            <a:r>
              <a:rPr lang="en-US" sz="1600" dirty="0">
                <a:hlinkClick r:id="rId2"/>
              </a:rPr>
              <a:t>https://www.psychometricsociety.org/sites/default/files/IMPS%202018%20Talk%20Abstracts.pdf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1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Estimátory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94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ML: Maximum-</a:t>
                </a:r>
                <a:r>
                  <a:rPr lang="cs-CZ" dirty="0" err="1"/>
                  <a:t>likelihood</a:t>
                </a:r>
                <a:endParaRPr lang="cs-CZ" dirty="0"/>
              </a:p>
              <a:p>
                <a:pPr lvl="1"/>
                <a:r>
                  <a:rPr lang="cs-CZ" dirty="0"/>
                  <a:t>Nechcete použít </a:t>
                </a:r>
                <a:r>
                  <a:rPr lang="en-US" dirty="0"/>
                  <a:t>(</a:t>
                </a:r>
                <a:r>
                  <a:rPr lang="en-US" dirty="0" err="1"/>
                  <a:t>skoro</a:t>
                </a:r>
                <a:r>
                  <a:rPr lang="en-US" dirty="0"/>
                  <a:t>) </a:t>
                </a:r>
                <a:r>
                  <a:rPr lang="cs-CZ" dirty="0"/>
                  <a:t>nikdy. LRT test: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FIML: Full-</a:t>
                </a:r>
                <a:r>
                  <a:rPr lang="cs-CZ" dirty="0" err="1"/>
                  <a:t>information</a:t>
                </a:r>
                <a:r>
                  <a:rPr lang="cs-CZ" dirty="0"/>
                  <a:t> maximum-</a:t>
                </a:r>
                <a:r>
                  <a:rPr lang="cs-CZ" dirty="0" err="1"/>
                  <a:t>likelihood</a:t>
                </a:r>
                <a:endParaRPr lang="cs-CZ" dirty="0"/>
              </a:p>
              <a:p>
                <a:pPr lvl="1"/>
                <a:r>
                  <a:rPr lang="cs-CZ" dirty="0"/>
                  <a:t>V případě chybějících dat. Odhad nejpravděpodobnější populační </a:t>
                </a:r>
                <a:r>
                  <a:rPr lang="cs-CZ" dirty="0" err="1"/>
                  <a:t>kovarianční</a:t>
                </a:r>
                <a:r>
                  <a:rPr lang="cs-CZ" dirty="0"/>
                  <a:t> matici s využitím veškerých dat. </a:t>
                </a:r>
              </a:p>
              <a:p>
                <a:pPr lvl="1"/>
                <a:r>
                  <a:rPr lang="cs-CZ" dirty="0"/>
                  <a:t>MCAR; MAR je dostatečně robustní.</a:t>
                </a:r>
              </a:p>
              <a:p>
                <a:r>
                  <a:rPr lang="cs-CZ" dirty="0"/>
                  <a:t>MLM: </a:t>
                </a:r>
                <a:r>
                  <a:rPr lang="cs-CZ" dirty="0" err="1"/>
                  <a:t>Satorra-Bentler</a:t>
                </a:r>
                <a:r>
                  <a:rPr lang="cs-CZ" dirty="0"/>
                  <a:t> </a:t>
                </a:r>
                <a:r>
                  <a:rPr lang="cs-CZ" dirty="0" err="1"/>
                  <a:t>correction</a:t>
                </a:r>
                <a:r>
                  <a:rPr lang="cs-CZ" dirty="0"/>
                  <a:t> (tzv. </a:t>
                </a:r>
                <a:r>
                  <a:rPr lang="cs-CZ" dirty="0" err="1"/>
                  <a:t>Satorra-Bentler</a:t>
                </a:r>
                <a:r>
                  <a:rPr lang="cs-CZ" dirty="0"/>
                  <a:t> </a:t>
                </a:r>
                <a:r>
                  <a:rPr lang="cs-CZ" dirty="0" err="1"/>
                  <a:t>chi</a:t>
                </a:r>
                <a:r>
                  <a:rPr lang="cs-CZ" dirty="0"/>
                  <a:t>-square)</a:t>
                </a:r>
              </a:p>
              <a:p>
                <a:pPr lvl="1"/>
                <a:r>
                  <a:rPr lang="cs-CZ" dirty="0"/>
                  <a:t>„S</a:t>
                </a:r>
                <a:r>
                  <a:rPr lang="en-US" dirty="0" err="1"/>
                  <a:t>tandard</a:t>
                </a:r>
                <a:r>
                  <a:rPr lang="en-US" dirty="0"/>
                  <a:t> errors and a mean-adjusted chi-square test statistic that are robust to non-normality</a:t>
                </a:r>
                <a:r>
                  <a:rPr lang="cs-CZ" dirty="0"/>
                  <a:t>.“</a:t>
                </a:r>
              </a:p>
              <a:p>
                <a:pPr lvl="1"/>
                <a:r>
                  <a:rPr lang="cs-CZ" dirty="0"/>
                  <a:t>Pouze pro kompletní data.</a:t>
                </a:r>
              </a:p>
              <a:p>
                <a:r>
                  <a:rPr lang="cs-CZ" dirty="0"/>
                  <a:t>MLR</a:t>
                </a:r>
              </a:p>
              <a:p>
                <a:pPr lvl="1"/>
                <a:r>
                  <a:rPr lang="cs-CZ" dirty="0"/>
                  <a:t>„S</a:t>
                </a:r>
                <a:r>
                  <a:rPr lang="en-US" dirty="0" err="1"/>
                  <a:t>tandard</a:t>
                </a:r>
                <a:r>
                  <a:rPr lang="en-US" dirty="0"/>
                  <a:t> errors and a chi-square test statistic (when applicable) that are robust to non-normality</a:t>
                </a:r>
                <a:r>
                  <a:rPr lang="cs-CZ" dirty="0"/>
                  <a:t>“.</a:t>
                </a:r>
              </a:p>
              <a:p>
                <a:pPr lvl="1"/>
                <a:r>
                  <a:rPr lang="cs-CZ" b="1" dirty="0"/>
                  <a:t>Tohle zpravidla chcete použít (v kombinaci s </a:t>
                </a:r>
                <a:r>
                  <a:rPr lang="cs-CZ" b="1" dirty="0" err="1"/>
                  <a:t>FIMLem</a:t>
                </a:r>
                <a:r>
                  <a:rPr lang="cs-CZ" b="1" dirty="0"/>
                  <a:t>).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9443"/>
              </a:xfrm>
              <a:blipFill>
                <a:blip r:embed="rId2"/>
                <a:stretch>
                  <a:fillRect l="-928" t="-326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45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Vícedimenzionální CFA modely</a:t>
            </a:r>
          </a:p>
          <a:p>
            <a:r>
              <a:rPr lang="cs-CZ" dirty="0"/>
              <a:t>Modifikační indexy</a:t>
            </a:r>
          </a:p>
          <a:p>
            <a:r>
              <a:rPr lang="cs-CZ" dirty="0"/>
              <a:t>Ordinální CFA</a:t>
            </a:r>
          </a:p>
          <a:p>
            <a:r>
              <a:rPr lang="cs-CZ" dirty="0" err="1"/>
              <a:t>Estimátory</a:t>
            </a:r>
            <a:endParaRPr lang="cs-CZ" dirty="0"/>
          </a:p>
          <a:p>
            <a:r>
              <a:rPr lang="cs-CZ" dirty="0"/>
              <a:t>Reliabilita (omega)</a:t>
            </a:r>
          </a:p>
          <a:p>
            <a:r>
              <a:rPr lang="cs-CZ" dirty="0"/>
              <a:t>MG CFA (</a:t>
            </a:r>
            <a:r>
              <a:rPr lang="cs-CZ" dirty="0" err="1"/>
              <a:t>multigroup</a:t>
            </a:r>
            <a:r>
              <a:rPr lang="cs-CZ" dirty="0"/>
              <a:t>) a </a:t>
            </a:r>
            <a:r>
              <a:rPr lang="cs-CZ" dirty="0" err="1"/>
              <a:t>measurement</a:t>
            </a:r>
            <a:r>
              <a:rPr lang="cs-CZ" dirty="0"/>
              <a:t> invariance</a:t>
            </a:r>
          </a:p>
        </p:txBody>
      </p:sp>
    </p:spTree>
    <p:extLst>
      <p:ext uri="{BB962C8B-B14F-4D97-AF65-F5344CB8AC3E}">
        <p14:creationId xmlns:p14="http://schemas.microsoft.com/office/powerpoint/2010/main" val="576307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Estimátory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Občas není ML </a:t>
            </a:r>
            <a:r>
              <a:rPr lang="cs-CZ" dirty="0" err="1"/>
              <a:t>estimátor</a:t>
            </a:r>
            <a:r>
              <a:rPr lang="cs-CZ" dirty="0"/>
              <a:t> vhodný. Lze použít </a:t>
            </a:r>
            <a:r>
              <a:rPr lang="cs-CZ" dirty="0" err="1"/>
              <a:t>bootstraping</a:t>
            </a:r>
            <a:r>
              <a:rPr lang="cs-CZ" dirty="0"/>
              <a:t> pro odhad chyb parametrů, nebo přímo pro jejich odhad.</a:t>
            </a:r>
          </a:p>
          <a:p>
            <a:r>
              <a:rPr lang="cs-CZ" dirty="0"/>
              <a:t>Kromě toho lze použít odhad metodou nejmenších čtverců.</a:t>
            </a:r>
          </a:p>
          <a:p>
            <a:pPr lvl="1"/>
            <a:r>
              <a:rPr lang="cs-CZ" dirty="0"/>
              <a:t>Typicky WLSMV, případně WLS (v </a:t>
            </a:r>
            <a:r>
              <a:rPr lang="cs-CZ" dirty="0" err="1"/>
              <a:t>AMOSu</a:t>
            </a:r>
            <a:r>
              <a:rPr lang="cs-CZ" dirty="0"/>
              <a:t> a </a:t>
            </a:r>
            <a:r>
              <a:rPr lang="cs-CZ" dirty="0" err="1"/>
              <a:t>LISRELu</a:t>
            </a:r>
            <a:r>
              <a:rPr lang="cs-CZ" dirty="0"/>
              <a:t> označovaný jako ADS, </a:t>
            </a:r>
            <a:r>
              <a:rPr lang="cs-CZ" dirty="0" err="1"/>
              <a:t>assymptoticaly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free)</a:t>
            </a:r>
          </a:p>
          <a:p>
            <a:r>
              <a:rPr lang="cs-CZ" dirty="0"/>
              <a:t>Ordinální model:</a:t>
            </a:r>
          </a:p>
          <a:p>
            <a:pPr lvl="1"/>
            <a:r>
              <a:rPr lang="cs-CZ" dirty="0"/>
              <a:t>Odhad parametrů pomocí diagonálně vážených čtverců (velmi optimistický odhad) – DWLS</a:t>
            </a:r>
          </a:p>
          <a:p>
            <a:pPr lvl="1"/>
            <a:r>
              <a:rPr lang="cs-CZ" dirty="0"/>
              <a:t>Korekce standardních chyb odhadu pomocí WLSMV.</a:t>
            </a:r>
          </a:p>
          <a:p>
            <a:r>
              <a:rPr lang="cs-CZ" dirty="0"/>
              <a:t>V případě použití DWLS a WLSMV lze pracovat s </a:t>
            </a:r>
            <a:r>
              <a:rPr lang="cs-CZ" dirty="0" err="1"/>
              <a:t>pairwise</a:t>
            </a:r>
            <a:r>
              <a:rPr lang="cs-CZ" dirty="0"/>
              <a:t> korelační maticí. </a:t>
            </a:r>
          </a:p>
        </p:txBody>
      </p:sp>
    </p:spTree>
    <p:extLst>
      <p:ext uri="{BB962C8B-B14F-4D97-AF65-F5344CB8AC3E}">
        <p14:creationId xmlns:p14="http://schemas.microsoft.com/office/powerpoint/2010/main" val="316709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4faktorový intervalový model (</a:t>
            </a:r>
            <a:r>
              <a:rPr lang="cs-CZ" i="1" dirty="0"/>
              <a:t>catmodel4F</a:t>
            </a:r>
            <a:r>
              <a:rPr lang="cs-CZ" dirty="0"/>
              <a:t>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711035"/>
              </p:ext>
            </p:extLst>
          </p:nvPr>
        </p:nvGraphicFramePr>
        <p:xfrm>
          <a:off x="426353" y="1446127"/>
          <a:ext cx="11367396" cy="45448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70889">
                  <a:extLst>
                    <a:ext uri="{9D8B030D-6E8A-4147-A177-3AD203B41FA5}">
                      <a16:colId xmlns:a16="http://schemas.microsoft.com/office/drawing/2014/main" val="1593747002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1944903701"/>
                    </a:ext>
                  </a:extLst>
                </a:gridCol>
                <a:gridCol w="1016748">
                  <a:extLst>
                    <a:ext uri="{9D8B030D-6E8A-4147-A177-3AD203B41FA5}">
                      <a16:colId xmlns:a16="http://schemas.microsoft.com/office/drawing/2014/main" val="603458312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3273532413"/>
                    </a:ext>
                  </a:extLst>
                </a:gridCol>
                <a:gridCol w="469126">
                  <a:extLst>
                    <a:ext uri="{9D8B030D-6E8A-4147-A177-3AD203B41FA5}">
                      <a16:colId xmlns:a16="http://schemas.microsoft.com/office/drawing/2014/main" val="407200631"/>
                    </a:ext>
                  </a:extLst>
                </a:gridCol>
                <a:gridCol w="916149">
                  <a:extLst>
                    <a:ext uri="{9D8B030D-6E8A-4147-A177-3AD203B41FA5}">
                      <a16:colId xmlns:a16="http://schemas.microsoft.com/office/drawing/2014/main" val="1632208403"/>
                    </a:ext>
                  </a:extLst>
                </a:gridCol>
                <a:gridCol w="916149">
                  <a:extLst>
                    <a:ext uri="{9D8B030D-6E8A-4147-A177-3AD203B41FA5}">
                      <a16:colId xmlns:a16="http://schemas.microsoft.com/office/drawing/2014/main" val="1147519280"/>
                    </a:ext>
                  </a:extLst>
                </a:gridCol>
                <a:gridCol w="942307">
                  <a:extLst>
                    <a:ext uri="{9D8B030D-6E8A-4147-A177-3AD203B41FA5}">
                      <a16:colId xmlns:a16="http://schemas.microsoft.com/office/drawing/2014/main" val="2835109686"/>
                    </a:ext>
                  </a:extLst>
                </a:gridCol>
                <a:gridCol w="1138284">
                  <a:extLst>
                    <a:ext uri="{9D8B030D-6E8A-4147-A177-3AD203B41FA5}">
                      <a16:colId xmlns:a16="http://schemas.microsoft.com/office/drawing/2014/main" val="239761212"/>
                    </a:ext>
                  </a:extLst>
                </a:gridCol>
                <a:gridCol w="942307">
                  <a:extLst>
                    <a:ext uri="{9D8B030D-6E8A-4147-A177-3AD203B41FA5}">
                      <a16:colId xmlns:a16="http://schemas.microsoft.com/office/drawing/2014/main" val="1525667999"/>
                    </a:ext>
                  </a:extLst>
                </a:gridCol>
                <a:gridCol w="942307">
                  <a:extLst>
                    <a:ext uri="{9D8B030D-6E8A-4147-A177-3AD203B41FA5}">
                      <a16:colId xmlns:a16="http://schemas.microsoft.com/office/drawing/2014/main" val="3165003609"/>
                    </a:ext>
                  </a:extLst>
                </a:gridCol>
                <a:gridCol w="942307">
                  <a:extLst>
                    <a:ext uri="{9D8B030D-6E8A-4147-A177-3AD203B41FA5}">
                      <a16:colId xmlns:a16="http://schemas.microsoft.com/office/drawing/2014/main" val="3716734247"/>
                    </a:ext>
                  </a:extLst>
                </a:gridCol>
              </a:tblGrid>
              <a:tr h="568111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missing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robust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r>
                        <a:rPr lang="cs-CZ" sz="2400" u="none" strike="noStrike" baseline="30000" dirty="0">
                          <a:effectLst/>
                        </a:rPr>
                        <a:t>2</a:t>
                      </a:r>
                      <a:endParaRPr lang="cs-CZ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df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r>
                        <a:rPr lang="cs-CZ" sz="2400" u="none" strike="noStrike" baseline="30000" dirty="0">
                          <a:effectLst/>
                        </a:rPr>
                        <a:t>2</a:t>
                      </a:r>
                      <a:r>
                        <a:rPr lang="cs-CZ" sz="2400" u="none" strike="noStrike" baseline="-25000" dirty="0">
                          <a:effectLst/>
                        </a:rPr>
                        <a:t>null</a:t>
                      </a:r>
                      <a:endParaRPr lang="cs-CZ" sz="2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CFI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TLI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RMSEA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lower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upper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SRMR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5407469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ML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listwise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165,0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98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0,983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0,979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0,017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0,029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223878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FIML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FIML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181,0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98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0,982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0,978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0,018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0,029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924612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MLM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listwise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162,4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98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0,983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0,980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0,017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0,029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75160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MLR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FIML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178,4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98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0,982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0,978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0,018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0,029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18275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WLS/ADF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listwise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233720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DWLS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listwise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114,8</a:t>
                      </a:r>
                      <a:r>
                        <a:rPr lang="cs-CZ" sz="2400" u="none" strike="noStrike" baseline="30000" dirty="0">
                          <a:effectLst/>
                        </a:rPr>
                        <a:t>a</a:t>
                      </a:r>
                      <a:endParaRPr lang="cs-CZ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98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0,998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0,998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0,012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0,000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0344334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WLSMV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listwise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184,4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98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dirty="0"/>
                        <a:t>5182,4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0,983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0,979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0,021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0,032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0,025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7859024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491705" y="6273922"/>
            <a:ext cx="8595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aseline="30000" dirty="0"/>
              <a:t>a</a:t>
            </a:r>
            <a:r>
              <a:rPr lang="cs-CZ" dirty="0"/>
              <a:t> non-</a:t>
            </a:r>
            <a:r>
              <a:rPr lang="cs-CZ" dirty="0" err="1"/>
              <a:t>significant</a:t>
            </a:r>
            <a:r>
              <a:rPr lang="cs-CZ" dirty="0"/>
              <a:t>; </a:t>
            </a:r>
            <a:r>
              <a:rPr lang="cs-CZ" dirty="0" err="1"/>
              <a:t>df_null</a:t>
            </a:r>
            <a:r>
              <a:rPr lang="cs-CZ" dirty="0"/>
              <a:t> = 120; pro chi2 nulového modelu je vždy použit </a:t>
            </a:r>
            <a:r>
              <a:rPr lang="cs-CZ" dirty="0" err="1"/>
              <a:t>scaled</a:t>
            </a:r>
            <a:r>
              <a:rPr lang="cs-CZ" dirty="0"/>
              <a:t> chi2.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3625400" y="4241584"/>
            <a:ext cx="2483708" cy="625750"/>
          </a:xfrm>
          <a:prstGeom prst="ellipse">
            <a:avLst/>
          </a:prstGeom>
          <a:noFill/>
          <a:ln w="38100">
            <a:solidFill>
              <a:srgbClr val="C0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10835921" y="4296763"/>
            <a:ext cx="1027588" cy="550374"/>
          </a:xfrm>
          <a:prstGeom prst="ellipse">
            <a:avLst/>
          </a:prstGeom>
          <a:noFill/>
          <a:ln w="38100">
            <a:solidFill>
              <a:srgbClr val="C0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3625400" y="4803424"/>
            <a:ext cx="2483708" cy="625750"/>
          </a:xfrm>
          <a:prstGeom prst="ellipse">
            <a:avLst/>
          </a:prstGeom>
          <a:noFill/>
          <a:ln w="38100">
            <a:solidFill>
              <a:srgbClr val="C0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0835921" y="4859966"/>
            <a:ext cx="1027588" cy="550374"/>
          </a:xfrm>
          <a:prstGeom prst="ellipse">
            <a:avLst/>
          </a:prstGeom>
          <a:noFill/>
          <a:ln w="38100">
            <a:solidFill>
              <a:srgbClr val="C0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Reliabilita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Koeficient omega</a:t>
            </a:r>
          </a:p>
        </p:txBody>
      </p:sp>
    </p:spTree>
    <p:extLst>
      <p:ext uri="{BB962C8B-B14F-4D97-AF65-F5344CB8AC3E}">
        <p14:creationId xmlns:p14="http://schemas.microsoft.com/office/powerpoint/2010/main" val="1100249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Cronbachova</a:t>
            </a:r>
            <a:r>
              <a:rPr lang="cs-CZ" dirty="0"/>
              <a:t> alfa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dirty="0"/>
                  <a:t>Vnitřní konzistence jednodimenzionálního testu.</a:t>
                </a:r>
              </a:p>
              <a:p>
                <a:r>
                  <a:rPr lang="cs-CZ" dirty="0"/>
                  <a:t>Korekce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dirty="0"/>
                  <a:t> funguje jen tehdy, jsou-li položky esenciálně tau-ekvivalentní, tj. mají stejné faktorové náboje.</a:t>
                </a:r>
              </a:p>
              <a:p>
                <a:pPr lvl="1"/>
                <a:r>
                  <a:rPr lang="cs-CZ" dirty="0"/>
                  <a:t>Což není dodrženo nikdy.</a:t>
                </a:r>
              </a:p>
              <a:p>
                <a:r>
                  <a:rPr lang="cs-CZ" dirty="0"/>
                  <a:t>V opačném případě je vnitřní konzistence podhodnocena.</a:t>
                </a:r>
              </a:p>
              <a:p>
                <a:pPr lvl="1"/>
                <a:r>
                  <a:rPr lang="cs-CZ" dirty="0"/>
                  <a:t>Větší efekt při závažnějším porušení.</a:t>
                </a:r>
              </a:p>
              <a:p>
                <a:pPr lvl="1"/>
                <a:r>
                  <a:rPr lang="cs-CZ" dirty="0"/>
                  <a:t>Větší efekt při menším počtu položek.</a:t>
                </a:r>
              </a:p>
              <a:p>
                <a:pPr lvl="1"/>
                <a:r>
                  <a:rPr lang="cs-CZ" dirty="0"/>
                  <a:t>Rozdílné rozptyly položek vedou k poruše tau-ekvivalence; u položek kódovaných jiným počtem bodů je </a:t>
                </a:r>
                <a:r>
                  <a:rPr lang="el-GR" dirty="0"/>
                  <a:t>α</a:t>
                </a:r>
                <a:r>
                  <a:rPr lang="cs-CZ" dirty="0"/>
                  <a:t> nevhodná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2661" r="-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825625"/>
                <a:ext cx="5181600" cy="475633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Sup>
                                <m:sSub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k = počet položek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= rozptyl celého testu (suma </a:t>
                </a:r>
                <a:r>
                  <a:rPr lang="cs-CZ" dirty="0" err="1"/>
                  <a:t>varcov</a:t>
                </a:r>
                <a:r>
                  <a:rPr lang="cs-CZ" dirty="0"/>
                  <a:t> matice)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dirty="0"/>
                  <a:t> = součet rozptylů položek (suma diagonály </a:t>
                </a:r>
                <a:r>
                  <a:rPr lang="cs-CZ" dirty="0" err="1"/>
                  <a:t>varcov</a:t>
                </a:r>
                <a:r>
                  <a:rPr lang="cs-CZ" dirty="0"/>
                  <a:t> matice)</a:t>
                </a:r>
              </a:p>
              <a:p>
                <a:r>
                  <a:rPr lang="cs-CZ" dirty="0"/>
                  <a:t>Před závorkou je korekce oproti předpokladu, že celý rozptyl položky je chybovým rozptylem.</a:t>
                </a:r>
              </a:p>
              <a:p>
                <a:pPr lvl="1"/>
                <a:r>
                  <a:rPr lang="cs-CZ" dirty="0"/>
                  <a:t>Právě tato korekce je problematická.</a:t>
                </a:r>
              </a:p>
              <a:p>
                <a:r>
                  <a:rPr lang="cs-CZ" dirty="0"/>
                  <a:t>Nelze pracovat s </a:t>
                </a:r>
                <a:r>
                  <a:rPr lang="cs-CZ" dirty="0" err="1"/>
                  <a:t>vícedimenzionalitou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825625"/>
                <a:ext cx="5181600" cy="4756330"/>
              </a:xfrm>
              <a:blipFill>
                <a:blip r:embed="rId3"/>
                <a:stretch>
                  <a:fillRect l="-1647" r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62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koeficientů omega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Založena na faktorové analýze.</a:t>
                </a:r>
              </a:p>
              <a:p>
                <a:r>
                  <a:rPr lang="cs-CZ" dirty="0"/>
                  <a:t>Pracuje s odhadem rozptylu součtu položek, který je vysvětlený latentní proměnnou, za pomoci odhadů parametru modelu.</a:t>
                </a:r>
              </a:p>
              <a:p>
                <a:r>
                  <a:rPr lang="cs-CZ" dirty="0"/>
                  <a:t>Rodina koeficientů – více typů.</a:t>
                </a:r>
              </a:p>
              <a:p>
                <a:pPr lvl="1"/>
                <a:r>
                  <a:rPr lang="cs-CZ" dirty="0"/>
                  <a:t>Včetně </a:t>
                </a:r>
                <a:r>
                  <a:rPr lang="cs-CZ" dirty="0" err="1"/>
                  <a:t>Revellovy</a:t>
                </a:r>
                <a:r>
                  <a:rPr lang="cs-CZ" dirty="0"/>
                  <a:t> omegy založené na EFA.</a:t>
                </a:r>
              </a:p>
              <a:p>
                <a:r>
                  <a:rPr lang="cs-CZ" dirty="0"/>
                  <a:t>Obecný vzorec: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𝑒𝑥𝑝𝑒𝑐𝑡𝑒𝑑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𝑒𝑥𝑝𝑙𝑎𝑖𝑛𝑒𝑑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𝑖𝑡𝑒𝑚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𝑣𝑎𝑟𝑖𝑎𝑛𝑐𝑒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𝑒𝑥𝑝𝑒𝑐𝑡𝑒𝑑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𝑜𝑏𝑠𝑒𝑟𝑣𝑒𝑑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𝑖𝑡𝑒𝑚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𝑣𝑎𝑟𝑖𝑎𝑛𝑐𝑒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8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základní koeficienty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666781" cy="4351338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/>
                  <a:t>Raykovova (2001) omega (rovněž </a:t>
                </a:r>
                <a:r>
                  <a:rPr lang="cs-CZ" sz="2400" dirty="0" err="1"/>
                  <a:t>Bollen</a:t>
                </a:r>
                <a:r>
                  <a:rPr lang="cs-CZ" sz="2400" dirty="0"/>
                  <a:t>, 1980):</a:t>
                </a:r>
                <a:br>
                  <a:rPr lang="cs-CZ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  <m:sup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r>
                  <a:rPr lang="cs-CZ" sz="2400" dirty="0" err="1"/>
                  <a:t>Bentlerova</a:t>
                </a:r>
                <a:r>
                  <a:rPr lang="cs-CZ" sz="2400" dirty="0"/>
                  <a:t> omega (</a:t>
                </a:r>
                <a:r>
                  <a:rPr lang="cs-CZ" sz="2400" dirty="0" err="1"/>
                  <a:t>Bentler</a:t>
                </a:r>
                <a:r>
                  <a:rPr lang="cs-CZ" sz="2400" dirty="0"/>
                  <a:t>, 1972, 2009):</a:t>
                </a:r>
                <a:br>
                  <a:rPr lang="cs-CZ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cs-CZ" sz="2400" dirty="0"/>
              </a:p>
              <a:p>
                <a:r>
                  <a:rPr lang="cs-CZ" sz="2400" dirty="0" err="1"/>
                  <a:t>McDonaldova</a:t>
                </a:r>
                <a:r>
                  <a:rPr lang="cs-CZ" sz="2400" dirty="0"/>
                  <a:t> omega (McDonald, 1999):</a:t>
                </a:r>
                <a:br>
                  <a:rPr lang="cs-CZ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666781" cy="4351338"/>
              </a:xfrm>
              <a:blipFill>
                <a:blip r:embed="rId2"/>
                <a:stretch>
                  <a:fillRect l="-1188" t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5310957"/>
              </p:ext>
            </p:extLst>
          </p:nvPr>
        </p:nvGraphicFramePr>
        <p:xfrm>
          <a:off x="7194550" y="477997"/>
          <a:ext cx="4436062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530">
                  <a:extLst>
                    <a:ext uri="{9D8B030D-6E8A-4147-A177-3AD203B41FA5}">
                      <a16:colId xmlns:a16="http://schemas.microsoft.com/office/drawing/2014/main" val="1799203981"/>
                    </a:ext>
                  </a:extLst>
                </a:gridCol>
                <a:gridCol w="1457864">
                  <a:extLst>
                    <a:ext uri="{9D8B030D-6E8A-4147-A177-3AD203B41FA5}">
                      <a16:colId xmlns:a16="http://schemas.microsoft.com/office/drawing/2014/main" val="2849199794"/>
                    </a:ext>
                  </a:extLst>
                </a:gridCol>
                <a:gridCol w="1785668">
                  <a:extLst>
                    <a:ext uri="{9D8B030D-6E8A-4147-A177-3AD203B41FA5}">
                      <a16:colId xmlns:a16="http://schemas.microsoft.com/office/drawing/2014/main" val="3211180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celkový</a:t>
                      </a:r>
                      <a:r>
                        <a:rPr lang="cs-CZ" baseline="0" dirty="0"/>
                        <a:t> rozptyl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kontrola oproti dalším faktorům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01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Raykov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predikovaný modelem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 </a:t>
                      </a:r>
                      <a:br>
                        <a:rPr lang="cs-CZ" dirty="0"/>
                      </a:br>
                      <a:r>
                        <a:rPr lang="cs-CZ" dirty="0"/>
                        <a:t>(</a:t>
                      </a:r>
                      <a:r>
                        <a:rPr lang="cs-CZ" dirty="0" err="1"/>
                        <a:t>aka</a:t>
                      </a:r>
                      <a:r>
                        <a:rPr lang="cs-CZ" dirty="0"/>
                        <a:t> parciální </a:t>
                      </a:r>
                      <a:r>
                        <a:rPr lang="el-GR" dirty="0"/>
                        <a:t>η</a:t>
                      </a:r>
                      <a:r>
                        <a:rPr lang="cs-CZ" baseline="30000" dirty="0"/>
                        <a:t>2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Bentler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predikovaný modelem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 </a:t>
                      </a:r>
                      <a:br>
                        <a:rPr lang="cs-CZ" dirty="0"/>
                      </a:br>
                      <a:r>
                        <a:rPr lang="cs-CZ" dirty="0"/>
                        <a:t>(</a:t>
                      </a:r>
                      <a:r>
                        <a:rPr lang="cs-CZ" dirty="0" err="1"/>
                        <a:t>aka</a:t>
                      </a:r>
                      <a:r>
                        <a:rPr lang="cs-CZ" dirty="0"/>
                        <a:t> celková </a:t>
                      </a:r>
                      <a:r>
                        <a:rPr lang="el-GR" dirty="0"/>
                        <a:t>η</a:t>
                      </a:r>
                      <a:r>
                        <a:rPr lang="cs-CZ" baseline="30000" dirty="0"/>
                        <a:t>2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53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McDonald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pozorovaný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ne </a:t>
                      </a:r>
                      <a:br>
                        <a:rPr lang="cs-CZ" dirty="0"/>
                      </a:br>
                      <a:r>
                        <a:rPr lang="cs-CZ" dirty="0"/>
                        <a:t>(</a:t>
                      </a:r>
                      <a:r>
                        <a:rPr lang="cs-CZ" dirty="0" err="1"/>
                        <a:t>aka</a:t>
                      </a:r>
                      <a:r>
                        <a:rPr lang="cs-CZ" dirty="0"/>
                        <a:t> celková </a:t>
                      </a:r>
                      <a:r>
                        <a:rPr lang="el-GR" dirty="0"/>
                        <a:t>η</a:t>
                      </a:r>
                      <a:r>
                        <a:rPr lang="cs-CZ" baseline="30000" dirty="0"/>
                        <a:t>2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5986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7194550" y="3510951"/>
                <a:ext cx="4436062" cy="2666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cs-CZ" sz="2400" dirty="0"/>
                  <a:t> = model-</a:t>
                </a:r>
                <a:r>
                  <a:rPr lang="cs-CZ" sz="2400" dirty="0" err="1"/>
                  <a:t>implied</a:t>
                </a:r>
                <a:r>
                  <a:rPr lang="cs-CZ" sz="2400" dirty="0"/>
                  <a:t> </a:t>
                </a:r>
                <a:r>
                  <a:rPr lang="cs-CZ" sz="2400" dirty="0" err="1"/>
                  <a:t>varcovar</a:t>
                </a:r>
                <a:r>
                  <a:rPr lang="cs-CZ" sz="2400" dirty="0"/>
                  <a:t> matice (zahrnuje i vliv jiných faktorů, reziduální korelace...)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cs-CZ" sz="2400" dirty="0"/>
                  <a:t> = pozorovaná </a:t>
                </a:r>
                <a:r>
                  <a:rPr lang="cs-CZ" sz="2400" dirty="0" err="1"/>
                  <a:t>varcovar</a:t>
                </a:r>
                <a:r>
                  <a:rPr lang="cs-CZ" sz="2400" dirty="0"/>
                  <a:t> matice (totéž)</a:t>
                </a:r>
              </a:p>
              <a:p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cs-CZ" sz="2400" dirty="0"/>
                  <a:t> = jednotkový vektor (protože při sčítání má každá položka stejnou váhu)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50" y="3510951"/>
                <a:ext cx="4436062" cy="2666011"/>
              </a:xfrm>
              <a:prstGeom prst="rect">
                <a:avLst/>
              </a:prstGeom>
              <a:blipFill>
                <a:blip r:embed="rId3"/>
                <a:stretch>
                  <a:fillRect l="-1511" t="-3661" r="-1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29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Vícedimenzionální modely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13330" cy="49522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Předchozí koeficienty byly </a:t>
                </a:r>
                <a:r>
                  <a:rPr lang="cs-CZ" b="1" dirty="0"/>
                  <a:t>hierarchická omega </a:t>
                </a:r>
                <a:r>
                  <a:rPr lang="cs-CZ" dirty="0"/>
                  <a:t>(McDonald, 1999).</a:t>
                </a:r>
              </a:p>
              <a:p>
                <a:pPr lvl="1"/>
                <a:r>
                  <a:rPr lang="cs-CZ" dirty="0"/>
                  <a:t>Odhad rozptylu součtu položek vysvětleného daným faktorem.</a:t>
                </a:r>
              </a:p>
              <a:p>
                <a:r>
                  <a:rPr lang="cs-CZ" b="1" dirty="0"/>
                  <a:t>Celková omega </a:t>
                </a:r>
                <a:r>
                  <a:rPr lang="cs-CZ" dirty="0"/>
                  <a:t>pracuje s rozptylem vysvětleným </a:t>
                </a:r>
                <a:r>
                  <a:rPr lang="cs-CZ" i="1" dirty="0"/>
                  <a:t>všemi</a:t>
                </a:r>
                <a:r>
                  <a:rPr lang="cs-CZ" dirty="0"/>
                  <a:t> faktory a liší se tedy v čitateli, např.: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cs-CZ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dirty="0"/>
                  <a:t> = náboj položky </a:t>
                </a:r>
                <a:r>
                  <a:rPr lang="cs-CZ" i="1" dirty="0"/>
                  <a:t>i</a:t>
                </a:r>
                <a:r>
                  <a:rPr lang="cs-CZ" dirty="0"/>
                  <a:t> na faktoru </a:t>
                </a:r>
                <a:r>
                  <a:rPr lang="cs-CZ" i="1" dirty="0"/>
                  <a:t>m</a:t>
                </a:r>
                <a:r>
                  <a:rPr lang="cs-CZ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= rozptyl faktoru m</a:t>
                </a:r>
              </a:p>
              <a:p>
                <a:r>
                  <a:rPr lang="cs-CZ" dirty="0"/>
                  <a:t>Celková omega je ukazatelem vnitřní konzistence celého testu. </a:t>
                </a:r>
              </a:p>
              <a:p>
                <a:pPr lvl="1"/>
                <a:r>
                  <a:rPr lang="cs-CZ" dirty="0"/>
                  <a:t>Odhad korelace paralelních administrací.</a:t>
                </a:r>
              </a:p>
              <a:p>
                <a:r>
                  <a:rPr lang="cs-CZ" dirty="0"/>
                  <a:t>V případě ordinální CFA je nutné korigovat na hodnoty prahů položek.</a:t>
                </a:r>
              </a:p>
              <a:p>
                <a:pPr lvl="1"/>
                <a:r>
                  <a:rPr lang="cs-CZ" dirty="0"/>
                  <a:t>Pozor, alfa je spočítaná přímo z matice </a:t>
                </a:r>
                <a:r>
                  <a:rPr lang="cs-CZ" dirty="0" err="1"/>
                  <a:t>polychorických</a:t>
                </a:r>
                <a:r>
                  <a:rPr lang="cs-CZ" dirty="0"/>
                  <a:t> korelací, jde o tzv. ordinální alfu (</a:t>
                </a:r>
                <a:r>
                  <a:rPr lang="cs-CZ" dirty="0" err="1"/>
                  <a:t>Zumbo</a:t>
                </a:r>
                <a:r>
                  <a:rPr lang="cs-CZ" dirty="0"/>
                  <a:t>, </a:t>
                </a:r>
                <a:r>
                  <a:rPr lang="cs-CZ" dirty="0" err="1"/>
                  <a:t>Gadermann</a:t>
                </a:r>
                <a:r>
                  <a:rPr lang="cs-CZ" dirty="0"/>
                  <a:t> a </a:t>
                </a:r>
                <a:r>
                  <a:rPr lang="cs-CZ" dirty="0" err="1"/>
                  <a:t>Zeisser</a:t>
                </a:r>
                <a:r>
                  <a:rPr lang="cs-CZ" dirty="0"/>
                  <a:t>, 2007) s podivnou interpretací.</a:t>
                </a:r>
              </a:p>
              <a:p>
                <a:pPr lvl="1"/>
                <a:r>
                  <a:rPr lang="cs-CZ" dirty="0"/>
                  <a:t>Pozor, není jasné, jak aplikovat korekci v případě smíšených položek, nelze odhadnout.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13330" cy="4952248"/>
              </a:xfrm>
              <a:blipFill>
                <a:blip r:embed="rId2"/>
                <a:stretch>
                  <a:fillRect l="-902" t="-2460" r="-67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16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Hierarchické modely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Vztahují se k faktorům 2. a vyššího řádu. Pozorovaný rozptyl součtu položek lze totiž parcelovat na rozptyl:</a:t>
                </a:r>
              </a:p>
              <a:p>
                <a:pPr lvl="1"/>
                <a:r>
                  <a:rPr lang="cs-CZ" dirty="0"/>
                  <a:t>vysvětlený faktory vyššího řádu skrze faktory 1. řádu (nepřímé efekty)</a:t>
                </a:r>
              </a:p>
              <a:p>
                <a:pPr lvl="1"/>
                <a:r>
                  <a:rPr lang="cs-CZ" dirty="0"/>
                  <a:t>vysvětlený specifickými rozptyly faktorů 1. řádu (přímé efekty)</a:t>
                </a:r>
              </a:p>
              <a:p>
                <a:pPr lvl="1"/>
                <a:r>
                  <a:rPr lang="cs-CZ" dirty="0"/>
                  <a:t>kovariance položek (považované za chybu)</a:t>
                </a:r>
              </a:p>
              <a:p>
                <a:pPr lvl="1"/>
                <a:r>
                  <a:rPr lang="cs-CZ" dirty="0"/>
                  <a:t>chybový rozptyl (rovněž považovaný za chybu</a:t>
                </a:r>
              </a:p>
              <a:p>
                <a:r>
                  <a:rPr lang="cs-CZ" dirty="0"/>
                  <a:t>Tři hlavní koeficienty: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– kolik rozptylu součtu položek vysvětlí faktor vyššího řádu pomocí nepřímého efektu.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– kolik rozptylu faktorů 1. řádu vysvětlí faktor 2. řádu.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𝑝𝑎𝑟𝑐</m:t>
                        </m:r>
                      </m:sub>
                    </m:sSub>
                  </m:oMath>
                </a14:m>
                <a:r>
                  <a:rPr lang="cs-CZ" dirty="0"/>
                  <a:t> – parciální omega na úrovni 1; specifický rozptyl faktorů nižšího řádu je „odečten“.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1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333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Multigroup</a:t>
            </a:r>
            <a:r>
              <a:rPr lang="cs-CZ" dirty="0"/>
              <a:t> CFA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MG CFA, </a:t>
            </a:r>
            <a:r>
              <a:rPr lang="cs-CZ" dirty="0" err="1"/>
              <a:t>measurement</a:t>
            </a:r>
            <a:r>
              <a:rPr lang="cs-CZ" dirty="0"/>
              <a:t> invariance</a:t>
            </a:r>
          </a:p>
        </p:txBody>
      </p:sp>
    </p:spTree>
    <p:extLst>
      <p:ext uri="{BB962C8B-B14F-4D97-AF65-F5344CB8AC3E}">
        <p14:creationId xmlns:p14="http://schemas.microsoft.com/office/powerpoint/2010/main" val="4181751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Invariance měření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koncept pro účely srovnávání měření napříč časy či respondenty. Základem je tzv. </a:t>
            </a:r>
            <a:r>
              <a:rPr lang="cs-CZ" dirty="0" err="1"/>
              <a:t>multi-group</a:t>
            </a:r>
            <a:r>
              <a:rPr lang="cs-CZ" dirty="0"/>
              <a:t> CFA (MG CFA).</a:t>
            </a:r>
          </a:p>
          <a:p>
            <a:r>
              <a:rPr lang="cs-CZ" dirty="0"/>
              <a:t>Odpověď na otázku, zda metoda měří stejný rys (trs rysů) na </a:t>
            </a:r>
            <a:r>
              <a:rPr lang="cs-CZ" b="1" dirty="0"/>
              <a:t>stejné škále</a:t>
            </a:r>
            <a:r>
              <a:rPr lang="cs-CZ" dirty="0"/>
              <a:t>.</a:t>
            </a:r>
          </a:p>
          <a:p>
            <a:r>
              <a:rPr lang="cs-CZ" dirty="0"/>
              <a:t>Základem je MG CFA. </a:t>
            </a:r>
          </a:p>
          <a:p>
            <a:pPr lvl="1"/>
            <a:r>
              <a:rPr lang="cs-CZ" dirty="0"/>
              <a:t>Odhadne separátní </a:t>
            </a:r>
            <a:r>
              <a:rPr lang="cs-CZ" dirty="0" err="1"/>
              <a:t>variančně-kovarianční</a:t>
            </a:r>
            <a:r>
              <a:rPr lang="cs-CZ" dirty="0"/>
              <a:t> matice pro každou zvolenou skupinu.</a:t>
            </a:r>
          </a:p>
          <a:p>
            <a:pPr lvl="1"/>
            <a:r>
              <a:rPr lang="cs-CZ" dirty="0"/>
              <a:t>Nad těmito separátními maticemi odhadne stejný faktorový model.</a:t>
            </a:r>
          </a:p>
          <a:p>
            <a:pPr lvl="1"/>
            <a:r>
              <a:rPr lang="cs-CZ" dirty="0"/>
              <a:t>Parametry tohoto modelu mohou být shodné, nebo různé napříč skupinami.</a:t>
            </a:r>
          </a:p>
        </p:txBody>
      </p:sp>
    </p:spTree>
    <p:extLst>
      <p:ext uri="{BB962C8B-B14F-4D97-AF65-F5344CB8AC3E}">
        <p14:creationId xmlns:p14="http://schemas.microsoft.com/office/powerpoint/2010/main" val="19997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Vícedimenzionální CFA modely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Korelované faktory</a:t>
            </a:r>
          </a:p>
          <a:p>
            <a:r>
              <a:rPr lang="cs-CZ" dirty="0"/>
              <a:t>Hierarchický model</a:t>
            </a:r>
          </a:p>
          <a:p>
            <a:r>
              <a:rPr lang="cs-CZ" dirty="0" err="1"/>
              <a:t>Bifaktorový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71910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>
            <a:normAutofit fontScale="90000"/>
          </a:bodyPr>
          <a:lstStyle/>
          <a:p>
            <a:r>
              <a:rPr lang="cs-CZ" dirty="0"/>
              <a:t>Typické stupně invariance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093079"/>
              </p:ext>
            </p:extLst>
          </p:nvPr>
        </p:nvGraphicFramePr>
        <p:xfrm>
          <a:off x="526211" y="962997"/>
          <a:ext cx="11093570" cy="458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223">
                  <a:extLst>
                    <a:ext uri="{9D8B030D-6E8A-4147-A177-3AD203B41FA5}">
                      <a16:colId xmlns:a16="http://schemas.microsoft.com/office/drawing/2014/main" val="1066219696"/>
                    </a:ext>
                  </a:extLst>
                </a:gridCol>
                <a:gridCol w="1211847">
                  <a:extLst>
                    <a:ext uri="{9D8B030D-6E8A-4147-A177-3AD203B41FA5}">
                      <a16:colId xmlns:a16="http://schemas.microsoft.com/office/drawing/2014/main" val="3140707247"/>
                    </a:ext>
                  </a:extLst>
                </a:gridCol>
                <a:gridCol w="1337649">
                  <a:extLst>
                    <a:ext uri="{9D8B030D-6E8A-4147-A177-3AD203B41FA5}">
                      <a16:colId xmlns:a16="http://schemas.microsoft.com/office/drawing/2014/main" val="1641189621"/>
                    </a:ext>
                  </a:extLst>
                </a:gridCol>
                <a:gridCol w="1189811">
                  <a:extLst>
                    <a:ext uri="{9D8B030D-6E8A-4147-A177-3AD203B41FA5}">
                      <a16:colId xmlns:a16="http://schemas.microsoft.com/office/drawing/2014/main" val="2217194896"/>
                    </a:ext>
                  </a:extLst>
                </a:gridCol>
                <a:gridCol w="2472685">
                  <a:extLst>
                    <a:ext uri="{9D8B030D-6E8A-4147-A177-3AD203B41FA5}">
                      <a16:colId xmlns:a16="http://schemas.microsoft.com/office/drawing/2014/main" val="2898711944"/>
                    </a:ext>
                  </a:extLst>
                </a:gridCol>
                <a:gridCol w="2924355">
                  <a:extLst>
                    <a:ext uri="{9D8B030D-6E8A-4147-A177-3AD203B41FA5}">
                      <a16:colId xmlns:a16="http://schemas.microsoft.com/office/drawing/2014/main" val="1336626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náboje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intercepty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rezidua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lat.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průměry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lat.</a:t>
                      </a:r>
                      <a:r>
                        <a:rPr lang="cs-CZ" baseline="0" dirty="0"/>
                        <a:t> rozptyly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67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cs-CZ" dirty="0"/>
                        <a:t> </a:t>
                      </a:r>
                      <a:r>
                        <a:rPr lang="cs-CZ" dirty="0" err="1"/>
                        <a:t>konfigurální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fixované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fixované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73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 metrická (slabá)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fixované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(1)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3. skalární </a:t>
                      </a:r>
                      <a:br>
                        <a:rPr lang="cs-CZ" dirty="0"/>
                      </a:br>
                      <a:r>
                        <a:rPr lang="cs-CZ" dirty="0"/>
                        <a:t>(silná)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(0)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(1)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2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4. reziduální (striktní)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(0)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(1)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7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5a.</a:t>
                      </a:r>
                      <a:r>
                        <a:rPr lang="cs-CZ" baseline="0" dirty="0"/>
                        <a:t> ekvivalence průměrů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fixované (0)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(1)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2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5b.</a:t>
                      </a:r>
                      <a:r>
                        <a:rPr lang="cs-CZ" baseline="0" dirty="0"/>
                        <a:t> ekvivalence rozptylů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ref</a:t>
                      </a:r>
                      <a:r>
                        <a:rPr lang="cs-CZ" dirty="0"/>
                        <a:t>. skup. fixované (0)</a:t>
                      </a:r>
                      <a:br>
                        <a:rPr lang="cs-CZ" dirty="0"/>
                      </a:br>
                      <a:r>
                        <a:rPr lang="cs-CZ" dirty="0"/>
                        <a:t>další skup.: volné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fixované (1)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4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  <a:r>
                        <a:rPr lang="cs-CZ" baseline="0" dirty="0"/>
                        <a:t> ekvivalentní skupiny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omezené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fixované (0)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fixované (1)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31059"/>
                  </a:ext>
                </a:extLst>
              </a:tr>
            </a:tbl>
          </a:graphicData>
        </a:graphic>
      </p:graphicFrame>
      <p:sp>
        <p:nvSpPr>
          <p:cNvPr id="5" name="Zástupný symbol pro obsah 4"/>
          <p:cNvSpPr txBox="1">
            <a:spLocks/>
          </p:cNvSpPr>
          <p:nvPr/>
        </p:nvSpPr>
        <p:spPr>
          <a:xfrm>
            <a:off x="526211" y="5759777"/>
            <a:ext cx="11093570" cy="91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000" dirty="0"/>
              <a:t>Alternativně lze fixovat vybraný faktorový náboj.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Pořadí není zcela pevně dané, jen 1. a 2. krok jsou nezbytné pro všechny další; 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Krok 3 je předpokladem pro 5a a 6; 5a a 5b lze přeskočit a rovnou testovat 6.</a:t>
            </a:r>
          </a:p>
        </p:txBody>
      </p:sp>
    </p:spTree>
    <p:extLst>
      <p:ext uri="{BB962C8B-B14F-4D97-AF65-F5344CB8AC3E}">
        <p14:creationId xmlns:p14="http://schemas.microsoft.com/office/powerpoint/2010/main" val="1608164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Posuzování invariance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LRT srovnání modelů – popisují data stejně dobře?</a:t>
            </a:r>
          </a:p>
          <a:p>
            <a:pPr lvl="1"/>
            <a:r>
              <a:rPr lang="cs-CZ" dirty="0"/>
              <a:t>Nulová hypotéza: modely se neliší. Příliš striktní, zejm. u větších vzorků.</a:t>
            </a:r>
          </a:p>
          <a:p>
            <a:r>
              <a:rPr lang="cs-CZ" dirty="0"/>
              <a:t>Informační kritéria: AIC, BIC, </a:t>
            </a:r>
            <a:r>
              <a:rPr lang="cs-CZ" dirty="0" err="1"/>
              <a:t>saBIC</a:t>
            </a:r>
            <a:r>
              <a:rPr lang="cs-CZ" dirty="0"/>
              <a:t> (doporučené)</a:t>
            </a:r>
          </a:p>
          <a:p>
            <a:r>
              <a:rPr lang="cs-CZ" dirty="0"/>
              <a:t>Rozdíly v indexech blízké shody (RMSEA, SRMR, TLI, CFI).</a:t>
            </a:r>
          </a:p>
          <a:p>
            <a:pPr lvl="2"/>
            <a:r>
              <a:rPr lang="en-US" sz="1000" dirty="0"/>
              <a:t>Chen, F. F. (2007). Sensitivity of goodness of fit indexes to lack of measurement invariance. Structural Equation Modeling, 14(3), 464–504.</a:t>
            </a:r>
            <a:r>
              <a:rPr lang="cs-CZ" sz="1000" dirty="0"/>
              <a:t> </a:t>
            </a:r>
            <a:r>
              <a:rPr lang="cs-CZ" sz="1000" dirty="0" err="1"/>
              <a:t>doi</a:t>
            </a:r>
            <a:r>
              <a:rPr lang="cs-CZ" sz="1000" dirty="0"/>
              <a:t>: </a:t>
            </a:r>
            <a:r>
              <a:rPr lang="cs-CZ" sz="1000" dirty="0">
                <a:hlinkClick r:id="rId2"/>
              </a:rPr>
              <a:t>10.1080/10705510701301834</a:t>
            </a:r>
            <a:endParaRPr lang="cs-CZ" sz="1000" dirty="0"/>
          </a:p>
          <a:p>
            <a:pPr lvl="2"/>
            <a:r>
              <a:rPr lang="en-US" sz="1000" dirty="0"/>
              <a:t>Sass, D. A., Schmitt, T. A., &amp; Marsh, H. W. (2014) Evaluating Model Fit With Ordered Categorical Data Within a Measurement Invariance Framework: A Comparison of Estimators. </a:t>
            </a:r>
            <a:r>
              <a:rPr lang="en-US" sz="1000" i="1" dirty="0"/>
              <a:t>Structural Equation Modeling, 21(2</a:t>
            </a:r>
            <a:r>
              <a:rPr lang="en-US" sz="1000" dirty="0"/>
              <a:t>), 167-180. DOI: </a:t>
            </a:r>
            <a:r>
              <a:rPr lang="en-US" sz="1000" dirty="0">
                <a:hlinkClick r:id="rId3"/>
              </a:rPr>
              <a:t>10.1080/10705511.2014.882658</a:t>
            </a:r>
            <a:endParaRPr lang="cs-CZ" sz="1000" dirty="0"/>
          </a:p>
          <a:p>
            <a:pPr lvl="1"/>
            <a:r>
              <a:rPr lang="cs-CZ" b="1" dirty="0"/>
              <a:t>RMSEA:</a:t>
            </a:r>
            <a:r>
              <a:rPr lang="cs-CZ" dirty="0"/>
              <a:t> </a:t>
            </a:r>
            <a:r>
              <a:rPr lang="el-GR" dirty="0"/>
              <a:t>Δ</a:t>
            </a:r>
            <a:r>
              <a:rPr lang="cs-CZ" dirty="0"/>
              <a:t>RMSEA &lt; 0,01 (N≤300), </a:t>
            </a:r>
            <a:r>
              <a:rPr lang="el-GR" dirty="0"/>
              <a:t>Δ</a:t>
            </a:r>
            <a:r>
              <a:rPr lang="cs-CZ" dirty="0"/>
              <a:t>RMSEA &lt; 0,015 (N&gt;300)</a:t>
            </a:r>
          </a:p>
          <a:p>
            <a:pPr lvl="1"/>
            <a:r>
              <a:rPr lang="cs-CZ" b="1" dirty="0"/>
              <a:t>CFI, TLI:</a:t>
            </a:r>
            <a:r>
              <a:rPr lang="cs-CZ" dirty="0"/>
              <a:t> </a:t>
            </a:r>
            <a:r>
              <a:rPr lang="el-GR" dirty="0"/>
              <a:t>Δ</a:t>
            </a:r>
            <a:r>
              <a:rPr lang="cs-CZ" dirty="0"/>
              <a:t>CFI &gt; -0,005 (N≤300), </a:t>
            </a:r>
            <a:r>
              <a:rPr lang="el-GR" dirty="0"/>
              <a:t>Δ</a:t>
            </a:r>
            <a:r>
              <a:rPr lang="cs-CZ" dirty="0"/>
              <a:t>CFI &gt; -0,01 (N&gt;300)</a:t>
            </a:r>
          </a:p>
          <a:p>
            <a:pPr lvl="1"/>
            <a:r>
              <a:rPr lang="cs-CZ" b="1" dirty="0"/>
              <a:t>SRMR (metrická):</a:t>
            </a:r>
            <a:r>
              <a:rPr lang="cs-CZ" dirty="0"/>
              <a:t> </a:t>
            </a:r>
            <a:r>
              <a:rPr lang="el-GR" dirty="0"/>
              <a:t>Δ</a:t>
            </a:r>
            <a:r>
              <a:rPr lang="cs-CZ" dirty="0"/>
              <a:t>SRMR &lt; 0,025 (N≤300), </a:t>
            </a:r>
            <a:r>
              <a:rPr lang="el-GR" dirty="0"/>
              <a:t>Δ</a:t>
            </a:r>
            <a:r>
              <a:rPr lang="cs-CZ" dirty="0"/>
              <a:t>SRMR &lt; 0,030 (N&gt;300)</a:t>
            </a:r>
          </a:p>
          <a:p>
            <a:pPr lvl="1"/>
            <a:r>
              <a:rPr lang="cs-CZ" b="1" dirty="0"/>
              <a:t>SRMR (skalární):</a:t>
            </a:r>
            <a:r>
              <a:rPr lang="cs-CZ" dirty="0"/>
              <a:t>  </a:t>
            </a:r>
            <a:r>
              <a:rPr lang="el-GR" dirty="0"/>
              <a:t>Δ</a:t>
            </a:r>
            <a:r>
              <a:rPr lang="cs-CZ" dirty="0"/>
              <a:t>SRMR &lt; 0,005 (N≤300), </a:t>
            </a:r>
            <a:r>
              <a:rPr lang="el-GR" dirty="0"/>
              <a:t>Δ</a:t>
            </a:r>
            <a:r>
              <a:rPr lang="cs-CZ" dirty="0"/>
              <a:t>SRMR &lt; 0,01 (N&gt;300)</a:t>
            </a:r>
          </a:p>
          <a:p>
            <a:pPr lvl="2"/>
            <a:r>
              <a:rPr lang="cs-CZ" dirty="0"/>
              <a:t>Doporučení </a:t>
            </a:r>
            <a:r>
              <a:rPr lang="cs-CZ" dirty="0" err="1"/>
              <a:t>Chena</a:t>
            </a:r>
            <a:r>
              <a:rPr lang="cs-CZ" dirty="0"/>
              <a:t> (2007) se týká tzv. SRMR založeného jen na reziduální </a:t>
            </a:r>
            <a:r>
              <a:rPr lang="cs-CZ" dirty="0" err="1"/>
              <a:t>variančně-kovarianční</a:t>
            </a:r>
            <a:r>
              <a:rPr lang="cs-CZ" dirty="0"/>
              <a:t> matici; některá SRMR berou v potaz i rezidua </a:t>
            </a:r>
            <a:r>
              <a:rPr lang="cs-CZ" dirty="0" err="1"/>
              <a:t>interceptů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01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příklad: Kategorická invariance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Prahy (</a:t>
            </a:r>
            <a:r>
              <a:rPr lang="cs-CZ" dirty="0" err="1"/>
              <a:t>thresholdy</a:t>
            </a:r>
            <a:r>
              <a:rPr lang="cs-CZ" dirty="0"/>
              <a:t>) položek nahrazují </a:t>
            </a:r>
            <a:r>
              <a:rPr lang="cs-CZ" dirty="0" err="1"/>
              <a:t>intercepty</a:t>
            </a:r>
            <a:r>
              <a:rPr lang="cs-CZ" dirty="0"/>
              <a:t> z intervalové CFA.</a:t>
            </a:r>
          </a:p>
          <a:p>
            <a:r>
              <a:rPr lang="cs-CZ" dirty="0"/>
              <a:t>V případě kategorické CFA udává měřítko nejen </a:t>
            </a:r>
            <a:r>
              <a:rPr lang="cs-CZ" dirty="0" err="1"/>
              <a:t>loading</a:t>
            </a:r>
            <a:r>
              <a:rPr lang="cs-CZ" dirty="0"/>
              <a:t>, ale i práh skrze tzv. charakteristickou funkci položky.</a:t>
            </a:r>
          </a:p>
          <a:p>
            <a:r>
              <a:rPr lang="cs-CZ" dirty="0"/>
              <a:t>Metrická a skalární invariance se proto často testují naráz.</a:t>
            </a:r>
          </a:p>
          <a:p>
            <a:pPr lvl="1"/>
            <a:r>
              <a:rPr lang="cs-CZ" dirty="0"/>
              <a:t>Lze ale uvolnit </a:t>
            </a:r>
            <a:r>
              <a:rPr lang="cs-CZ" dirty="0" err="1"/>
              <a:t>intercepty</a:t>
            </a:r>
            <a:r>
              <a:rPr lang="cs-CZ" dirty="0"/>
              <a:t> LRM a oddělit skalární invarianci od metrické.</a:t>
            </a:r>
          </a:p>
          <a:p>
            <a:r>
              <a:rPr lang="cs-CZ" dirty="0"/>
              <a:t>V případě binárních položek nelze odlišit metrickou a skalární invarianci.</a:t>
            </a:r>
          </a:p>
          <a:p>
            <a:r>
              <a:rPr lang="cs-CZ" dirty="0"/>
              <a:t>Reziduální invarianci lze testovat výhradně pomocí </a:t>
            </a:r>
            <a:r>
              <a:rPr lang="cs-CZ" dirty="0" err="1"/>
              <a:t>theta</a:t>
            </a:r>
            <a:r>
              <a:rPr lang="cs-CZ" dirty="0"/>
              <a:t> parametrizace.</a:t>
            </a:r>
          </a:p>
          <a:p>
            <a:r>
              <a:rPr lang="cs-CZ" dirty="0"/>
              <a:t>Více možností identifikace modelu, které vedou k jinak „přesnému“ odhadu parametrů.</a:t>
            </a:r>
          </a:p>
          <a:p>
            <a:pPr lvl="1"/>
            <a:r>
              <a:rPr lang="cs-CZ" dirty="0"/>
              <a:t>Přehled viz </a:t>
            </a:r>
            <a:r>
              <a:rPr lang="cs-CZ" sz="1500" dirty="0">
                <a:hlinkClick r:id="rId2"/>
              </a:rPr>
              <a:t>https://www.rdocumentation.org/packages/semTools/versions/0.5-1/topics/measEq.syntax</a:t>
            </a:r>
            <a:r>
              <a:rPr lang="cs-CZ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97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příklad: Longitudinální invariance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případě, kdy metoda je opakovaně administrována těm stejným respondentům.</a:t>
            </a:r>
          </a:p>
          <a:p>
            <a:r>
              <a:rPr lang="cs-CZ" dirty="0"/>
              <a:t>Abychom mohli srovnávat vývoj v čase, musí být metoda invariantní napříč sběry dat.</a:t>
            </a:r>
          </a:p>
          <a:p>
            <a:r>
              <a:rPr lang="cs-CZ" dirty="0"/>
              <a:t>Postup je zcela shodný, jako při běžné invarianci, jen (pokud předpokládáme rysovou, nikoliv jen výhradně stavovou složku):</a:t>
            </a:r>
          </a:p>
          <a:p>
            <a:pPr lvl="1"/>
            <a:r>
              <a:rPr lang="cs-CZ" dirty="0"/>
              <a:t>Jsou navíc povoleny kovariance reziduálních rozptylů napříč časem.</a:t>
            </a:r>
          </a:p>
          <a:p>
            <a:pPr lvl="1"/>
            <a:r>
              <a:rPr lang="cs-CZ" dirty="0"/>
              <a:t>Jsou povoleny kovariance faktorů napříč časem</a:t>
            </a:r>
          </a:p>
          <a:p>
            <a:r>
              <a:rPr lang="cs-CZ" dirty="0"/>
              <a:t>Více Standa Ježek v lednu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68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Hierarchické modely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4909" y="1825625"/>
            <a:ext cx="10861588" cy="4351338"/>
          </a:xfrm>
        </p:spPr>
        <p:txBody>
          <a:bodyPr>
            <a:normAutofit/>
          </a:bodyPr>
          <a:lstStyle/>
          <a:p>
            <a:r>
              <a:rPr lang="cs-CZ" dirty="0"/>
              <a:t>V případě více korelovaných faktorů si můžeme klást hypotézy nejen o struktuře proměnných, ale i faktorů jako takových.</a:t>
            </a:r>
          </a:p>
          <a:p>
            <a:r>
              <a:rPr lang="cs-CZ" b="1" dirty="0"/>
              <a:t>Hierarchický model:</a:t>
            </a:r>
            <a:r>
              <a:rPr lang="cs-CZ" dirty="0"/>
              <a:t> Existuje faktor vyššího řádu (druhého, třetího), který vysvětluje korelace faktorů řádu nižšího (prvního, druhého).</a:t>
            </a:r>
          </a:p>
          <a:p>
            <a:pPr lvl="1"/>
            <a:r>
              <a:rPr lang="cs-CZ" dirty="0"/>
              <a:t>Faktory prvního řádu vysvětlují </a:t>
            </a:r>
            <a:r>
              <a:rPr lang="cs-CZ" dirty="0" err="1"/>
              <a:t>kovarianční</a:t>
            </a:r>
            <a:r>
              <a:rPr lang="cs-CZ" dirty="0"/>
              <a:t> strukturu manifestních proměnných. </a:t>
            </a:r>
          </a:p>
          <a:p>
            <a:pPr lvl="1"/>
            <a:r>
              <a:rPr lang="cs-CZ" dirty="0"/>
              <a:t>Faktory vyššího řádu vysvětlují </a:t>
            </a:r>
            <a:r>
              <a:rPr lang="cs-CZ" dirty="0" err="1"/>
              <a:t>kovarianční</a:t>
            </a:r>
            <a:r>
              <a:rPr lang="cs-CZ" dirty="0"/>
              <a:t> strukturu nižších faktorů.</a:t>
            </a:r>
          </a:p>
          <a:p>
            <a:r>
              <a:rPr lang="cs-CZ" b="1" dirty="0" err="1"/>
              <a:t>Bifaktorový</a:t>
            </a:r>
            <a:r>
              <a:rPr lang="cs-CZ" b="1" dirty="0"/>
              <a:t> model:</a:t>
            </a:r>
            <a:r>
              <a:rPr lang="cs-CZ" dirty="0"/>
              <a:t> Faktory vyššího řádu (</a:t>
            </a:r>
            <a:r>
              <a:rPr lang="cs-CZ" i="1" dirty="0" err="1"/>
              <a:t>general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dirty="0"/>
              <a:t>) přímo </a:t>
            </a:r>
            <a:r>
              <a:rPr lang="cs-CZ" dirty="0" err="1"/>
              <a:t>spoluvysvětlují</a:t>
            </a:r>
            <a:r>
              <a:rPr lang="cs-CZ" dirty="0"/>
              <a:t> </a:t>
            </a:r>
            <a:r>
              <a:rPr lang="cs-CZ" dirty="0" err="1"/>
              <a:t>kovarianční</a:t>
            </a:r>
            <a:r>
              <a:rPr lang="cs-CZ" dirty="0"/>
              <a:t> strukturu manifestních proměnných společně s nižšími faktory (</a:t>
            </a:r>
            <a:r>
              <a:rPr lang="cs-CZ" i="1" dirty="0" err="1"/>
              <a:t>specific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dirty="0"/>
              <a:t>).</a:t>
            </a:r>
          </a:p>
          <a:p>
            <a:r>
              <a:rPr lang="cs-CZ" b="1" dirty="0" err="1"/>
              <a:t>Two-tier</a:t>
            </a:r>
            <a:r>
              <a:rPr lang="cs-CZ" b="1" dirty="0"/>
              <a:t> model:</a:t>
            </a:r>
            <a:r>
              <a:rPr lang="cs-CZ" dirty="0"/>
              <a:t> </a:t>
            </a:r>
            <a:r>
              <a:rPr lang="cs-CZ" dirty="0" err="1"/>
              <a:t>Bifaktorový</a:t>
            </a:r>
            <a:r>
              <a:rPr lang="cs-CZ" dirty="0"/>
              <a:t> model s více </a:t>
            </a:r>
            <a:r>
              <a:rPr lang="cs-CZ" dirty="0" err="1"/>
              <a:t>general</a:t>
            </a:r>
            <a:r>
              <a:rPr lang="cs-CZ" dirty="0"/>
              <a:t> faktory.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6802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169" r="12023"/>
          <a:stretch/>
        </p:blipFill>
        <p:spPr>
          <a:xfrm>
            <a:off x="127960" y="1984076"/>
            <a:ext cx="3923680" cy="45907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1481" r="12170"/>
          <a:stretch/>
        </p:blipFill>
        <p:spPr>
          <a:xfrm>
            <a:off x="4194232" y="1984077"/>
            <a:ext cx="3900231" cy="45907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1514" r="11067"/>
          <a:stretch/>
        </p:blipFill>
        <p:spPr>
          <a:xfrm>
            <a:off x="8237056" y="1984076"/>
            <a:ext cx="3954944" cy="45907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Hierarchické modely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27960" y="1336111"/>
            <a:ext cx="3923680" cy="823912"/>
          </a:xfrm>
        </p:spPr>
        <p:txBody>
          <a:bodyPr/>
          <a:lstStyle/>
          <a:p>
            <a:pPr algn="ctr"/>
            <a:r>
              <a:rPr lang="cs-CZ" dirty="0"/>
              <a:t>Korelované faktory</a:t>
            </a: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idx="1"/>
          </p:nvPr>
        </p:nvSpPr>
        <p:spPr>
          <a:xfrm>
            <a:off x="4194232" y="1336111"/>
            <a:ext cx="3900231" cy="823912"/>
          </a:xfrm>
        </p:spPr>
        <p:txBody>
          <a:bodyPr/>
          <a:lstStyle/>
          <a:p>
            <a:pPr algn="ctr"/>
            <a:r>
              <a:rPr lang="cs-CZ" dirty="0"/>
              <a:t>Hierarchický model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idx="1"/>
          </p:nvPr>
        </p:nvSpPr>
        <p:spPr>
          <a:xfrm>
            <a:off x="8237055" y="1330904"/>
            <a:ext cx="3954945" cy="823912"/>
          </a:xfrm>
        </p:spPr>
        <p:txBody>
          <a:bodyPr/>
          <a:lstStyle/>
          <a:p>
            <a:pPr algn="ctr"/>
            <a:r>
              <a:rPr lang="cs-CZ" dirty="0" err="1"/>
              <a:t>Bifaktorový</a:t>
            </a:r>
            <a:r>
              <a:rPr lang="cs-CZ" dirty="0"/>
              <a:t> model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7837" y="6252519"/>
            <a:ext cx="1099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tomto případě je hierarchický a korelovaný model ekvivalentní (</a:t>
            </a:r>
            <a:r>
              <a:rPr lang="cs-CZ" dirty="0" err="1"/>
              <a:t>kovarianční</a:t>
            </a:r>
            <a:r>
              <a:rPr lang="cs-CZ" dirty="0"/>
              <a:t> struktura 3 proměnných lze plně vysvětlit jedním společným faktorem)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7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</a:t>
            </a:r>
            <a:r>
              <a:rPr lang="cs-CZ" dirty="0" err="1"/>
              <a:t>bifaktorového</a:t>
            </a:r>
            <a:r>
              <a:rPr lang="cs-CZ" dirty="0"/>
              <a:t> modelu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967416"/>
          </a:xfrm>
        </p:spPr>
        <p:txBody>
          <a:bodyPr>
            <a:normAutofit/>
          </a:bodyPr>
          <a:lstStyle/>
          <a:p>
            <a:r>
              <a:rPr lang="cs-CZ" dirty="0"/>
              <a:t>Specifické faktory musí být nekorelované („většina“ z nich).</a:t>
            </a:r>
          </a:p>
          <a:p>
            <a:pPr lvl="1"/>
            <a:r>
              <a:rPr lang="cs-CZ" dirty="0"/>
              <a:t>Analogie ke korelacím disturbancí v hierarchickém modelu.</a:t>
            </a:r>
          </a:p>
          <a:p>
            <a:r>
              <a:rPr lang="cs-CZ" dirty="0"/>
              <a:t>Fixování nábojů dělá problém (lepší je </a:t>
            </a:r>
            <a:r>
              <a:rPr lang="cs-CZ" b="1" dirty="0"/>
              <a:t>fixovat rozptyly</a:t>
            </a:r>
            <a:r>
              <a:rPr lang="cs-CZ" dirty="0"/>
              <a:t>).</a:t>
            </a:r>
          </a:p>
          <a:p>
            <a:r>
              <a:rPr lang="cs-CZ" dirty="0"/>
              <a:t>Obecné faktory v </a:t>
            </a:r>
            <a:r>
              <a:rPr lang="cs-CZ" dirty="0" err="1"/>
              <a:t>two-tier</a:t>
            </a:r>
            <a:r>
              <a:rPr lang="cs-CZ" dirty="0"/>
              <a:t> modelu mohou být korelované.</a:t>
            </a:r>
          </a:p>
          <a:p>
            <a:r>
              <a:rPr lang="cs-CZ" dirty="0"/>
              <a:t>Potíž s tzv. </a:t>
            </a:r>
            <a:r>
              <a:rPr lang="cs-CZ" b="1" dirty="0" err="1"/>
              <a:t>proportionality</a:t>
            </a:r>
            <a:r>
              <a:rPr lang="cs-CZ" b="1" dirty="0"/>
              <a:t> </a:t>
            </a:r>
            <a:r>
              <a:rPr lang="cs-CZ" b="1" dirty="0" err="1"/>
              <a:t>constraint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Gignac</a:t>
            </a:r>
            <a:r>
              <a:rPr lang="cs-CZ" dirty="0"/>
              <a:t>, 2016):</a:t>
            </a:r>
          </a:p>
          <a:p>
            <a:pPr lvl="1"/>
            <a:r>
              <a:rPr lang="cs-CZ" dirty="0"/>
              <a:t>Schmid-</a:t>
            </a:r>
            <a:r>
              <a:rPr lang="cs-CZ" dirty="0" err="1"/>
              <a:t>Leimanova</a:t>
            </a:r>
            <a:r>
              <a:rPr lang="cs-CZ" dirty="0"/>
              <a:t> (1957) transformace hierarchického na </a:t>
            </a:r>
            <a:r>
              <a:rPr lang="cs-CZ" dirty="0" err="1"/>
              <a:t>bifaktorový</a:t>
            </a:r>
            <a:r>
              <a:rPr lang="cs-CZ" dirty="0"/>
              <a:t> model.</a:t>
            </a:r>
          </a:p>
          <a:p>
            <a:pPr lvl="2"/>
            <a:r>
              <a:rPr lang="cs-CZ" dirty="0"/>
              <a:t>Nefunguje zpětně bez chyby.</a:t>
            </a:r>
          </a:p>
          <a:p>
            <a:pPr lvl="1"/>
            <a:r>
              <a:rPr lang="cs-CZ" dirty="0"/>
              <a:t>(Téměř) každý </a:t>
            </a:r>
            <a:r>
              <a:rPr lang="cs-CZ" dirty="0" err="1"/>
              <a:t>bifaktorový</a:t>
            </a:r>
            <a:r>
              <a:rPr lang="cs-CZ" dirty="0"/>
              <a:t> model lze omezit tak, aby byl ekvivalentní s příslušným hierarchickým modelem.</a:t>
            </a:r>
          </a:p>
          <a:p>
            <a:pPr lvl="2"/>
            <a:r>
              <a:rPr lang="cs-CZ" dirty="0"/>
              <a:t>Stačí omezit poměr g/s na stejnou hodnotu pro indikátory příslušejícímu ke konkrétnímu specifickému faktoru (g=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loading</a:t>
            </a:r>
            <a:r>
              <a:rPr lang="cs-CZ" dirty="0"/>
              <a:t>, s=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loading</a:t>
            </a:r>
            <a:r>
              <a:rPr lang="cs-CZ" dirty="0"/>
              <a:t>).</a:t>
            </a:r>
          </a:p>
          <a:p>
            <a:pPr lvl="1"/>
            <a:r>
              <a:rPr lang="cs-CZ" b="1" dirty="0"/>
              <a:t>Důsledky:</a:t>
            </a:r>
            <a:r>
              <a:rPr lang="cs-CZ" dirty="0"/>
              <a:t> </a:t>
            </a:r>
            <a:r>
              <a:rPr lang="cs-CZ" dirty="0" err="1"/>
              <a:t>Bifaktorový</a:t>
            </a:r>
            <a:r>
              <a:rPr lang="cs-CZ" dirty="0"/>
              <a:t> model má (téměř) vždy lepší shodu s daty.</a:t>
            </a:r>
          </a:p>
          <a:p>
            <a:pPr lvl="1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64543" y="6496340"/>
            <a:ext cx="116629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Gignac</a:t>
            </a:r>
            <a:r>
              <a:rPr lang="en-GB" sz="1100" dirty="0"/>
              <a:t>, G. E. (2016). The higher-order model imposes a proportionality constraint: That is why the </a:t>
            </a:r>
            <a:r>
              <a:rPr lang="en-GB" sz="1100" dirty="0" err="1"/>
              <a:t>bifactor</a:t>
            </a:r>
            <a:r>
              <a:rPr lang="en-GB" sz="1100" dirty="0"/>
              <a:t> model tends to fit better. </a:t>
            </a:r>
            <a:r>
              <a:rPr lang="en-GB" sz="1100" i="1" dirty="0"/>
              <a:t>Intelligence</a:t>
            </a:r>
            <a:r>
              <a:rPr lang="en-GB" sz="1100" dirty="0"/>
              <a:t>, </a:t>
            </a:r>
            <a:r>
              <a:rPr lang="en-GB" sz="1100" i="1" dirty="0"/>
              <a:t>55</a:t>
            </a:r>
            <a:r>
              <a:rPr lang="en-GB" sz="1100" dirty="0"/>
              <a:t>, 57-68.</a:t>
            </a:r>
            <a:r>
              <a:rPr lang="cs-CZ" sz="1100" dirty="0"/>
              <a:t> </a:t>
            </a:r>
            <a:r>
              <a:rPr lang="cs-CZ" sz="1100" dirty="0" err="1"/>
              <a:t>doi</a:t>
            </a:r>
            <a:r>
              <a:rPr lang="cs-CZ" sz="1100" dirty="0"/>
              <a:t>:</a:t>
            </a:r>
            <a:r>
              <a:rPr lang="en-GB" sz="1100" dirty="0"/>
              <a:t> </a:t>
            </a:r>
            <a:r>
              <a:rPr lang="en-GB" sz="1100" u="sng" dirty="0">
                <a:hlinkClick r:id="rId2"/>
              </a:rPr>
              <a:t>10.1016/J.INTELL.2016.01.006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362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Modifikační indexy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Best of: </a:t>
            </a:r>
            <a:r>
              <a:rPr lang="cs-CZ" dirty="0" err="1"/>
              <a:t>Questionable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4421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Modifikační indexy (</a:t>
            </a:r>
            <a:r>
              <a:rPr lang="cs-CZ" dirty="0" err="1"/>
              <a:t>M.I.s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„O kolik se zlepší model, pokud uvolníme nějaký zafixovaný parametr, a všechny ostatní zůstanou na stejných hodnotách?“</a:t>
            </a:r>
          </a:p>
          <a:p>
            <a:pPr lvl="1"/>
            <a:r>
              <a:rPr lang="cs-CZ" dirty="0"/>
              <a:t>Vedle inspekce reziduální </a:t>
            </a:r>
            <a:r>
              <a:rPr lang="cs-CZ" dirty="0" err="1"/>
              <a:t>kovarianční</a:t>
            </a:r>
            <a:r>
              <a:rPr lang="cs-CZ" dirty="0"/>
              <a:t> matice hlavní způsob pro vylepšení strukturních modelů.</a:t>
            </a:r>
          </a:p>
          <a:p>
            <a:r>
              <a:rPr lang="cs-CZ" dirty="0"/>
              <a:t>V CFA problematické, v SEM má své využití.</a:t>
            </a:r>
          </a:p>
          <a:p>
            <a:r>
              <a:rPr lang="cs-CZ" dirty="0"/>
              <a:t>Celkově hrozí „</a:t>
            </a:r>
            <a:r>
              <a:rPr lang="cs-CZ" dirty="0" err="1"/>
              <a:t>over-tunning</a:t>
            </a:r>
            <a:r>
              <a:rPr lang="cs-CZ" dirty="0"/>
              <a:t>“ modelu.</a:t>
            </a:r>
          </a:p>
          <a:p>
            <a:pPr lvl="1"/>
            <a:r>
              <a:rPr lang="cs-CZ" dirty="0"/>
              <a:t>Při použití je vhodné využití </a:t>
            </a:r>
            <a:r>
              <a:rPr lang="cs-CZ" dirty="0" err="1"/>
              <a:t>cross</a:t>
            </a:r>
            <a:r>
              <a:rPr lang="cs-CZ" dirty="0"/>
              <a:t>-validaci modelu na dvou nezávislých vzorcích.</a:t>
            </a:r>
          </a:p>
        </p:txBody>
      </p:sp>
    </p:spTree>
    <p:extLst>
      <p:ext uri="{BB962C8B-B14F-4D97-AF65-F5344CB8AC3E}">
        <p14:creationId xmlns:p14="http://schemas.microsoft.com/office/powerpoint/2010/main" val="318130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M.I.s</a:t>
            </a:r>
            <a:r>
              <a:rPr lang="cs-CZ" dirty="0"/>
              <a:t>: Postup a statistiky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045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Postup odhadu: </a:t>
                </a:r>
              </a:p>
              <a:p>
                <a:pPr lvl="1"/>
                <a:r>
                  <a:rPr lang="cs-CZ" dirty="0"/>
                  <a:t>Po odhadu celého modelu se všechny parametry zafixují.</a:t>
                </a:r>
              </a:p>
              <a:p>
                <a:pPr lvl="1"/>
                <a:r>
                  <a:rPr lang="cs-CZ" dirty="0"/>
                  <a:t>Postupně se uvolňuje vždy jeden parametr (ostatní zůstávají stále zafixované) a sleduje se, o kolik se změní </a:t>
                </a:r>
                <a:r>
                  <a:rPr lang="el-GR" dirty="0"/>
                  <a:t>χ</a:t>
                </a:r>
                <a:r>
                  <a:rPr lang="cs-CZ" baseline="30000" dirty="0"/>
                  <a:t>2</a:t>
                </a:r>
                <a:r>
                  <a:rPr lang="cs-CZ" dirty="0"/>
                  <a:t> modelu (při stejném počtu </a:t>
                </a:r>
                <a:r>
                  <a:rPr lang="cs-CZ" dirty="0" err="1"/>
                  <a:t>df</a:t>
                </a:r>
                <a:r>
                  <a:rPr lang="cs-CZ" dirty="0"/>
                  <a:t>).</a:t>
                </a:r>
              </a:p>
              <a:p>
                <a:r>
                  <a:rPr lang="cs-CZ" b="1" dirty="0"/>
                  <a:t>Hlavní statistika:</a:t>
                </a:r>
                <a:r>
                  <a:rPr lang="cs-CZ" dirty="0"/>
                  <a:t> tzv. MI = </a:t>
                </a:r>
                <a:r>
                  <a:rPr lang="cs-CZ" dirty="0" err="1"/>
                  <a:t>modification</a:t>
                </a:r>
                <a:r>
                  <a:rPr lang="cs-CZ" dirty="0"/>
                  <a:t> index</a:t>
                </a:r>
              </a:p>
              <a:p>
                <a:pPr lvl="1"/>
                <a:r>
                  <a:rPr lang="cs-CZ" dirty="0"/>
                  <a:t>„</a:t>
                </a:r>
                <a:r>
                  <a:rPr lang="cs-CZ" dirty="0" err="1"/>
                  <a:t>Expected</a:t>
                </a:r>
                <a:r>
                  <a:rPr lang="cs-CZ" dirty="0"/>
                  <a:t> </a:t>
                </a:r>
                <a:r>
                  <a:rPr lang="el-GR" dirty="0"/>
                  <a:t>χ</a:t>
                </a:r>
                <a:r>
                  <a:rPr lang="cs-CZ" baseline="30000" dirty="0"/>
                  <a:t>2</a:t>
                </a:r>
                <a:r>
                  <a:rPr lang="cs-CZ" dirty="0"/>
                  <a:t> </a:t>
                </a:r>
                <a:r>
                  <a:rPr lang="cs-CZ" dirty="0" err="1"/>
                  <a:t>difference</a:t>
                </a:r>
                <a:r>
                  <a:rPr lang="cs-CZ" dirty="0"/>
                  <a:t>“; </a:t>
                </a:r>
                <a:r>
                  <a:rPr lang="cs-CZ" dirty="0" err="1"/>
                  <a:t>df</a:t>
                </a:r>
                <a:r>
                  <a:rPr lang="cs-CZ" dirty="0"/>
                  <a:t>=1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95%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=3,84</m:t>
                    </m:r>
                  </m:oMath>
                </a14:m>
                <a:r>
                  <a:rPr lang="cs-CZ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99%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=6,63</m:t>
                    </m:r>
                  </m:oMath>
                </a14:m>
                <a:r>
                  <a:rPr lang="cs-CZ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99,9%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=10,83</m:t>
                    </m:r>
                  </m:oMath>
                </a14:m>
                <a:r>
                  <a:rPr lang="cs-CZ" dirty="0"/>
                  <a:t>)</a:t>
                </a:r>
              </a:p>
              <a:p>
                <a:r>
                  <a:rPr lang="cs-CZ" dirty="0"/>
                  <a:t>EPC nebo též </a:t>
                </a:r>
                <a:r>
                  <a:rPr lang="cs-CZ" dirty="0" err="1"/>
                  <a:t>e.p.c</a:t>
                </a:r>
                <a:r>
                  <a:rPr lang="cs-CZ" dirty="0"/>
                  <a:t>. = </a:t>
                </a:r>
                <a:r>
                  <a:rPr lang="cs-CZ" dirty="0" err="1"/>
                  <a:t>expected</a:t>
                </a:r>
                <a:r>
                  <a:rPr lang="cs-CZ" dirty="0"/>
                  <a:t> </a:t>
                </a:r>
                <a:r>
                  <a:rPr lang="cs-CZ" dirty="0" err="1"/>
                  <a:t>parameter</a:t>
                </a:r>
                <a:r>
                  <a:rPr lang="cs-CZ" dirty="0"/>
                  <a:t> </a:t>
                </a:r>
                <a:r>
                  <a:rPr lang="cs-CZ" dirty="0" err="1"/>
                  <a:t>change</a:t>
                </a:r>
                <a:endParaRPr lang="cs-CZ" dirty="0"/>
              </a:p>
              <a:p>
                <a:pPr lvl="1"/>
                <a:r>
                  <a:rPr lang="cs-CZ" dirty="0"/>
                  <a:t>Očekávaná hodnota parametru po změně.</a:t>
                </a:r>
              </a:p>
              <a:p>
                <a:r>
                  <a:rPr lang="cs-CZ" dirty="0" err="1"/>
                  <a:t>Standardized</a:t>
                </a:r>
                <a:r>
                  <a:rPr lang="cs-CZ" dirty="0"/>
                  <a:t> EPC</a:t>
                </a:r>
              </a:p>
              <a:p>
                <a:r>
                  <a:rPr lang="cs-CZ" b="1" dirty="0"/>
                  <a:t>Důležité: </a:t>
                </a:r>
                <a:r>
                  <a:rPr lang="cs-CZ" dirty="0"/>
                  <a:t>MI, EPC a </a:t>
                </a:r>
                <a:r>
                  <a:rPr lang="cs-CZ" dirty="0" err="1"/>
                  <a:t>std.EPC</a:t>
                </a:r>
                <a:r>
                  <a:rPr lang="cs-CZ" dirty="0"/>
                  <a:t> jsou odhad za předpokladu, že ostatní parametry zůstanou stejné!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04571"/>
              </a:xfrm>
              <a:blipFill>
                <a:blip r:embed="rId2"/>
                <a:stretch>
                  <a:fillRect l="-1043" t="-2850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7334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2447</Words>
  <Application>Microsoft Office PowerPoint</Application>
  <PresentationFormat>Widescreen</PresentationFormat>
  <Paragraphs>396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Motiv Office</vt:lpstr>
      <vt:lpstr>Úvod do strukturního modelování</vt:lpstr>
      <vt:lpstr>Obsah</vt:lpstr>
      <vt:lpstr>Vícedimenzionální CFA modely</vt:lpstr>
      <vt:lpstr>Hierarchické modely</vt:lpstr>
      <vt:lpstr>Hierarchické modely</vt:lpstr>
      <vt:lpstr>Identifikace bifaktorového modelu</vt:lpstr>
      <vt:lpstr>Modifikační indexy</vt:lpstr>
      <vt:lpstr>Modifikační indexy (M.I.s)</vt:lpstr>
      <vt:lpstr>M.I.s: Postup a statistiky</vt:lpstr>
      <vt:lpstr>Ordinální faktorový model</vt:lpstr>
      <vt:lpstr>Ordinální faktorový model</vt:lpstr>
      <vt:lpstr>Parametrizace LRM</vt:lpstr>
      <vt:lpstr>Latent response model</vt:lpstr>
      <vt:lpstr>Specifika catCFA modelu</vt:lpstr>
      <vt:lpstr>Latent response model: delta vs. theta metoda</vt:lpstr>
      <vt:lpstr>Estimátory</vt:lpstr>
      <vt:lpstr>Estimátory</vt:lpstr>
      <vt:lpstr>Keneth Bollen (2018):  Confusing Ideals with Reality (ML)</vt:lpstr>
      <vt:lpstr>Estimátory</vt:lpstr>
      <vt:lpstr>Estimátory</vt:lpstr>
      <vt:lpstr>4faktorový intervalový model (catmodel4F)</vt:lpstr>
      <vt:lpstr>Reliabilita</vt:lpstr>
      <vt:lpstr>Cronbachova alfa</vt:lpstr>
      <vt:lpstr>Rodina koeficientů omega</vt:lpstr>
      <vt:lpstr>3 základní koeficienty</vt:lpstr>
      <vt:lpstr>Vícedimenzionální modely</vt:lpstr>
      <vt:lpstr>Hierarchické modely</vt:lpstr>
      <vt:lpstr>Multigroup CFA</vt:lpstr>
      <vt:lpstr>Invariance měření</vt:lpstr>
      <vt:lpstr>Typické stupně invariance</vt:lpstr>
      <vt:lpstr>Posuzování invariance</vt:lpstr>
      <vt:lpstr>Speciální příklad: Kategorická invariance</vt:lpstr>
      <vt:lpstr>Speciální příklad: Longitudinální invariance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strukturního modelování</dc:title>
  <dc:creator>Hynek Cígler</dc:creator>
  <cp:lastModifiedBy>Adam Ťápal</cp:lastModifiedBy>
  <cp:revision>202</cp:revision>
  <dcterms:created xsi:type="dcterms:W3CDTF">2018-12-06T09:56:49Z</dcterms:created>
  <dcterms:modified xsi:type="dcterms:W3CDTF">2019-01-29T22:58:50Z</dcterms:modified>
</cp:coreProperties>
</file>