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0" r:id="rId3"/>
    <p:sldId id="291" r:id="rId4"/>
    <p:sldId id="293" r:id="rId5"/>
    <p:sldId id="292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2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DD18A-AED4-42F9-87FD-AD6A2494807B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620E6-2FA2-4A10-9C7F-2B82C9406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80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Navázat na znalost grafického znázornění, popsat, co vidí v té části modelu, které se teď budeme věnovat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620E6-2FA2-4A10-9C7F-2B82C94065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02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24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0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7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2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8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79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47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5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4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2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5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3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strukturního modelování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PSY028_E – Statistická analýza dat v psychologii</a:t>
            </a:r>
          </a:p>
          <a:p>
            <a:endParaRPr lang="cs-CZ" sz="2800" dirty="0"/>
          </a:p>
          <a:p>
            <a:r>
              <a:rPr lang="cs-CZ" sz="2800" dirty="0"/>
              <a:t>Blok </a:t>
            </a:r>
            <a:r>
              <a:rPr lang="en-US" sz="2800" dirty="0"/>
              <a:t>4</a:t>
            </a:r>
            <a:r>
              <a:rPr lang="cs-CZ" sz="2800" dirty="0"/>
              <a:t> – </a:t>
            </a:r>
            <a:r>
              <a:rPr lang="en-US" sz="2800" dirty="0" err="1"/>
              <a:t>Strukturn</a:t>
            </a:r>
            <a:r>
              <a:rPr lang="cs-CZ" sz="2800" dirty="0"/>
              <a:t>í modely</a:t>
            </a: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577988-9218-49BD-A277-E72D9B655A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2984" y="404172"/>
            <a:ext cx="1277115" cy="98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66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E39E1-51ED-459F-A18C-297D2A1E1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Specifikace strukturního modelu v lavaanu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BE4AF-AC1F-4EFB-8687-45A9F7FED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ym typeface="Wingdings" panose="05000000000000000000" pitchFamily="2" charset="2"/>
              </a:rPr>
              <a:t>Jednotlivé parametry můžeme (ale nemusíme) pojmenovat:  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nAch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~ 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jmeno_parametru*SES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cs typeface="Courier New" panose="02070309020205020404" pitchFamily="49" charset="0"/>
                <a:sym typeface="Wingdings" panose="05000000000000000000" pitchFamily="2" charset="2"/>
              </a:rPr>
              <a:t>…jméno musí být vždy kus textu (string)</a:t>
            </a:r>
          </a:p>
          <a:p>
            <a:pPr marL="0" indent="0">
              <a:buNone/>
            </a:pPr>
            <a:endParaRPr lang="cs-CZ" dirty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Jednotlivé parametry můžeme (ale nemusíme, pokud to nutně nepotřebujeme) fixovat:  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nAch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~~ 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1*nAch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05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E39E1-51ED-459F-A18C-297D2A1E1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Specifikace strukturního modelu v lavaanu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BE4AF-AC1F-4EFB-8687-45A9F7FED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ym typeface="Wingdings" panose="05000000000000000000" pitchFamily="2" charset="2"/>
              </a:rPr>
              <a:t>Defaultně zafixované parametry můžeme dodatečně uvolňovat:  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IQ =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~ 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NA*IQ1 + IQ2 + IQ3 + IQ4</a:t>
            </a: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Jednotlivé parametry můžeme omezovat: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IQ =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~ 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IQ1 + omez*IQ2 + omez*IQ3 + IQ4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IQ =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~ 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IQ1 + b*IQ2 + c*IQ3 + IQ4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b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&lt;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c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81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E39E1-51ED-459F-A18C-297D2A1E1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Specifikace strukturního modelu v lavaanu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BE4AF-AC1F-4EFB-8687-45A9F7FED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ym typeface="Wingdings" panose="05000000000000000000" pitchFamily="2" charset="2"/>
              </a:rPr>
              <a:t>Více požadavků na ten stejný parametr musíme zadat zvlášť:  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IQ =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~ 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NA*IQ1 + a*IQ1 + a*IQ2 + IQ3 + IQ4</a:t>
            </a: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případě více skupin zadáváme vektor:  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IQ =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~ 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NA*IQ1 + c(a,a)*IQ1 + IQ2 + IQ3 + IQ4</a:t>
            </a: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591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E39E1-51ED-459F-A18C-297D2A1E1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Specifikace strukturního modelu v lavaanu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BE4AF-AC1F-4EFB-8687-45A9F7FED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ym typeface="Wingdings" panose="05000000000000000000" pitchFamily="2" charset="2"/>
              </a:rPr>
              <a:t>Můžeme si také říci o výpočet na základě odhadnutých hodnot:  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nAch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~ 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a*SES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GPA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~ b*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nAch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GPA ~ c*SES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indir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:= a*b</a:t>
            </a:r>
            <a:endParaRPr lang="cs-CZ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34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E39E1-51ED-459F-A18C-297D2A1E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2737"/>
            <a:ext cx="10515600" cy="1325563"/>
          </a:xfrm>
        </p:spPr>
        <p:txBody>
          <a:bodyPr/>
          <a:lstStyle/>
          <a:p>
            <a:pPr algn="ctr"/>
            <a:r>
              <a:rPr lang="en-US" dirty="0" err="1"/>
              <a:t>Praktick</a:t>
            </a:r>
            <a:r>
              <a:rPr lang="cs-CZ" dirty="0"/>
              <a:t>á ukázka v </a:t>
            </a:r>
            <a:r>
              <a:rPr lang="cs-CZ" i="1" dirty="0"/>
              <a:t>lavaan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471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656C0-9FDA-411F-BAD8-07C70483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Moderace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multigroup SEM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F8A93-B871-4D51-8879-25358A58D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Modera</a:t>
            </a:r>
            <a:r>
              <a:rPr lang="cs-CZ" dirty="0"/>
              <a:t>ční vztahy, kdy moderátorem je kategorická proměnná, lze formulovat jako group SEM model</a:t>
            </a:r>
          </a:p>
          <a:p>
            <a:endParaRPr lang="cs-CZ" dirty="0"/>
          </a:p>
          <a:p>
            <a:r>
              <a:rPr lang="cs-CZ" dirty="0"/>
              <a:t>Parametr, kterého se má moderace týkat, bude ve středu zájmu</a:t>
            </a:r>
          </a:p>
          <a:p>
            <a:endParaRPr lang="cs-CZ" dirty="0"/>
          </a:p>
          <a:p>
            <a:r>
              <a:rPr lang="cs-CZ" dirty="0"/>
              <a:t>Interakční vztahy přímo modelovat nelze, ale interakční proměnnou si můžeme vytvořit v datasetu ručně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886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656C0-9FDA-411F-BAD8-07C70483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Samostatn</a:t>
            </a:r>
            <a:r>
              <a:rPr lang="cs-CZ" dirty="0"/>
              <a:t>á práce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F8A93-B871-4D51-8879-25358A58D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Teď už je to na vás </a:t>
            </a:r>
            <a:r>
              <a:rPr lang="cs-CZ" dirty="0">
                <a:sym typeface="Wingdings" panose="05000000000000000000" pitchFamily="2" charset="2"/>
              </a:rPr>
              <a:t> S využitím dat, co máte k dispozici (Pedhazur a GCBS), spočítejte pár strukturních modelů.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Zadání každého modelu / problému je na dalších slidech</a:t>
            </a:r>
          </a:p>
          <a:p>
            <a:r>
              <a:rPr lang="cs-CZ" dirty="0">
                <a:sym typeface="Wingdings" panose="05000000000000000000" pitchFamily="2" charset="2"/>
              </a:rPr>
              <a:t>Využijte dnešní skript (i dřívejší skripty)</a:t>
            </a:r>
          </a:p>
          <a:p>
            <a:r>
              <a:rPr lang="cs-CZ" dirty="0">
                <a:sym typeface="Wingdings" panose="05000000000000000000" pitchFamily="2" charset="2"/>
              </a:rPr>
              <a:t>Nebojte se ptát, od toho tu jsme / jsem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Pokud máte zájem o kredity z modulu, zašlete vlastní skript řešených úkolů do konce prosince na můj e-mail i s krátkým komentářem jednotlivých modelů</a:t>
            </a:r>
          </a:p>
        </p:txBody>
      </p:sp>
    </p:spTree>
    <p:extLst>
      <p:ext uri="{BB962C8B-B14F-4D97-AF65-F5344CB8AC3E}">
        <p14:creationId xmlns:p14="http://schemas.microsoft.com/office/powerpoint/2010/main" val="3895398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656C0-9FDA-411F-BAD8-07C70483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Samostatn</a:t>
            </a:r>
            <a:r>
              <a:rPr lang="cs-CZ" dirty="0"/>
              <a:t>á práce</a:t>
            </a:r>
            <a:r>
              <a:rPr lang="en-US" dirty="0"/>
              <a:t> –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F8A93-B871-4D51-8879-25358A58D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Data: pedhazur_latent2.csv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>
                <a:sym typeface="Wingdings" panose="05000000000000000000" pitchFamily="2" charset="2"/>
              </a:rPr>
              <a:t>Formulujte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jeden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strukturn</a:t>
            </a:r>
            <a:r>
              <a:rPr lang="cs-CZ" dirty="0">
                <a:sym typeface="Wingdings" panose="05000000000000000000" pitchFamily="2" charset="2"/>
              </a:rPr>
              <a:t>í model s třemi faktory (IQ, SES, nAch) a jen nechte faktory vzájemně korelovat</a:t>
            </a:r>
          </a:p>
          <a:p>
            <a:r>
              <a:rPr lang="cs-CZ" dirty="0">
                <a:sym typeface="Wingdings" panose="05000000000000000000" pitchFamily="2" charset="2"/>
              </a:rPr>
              <a:t>Formulujte úplně stejný model, jen jednu z korelací mezi faktory (dle vaší volby) zafixujte na 0. 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Srovnejte oba modely pomocí LRT i indexů fitu. Srovnejte reziduální korelační matice (opticky) a vyslovte stručný závěr (2-3 věty).</a:t>
            </a:r>
            <a:endParaRPr lang="en-US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78987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656C0-9FDA-411F-BAD8-07C70483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Samostatn</a:t>
            </a:r>
            <a:r>
              <a:rPr lang="cs-CZ" dirty="0"/>
              <a:t>á práce</a:t>
            </a:r>
            <a:r>
              <a:rPr lang="en-US" dirty="0"/>
              <a:t> – </a:t>
            </a:r>
            <a:r>
              <a:rPr lang="cs-CZ" dirty="0"/>
              <a:t>2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F8A93-B871-4D51-8879-25358A58D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Data: pedhazur_latent2.csv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>
                <a:sym typeface="Wingdings" panose="05000000000000000000" pitchFamily="2" charset="2"/>
              </a:rPr>
              <a:t>Formulujte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strukturn</a:t>
            </a:r>
            <a:r>
              <a:rPr lang="cs-CZ" dirty="0">
                <a:sym typeface="Wingdings" panose="05000000000000000000" pitchFamily="2" charset="2"/>
              </a:rPr>
              <a:t>í model s třemi faktory (IQ, SES, nAch) a jednou exogenní manifestní proměnnou (GPA).</a:t>
            </a:r>
          </a:p>
          <a:p>
            <a:r>
              <a:rPr lang="cs-CZ" dirty="0">
                <a:sym typeface="Wingdings" panose="05000000000000000000" pitchFamily="2" charset="2"/>
              </a:rPr>
              <a:t>Nechejte IQ a SES predikovat GPA. </a:t>
            </a:r>
          </a:p>
          <a:p>
            <a:r>
              <a:rPr lang="cs-CZ" dirty="0">
                <a:sym typeface="Wingdings" panose="05000000000000000000" pitchFamily="2" charset="2"/>
              </a:rPr>
              <a:t>nAch s GPA pouze korelujte.</a:t>
            </a:r>
          </a:p>
          <a:p>
            <a:r>
              <a:rPr lang="cs-CZ" dirty="0">
                <a:sym typeface="Wingdings" panose="05000000000000000000" pitchFamily="2" charset="2"/>
              </a:rPr>
              <a:t>Dovedete interpretovat výše zmíněnou korelaci? (</a:t>
            </a:r>
            <a:r>
              <a:rPr lang="cs-CZ" i="1" dirty="0">
                <a:sym typeface="Wingdings" panose="05000000000000000000" pitchFamily="2" charset="2"/>
              </a:rPr>
              <a:t>hint: </a:t>
            </a:r>
            <a:r>
              <a:rPr lang="cs-CZ" dirty="0">
                <a:sym typeface="Wingdings" panose="05000000000000000000" pitchFamily="2" charset="2"/>
              </a:rPr>
              <a:t>kdyby v modelu nebyly IQ a SES, tato korelace by měla jinou hodnotu)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45215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656C0-9FDA-411F-BAD8-07C70483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Samostatn</a:t>
            </a:r>
            <a:r>
              <a:rPr lang="cs-CZ" dirty="0"/>
              <a:t>á práce</a:t>
            </a:r>
            <a:r>
              <a:rPr lang="en-US" dirty="0"/>
              <a:t> – </a:t>
            </a:r>
            <a:r>
              <a:rPr lang="cs-CZ" dirty="0"/>
              <a:t>3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F8A93-B871-4D51-8879-25358A58D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Data: </a:t>
            </a:r>
            <a:r>
              <a:rPr lang="cs-CZ" dirty="0"/>
              <a:t>GCBS</a:t>
            </a:r>
            <a:r>
              <a:rPr lang="en-US" dirty="0"/>
              <a:t>.csv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Pročtěte si codebook k datasetu GCBS. Data jsou stažená odtud, jen mírně upravená: https://openpsychometrics.org/_rawdata/</a:t>
            </a:r>
          </a:p>
          <a:p>
            <a:r>
              <a:rPr lang="cs-CZ" dirty="0">
                <a:sym typeface="Wingdings" panose="05000000000000000000" pitchFamily="2" charset="2"/>
              </a:rPr>
              <a:t>Formulujte jednofaktorový model Generic Conspiracist Beliefs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Posuďte shodu modelu s daty a interpretujte parametry modelu (stručně)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8610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FAA3-7FDD-46DA-805B-F36C71DD7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Program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BC87C-2D6B-47CC-9664-3DDC9B96D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09:00 – 11:00 : Strukturní modely</a:t>
            </a:r>
          </a:p>
          <a:p>
            <a:r>
              <a:rPr lang="cs-CZ" dirty="0"/>
              <a:t>2. 11:00 – 11:30? : Brunchové intermezzo</a:t>
            </a:r>
          </a:p>
          <a:p>
            <a:r>
              <a:rPr lang="cs-CZ" dirty="0"/>
              <a:t>3. 11:30 – 13:00 : Strukturní modely</a:t>
            </a:r>
          </a:p>
          <a:p>
            <a:r>
              <a:rPr lang="cs-CZ" dirty="0"/>
              <a:t>4. 13:00 – 14:00: Obědová pauza</a:t>
            </a:r>
          </a:p>
          <a:p>
            <a:r>
              <a:rPr lang="cs-CZ" dirty="0"/>
              <a:t>5. 14:00 – 15:00: Samostatná práce / Workshop v </a:t>
            </a:r>
            <a:r>
              <a:rPr lang="cs-CZ" i="1" dirty="0"/>
              <a:t>lavaan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51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656C0-9FDA-411F-BAD8-07C70483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Samostatn</a:t>
            </a:r>
            <a:r>
              <a:rPr lang="cs-CZ" dirty="0"/>
              <a:t>á práce</a:t>
            </a:r>
            <a:r>
              <a:rPr lang="en-US" dirty="0"/>
              <a:t> – </a:t>
            </a:r>
            <a:r>
              <a:rPr lang="cs-CZ" dirty="0"/>
              <a:t>4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F8A93-B871-4D51-8879-25358A58D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Data: </a:t>
            </a:r>
            <a:r>
              <a:rPr lang="cs-CZ" dirty="0"/>
              <a:t>GCBS</a:t>
            </a:r>
            <a:r>
              <a:rPr lang="en-US" dirty="0"/>
              <a:t>.csv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Formulujte strukturní model s Generic Conspiracist Beliefs a využijte dotazník TIPI k tomu, abyste formulovali škálu pěkných věcí, které jsou o sobě lidé schopni říct (ŠPVKJSLSŘ) – za pomocí „kladných“ položek TIPI 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Lze z ŠPVKJSLSŘ úspěšně predikovat GCB? </a:t>
            </a:r>
          </a:p>
          <a:p>
            <a:r>
              <a:rPr lang="cs-CZ">
                <a:sym typeface="Wingdings" panose="05000000000000000000" pitchFamily="2" charset="2"/>
              </a:rPr>
              <a:t>Ovlivňují konspirativní postoje šanci, že člověk půjde k volbám?</a:t>
            </a:r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85141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EC2E5B2-6FBC-4BDE-9C72-67108014D5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614" y="130125"/>
            <a:ext cx="11705127" cy="666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780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90F24-457E-4FAB-B72B-AF4927B5D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Strukturní modely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5F620-100E-4753-9E0B-D660A3C6A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Strukturní model</a:t>
            </a:r>
            <a:r>
              <a:rPr lang="cs-CZ" dirty="0"/>
              <a:t> kombinuje </a:t>
            </a:r>
            <a:r>
              <a:rPr lang="cs-CZ" b="1" dirty="0"/>
              <a:t>path analysis</a:t>
            </a:r>
            <a:r>
              <a:rPr lang="cs-CZ" dirty="0"/>
              <a:t> s konceptem </a:t>
            </a:r>
            <a:r>
              <a:rPr lang="cs-CZ" b="1" dirty="0"/>
              <a:t>latentních 				proměnných / faktorové analýzy</a:t>
            </a:r>
          </a:p>
          <a:p>
            <a:endParaRPr lang="cs-CZ" b="1" dirty="0"/>
          </a:p>
          <a:p>
            <a:r>
              <a:rPr lang="cs-CZ" b="1" dirty="0"/>
              <a:t>Strukturní model </a:t>
            </a:r>
            <a:r>
              <a:rPr lang="cs-CZ" dirty="0"/>
              <a:t>lze rozdělit na dvě části – </a:t>
            </a:r>
            <a:r>
              <a:rPr lang="cs-CZ" b="1" dirty="0"/>
              <a:t>measurement model </a:t>
            </a:r>
            <a:r>
              <a:rPr lang="cs-CZ" dirty="0"/>
              <a:t>(model měření – CFA) a </a:t>
            </a:r>
            <a:r>
              <a:rPr lang="cs-CZ" b="1" dirty="0"/>
              <a:t>structural model </a:t>
            </a:r>
            <a:r>
              <a:rPr lang="cs-CZ" dirty="0"/>
              <a:t>(model latentních proměnných)</a:t>
            </a:r>
          </a:p>
          <a:p>
            <a:endParaRPr lang="cs-CZ" b="1" dirty="0"/>
          </a:p>
          <a:p>
            <a:r>
              <a:rPr lang="cs-CZ" b="1" dirty="0"/>
              <a:t>Strukturní model</a:t>
            </a:r>
            <a:r>
              <a:rPr lang="cs-CZ" dirty="0"/>
              <a:t> je obecný pojem. Nemusí nutně obsahovat jen / všechny části, uvedené výše.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4703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2A263-A1D1-442F-B6B2-8BC1D4730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strukturních modelů</a:t>
            </a:r>
            <a:endParaRPr lang="en-US" dirty="0"/>
          </a:p>
        </p:txBody>
      </p:sp>
      <p:pic>
        <p:nvPicPr>
          <p:cNvPr id="1026" name="Picture 2" descr="VÃ½sledek obrÃ¡zku pro structural model">
            <a:extLst>
              <a:ext uri="{FF2B5EF4-FFF2-40B4-BE49-F238E27FC236}">
                <a16:creationId xmlns:a16="http://schemas.microsoft.com/office/drawing/2014/main" id="{4A150E83-9257-4054-B750-BA8ACD872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453" y="1592214"/>
            <a:ext cx="7743093" cy="4608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102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2A263-A1D1-442F-B6B2-8BC1D4730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strukturních modelů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94EB12-8DEE-4503-8A66-7BA90B3FB2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917" y="1690688"/>
            <a:ext cx="10051883" cy="434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459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2A263-A1D1-442F-B6B2-8BC1D4730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strukturních modelů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A3A07D-956C-47F1-8616-B3A61B13B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174" y="1409700"/>
            <a:ext cx="7820025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682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E39E1-51ED-459F-A18C-297D2A1E1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Specifikace strukturního modelu v lavaanu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BE4AF-AC1F-4EFB-8687-45A9F7FED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 už vlastně znáte z předchozích bloků </a:t>
            </a:r>
            <a:r>
              <a:rPr lang="cs-CZ" dirty="0">
                <a:sym typeface="Wingdings" panose="05000000000000000000" pitchFamily="2" charset="2"/>
              </a:rPr>
              <a:t> Ale zopakujme si: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Korelační vztahy:  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SES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~~ IQ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SES ~~ IQ + 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nAch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en-US" dirty="0" err="1">
                <a:sym typeface="Wingdings" panose="05000000000000000000" pitchFamily="2" charset="2"/>
              </a:rPr>
              <a:t>Rozptyly</a:t>
            </a:r>
            <a:r>
              <a:rPr lang="en-US" dirty="0">
                <a:sym typeface="Wingdings" panose="05000000000000000000" pitchFamily="2" charset="2"/>
              </a:rPr>
              <a:t> / </a:t>
            </a:r>
            <a:r>
              <a:rPr lang="en-US" dirty="0" err="1">
                <a:sym typeface="Wingdings" panose="05000000000000000000" pitchFamily="2" charset="2"/>
              </a:rPr>
              <a:t>rezidu</a:t>
            </a:r>
            <a:r>
              <a:rPr lang="cs-CZ" dirty="0">
                <a:sym typeface="Wingdings" panose="05000000000000000000" pitchFamily="2" charset="2"/>
              </a:rPr>
              <a:t>ální rozptyly (disturbance):  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SES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~~ 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SES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GPA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~~ 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GPA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438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E39E1-51ED-459F-A18C-297D2A1E1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Specifikace strukturního modelu v lavaanu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BE4AF-AC1F-4EFB-8687-45A9F7FED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ym typeface="Wingdings" panose="05000000000000000000" pitchFamily="2" charset="2"/>
              </a:rPr>
              <a:t>Regresní vztahy:  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nAch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~ 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SES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SES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~ 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IQ + GPA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Faktorové náboje:  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IQ =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~ 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IQ1 + IQ2 + IQ3 + IQ4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911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6995</TotalTime>
  <Words>592</Words>
  <Application>Microsoft Office PowerPoint</Application>
  <PresentationFormat>Widescreen</PresentationFormat>
  <Paragraphs>116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Wingdings</vt:lpstr>
      <vt:lpstr>Office Theme</vt:lpstr>
      <vt:lpstr>Úvod do strukturního modelování</vt:lpstr>
      <vt:lpstr>Program</vt:lpstr>
      <vt:lpstr>PowerPoint Presentation</vt:lpstr>
      <vt:lpstr>Strukturní modely</vt:lpstr>
      <vt:lpstr>Příklady strukturních modelů</vt:lpstr>
      <vt:lpstr>Příklady strukturních modelů</vt:lpstr>
      <vt:lpstr>Příklady strukturních modelů</vt:lpstr>
      <vt:lpstr>Specifikace strukturního modelu v lavaanu</vt:lpstr>
      <vt:lpstr>Specifikace strukturního modelu v lavaanu</vt:lpstr>
      <vt:lpstr>Specifikace strukturního modelu v lavaanu</vt:lpstr>
      <vt:lpstr>Specifikace strukturního modelu v lavaanu</vt:lpstr>
      <vt:lpstr>Specifikace strukturního modelu v lavaanu</vt:lpstr>
      <vt:lpstr>Specifikace strukturního modelu v lavaanu</vt:lpstr>
      <vt:lpstr>Praktická ukázka v lavaan</vt:lpstr>
      <vt:lpstr>Moderace jako multigroup SEM</vt:lpstr>
      <vt:lpstr>Samostatná práce</vt:lpstr>
      <vt:lpstr>Samostatná práce – 1)</vt:lpstr>
      <vt:lpstr>Samostatná práce – 2)</vt:lpstr>
      <vt:lpstr>Samostatná práce – 3)</vt:lpstr>
      <vt:lpstr>Samostatná práce – 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Conceptual overview</dc:title>
  <dc:creator>Adam Ťápal</dc:creator>
  <cp:lastModifiedBy>Adam Ťápal</cp:lastModifiedBy>
  <cp:revision>115</cp:revision>
  <dcterms:created xsi:type="dcterms:W3CDTF">2017-09-18T15:46:54Z</dcterms:created>
  <dcterms:modified xsi:type="dcterms:W3CDTF">2019-01-28T19:47:26Z</dcterms:modified>
</cp:coreProperties>
</file>