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437" r:id="rId2"/>
    <p:sldId id="438" r:id="rId3"/>
    <p:sldId id="489" r:id="rId4"/>
    <p:sldId id="490" r:id="rId5"/>
    <p:sldId id="504" r:id="rId6"/>
    <p:sldId id="493" r:id="rId7"/>
    <p:sldId id="494" r:id="rId8"/>
    <p:sldId id="495" r:id="rId9"/>
    <p:sldId id="502" r:id="rId10"/>
    <p:sldId id="440" r:id="rId11"/>
    <p:sldId id="441" r:id="rId12"/>
    <p:sldId id="443" r:id="rId13"/>
    <p:sldId id="503" r:id="rId14"/>
    <p:sldId id="456" r:id="rId15"/>
    <p:sldId id="506" r:id="rId16"/>
    <p:sldId id="491" r:id="rId17"/>
    <p:sldId id="461" r:id="rId18"/>
    <p:sldId id="507" r:id="rId19"/>
    <p:sldId id="463" r:id="rId20"/>
    <p:sldId id="464" r:id="rId21"/>
    <p:sldId id="465" r:id="rId22"/>
    <p:sldId id="466" r:id="rId23"/>
    <p:sldId id="467" r:id="rId24"/>
    <p:sldId id="468" r:id="rId25"/>
    <p:sldId id="508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82" r:id="rId38"/>
    <p:sldId id="483" r:id="rId39"/>
    <p:sldId id="481" r:id="rId40"/>
    <p:sldId id="485" r:id="rId41"/>
    <p:sldId id="487" r:id="rId42"/>
    <p:sldId id="377" r:id="rId43"/>
    <p:sldId id="378" r:id="rId44"/>
    <p:sldId id="379" r:id="rId45"/>
    <p:sldId id="380" r:id="rId46"/>
    <p:sldId id="434" r:id="rId47"/>
    <p:sldId id="435" r:id="rId48"/>
    <p:sldId id="381" r:id="rId49"/>
    <p:sldId id="382" r:id="rId50"/>
    <p:sldId id="384" r:id="rId51"/>
    <p:sldId id="386" r:id="rId52"/>
    <p:sldId id="436" r:id="rId53"/>
    <p:sldId id="509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/>
              <a:t>Průměrný vývoj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List1!$A$2:$A$3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2B-4765-92C1-9CD48306D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24096"/>
        <c:axId val="81303040"/>
      </c:lineChart>
      <c:catAx>
        <c:axId val="367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303040"/>
        <c:crosses val="autoZero"/>
        <c:auto val="1"/>
        <c:lblAlgn val="ctr"/>
        <c:lblOffset val="100"/>
        <c:noMultiLvlLbl val="0"/>
      </c:catAx>
      <c:valAx>
        <c:axId val="813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72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Individuální vývoj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List1!$H$1</c:f>
              <c:strCache>
                <c:ptCount val="1"/>
                <c:pt idx="0">
                  <c:v>Respondent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bubble3D val="0"/>
            <c:spPr>
              <a:ln w="635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8A-4C00-9808-078ABD32B7FF}"/>
              </c:ext>
            </c:extLst>
          </c:dPt>
          <c:cat>
            <c:strRef>
              <c:f>List1!$G$2:$G$3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8A-4C00-9808-078ABD32B7FF}"/>
            </c:ext>
          </c:extLst>
        </c:ser>
        <c:ser>
          <c:idx val="1"/>
          <c:order val="1"/>
          <c:tx>
            <c:strRef>
              <c:f>List1!$I$1</c:f>
              <c:strCache>
                <c:ptCount val="1"/>
                <c:pt idx="0">
                  <c:v>Respondent 2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List1!$G$2:$G$3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8A-4C00-9808-078ABD32B7FF}"/>
            </c:ext>
          </c:extLst>
        </c:ser>
        <c:ser>
          <c:idx val="2"/>
          <c:order val="2"/>
          <c:tx>
            <c:strRef>
              <c:f>List1!$J$1</c:f>
              <c:strCache>
                <c:ptCount val="1"/>
                <c:pt idx="0">
                  <c:v>Respondent 3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List1!$G$2:$G$3</c:f>
              <c:strCache>
                <c:ptCount val="2"/>
                <c:pt idx="0">
                  <c:v>T1</c:v>
                </c:pt>
                <c:pt idx="1">
                  <c:v>T2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1</c:v>
                </c:pt>
                <c:pt idx="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8A-4C00-9808-078ABD32B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77888"/>
        <c:axId val="38279808"/>
      </c:lineChart>
      <c:catAx>
        <c:axId val="382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79808"/>
        <c:crosses val="autoZero"/>
        <c:auto val="1"/>
        <c:lblAlgn val="ctr"/>
        <c:lblOffset val="100"/>
        <c:noMultiLvlLbl val="0"/>
      </c:catAx>
      <c:valAx>
        <c:axId val="382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D1FD01-3A72-453E-BFEA-89A8A946EA0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025CC01-E960-42A4-A4D9-F1345679AD0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1" dirty="0" smtClean="0"/>
              <a:t>Průřezové a </a:t>
            </a:r>
            <a:r>
              <a:rPr lang="en-US" sz="3200" b="1" dirty="0" err="1" smtClean="0"/>
              <a:t>longitudinální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designy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en-US" sz="3200" b="1" dirty="0" smtClean="0"/>
              <a:t>small </a:t>
            </a:r>
            <a:r>
              <a:rPr lang="en-US" sz="3200" b="1" dirty="0"/>
              <a:t>N design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PSY112 Metodologie psychologického výzkumu (podzim </a:t>
            </a:r>
            <a:r>
              <a:rPr lang="pl-PL" dirty="0" smtClean="0"/>
              <a:t>2018)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7548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Jak získáme data? 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Základem každého výzkumu je dobrá výzkumná otázka a </a:t>
            </a:r>
            <a:r>
              <a:rPr lang="cs-CZ" dirty="0" smtClean="0"/>
              <a:t>hypotézy (teorie!)</a:t>
            </a:r>
          </a:p>
          <a:p>
            <a:endParaRPr lang="cs-CZ" dirty="0"/>
          </a:p>
          <a:p>
            <a:r>
              <a:rPr lang="cs-CZ" dirty="0"/>
              <a:t>Ovlivňují strategie a volbu postupu a nástrojů ve všech fázích </a:t>
            </a:r>
            <a:r>
              <a:rPr lang="cs-CZ" dirty="0" smtClean="0"/>
              <a:t>výzkumu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co chceme zjistit </a:t>
            </a:r>
            <a:r>
              <a:rPr lang="cs-CZ" dirty="0" smtClean="0"/>
              <a:t>– proměnné 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jak to chceme zjistit</a:t>
            </a:r>
            <a:r>
              <a:rPr lang="cs-CZ" dirty="0" smtClean="0"/>
              <a:t>– volba měrného nástroje a typu sběru dat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u koho </a:t>
            </a:r>
            <a:r>
              <a:rPr lang="cs-CZ" dirty="0" smtClean="0"/>
              <a:t>nás to zajímá a na koho to chceme být schopni zobecnit – výběr vzorku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4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myslet: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Volba proměnných a testování jejich vztahu musí dávat smysl z hlediska teorie</a:t>
            </a:r>
          </a:p>
          <a:p>
            <a:r>
              <a:rPr lang="cs-CZ" dirty="0" smtClean="0"/>
              <a:t>Intervenující proměnné: Co </a:t>
            </a:r>
            <a:r>
              <a:rPr lang="cs-CZ" dirty="0"/>
              <a:t>může do zkoumaných vztahů vstupovat</a:t>
            </a:r>
            <a:r>
              <a:rPr lang="cs-CZ" dirty="0" smtClean="0"/>
              <a:t>?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4" y="3356992"/>
            <a:ext cx="7753320" cy="343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designů probíraných dnes je nejčastějším nástrojem dotazník</a:t>
            </a:r>
          </a:p>
          <a:p>
            <a:pPr lvl="1"/>
            <a:r>
              <a:rPr lang="cs-CZ" dirty="0"/>
              <a:t>Existují ale i jiné typy </a:t>
            </a:r>
            <a:r>
              <a:rPr lang="cs-CZ" dirty="0" smtClean="0"/>
              <a:t>měření</a:t>
            </a:r>
          </a:p>
          <a:p>
            <a:r>
              <a:rPr lang="cs-CZ" dirty="0"/>
              <a:t>Dotazníkový průzkum (</a:t>
            </a:r>
            <a:r>
              <a:rPr lang="cs-CZ" dirty="0" err="1"/>
              <a:t>survey</a:t>
            </a:r>
            <a:r>
              <a:rPr lang="cs-CZ" dirty="0" smtClean="0"/>
              <a:t>) – sběr dat na vzorku zkoumané populace prostřednictvím dotazníku</a:t>
            </a:r>
            <a:endParaRPr lang="cs-CZ" dirty="0"/>
          </a:p>
          <a:p>
            <a:r>
              <a:rPr lang="cs-CZ" dirty="0" smtClean="0"/>
              <a:t>Různé typy sběru:</a:t>
            </a:r>
          </a:p>
          <a:p>
            <a:pPr lvl="1"/>
            <a:r>
              <a:rPr lang="cs-CZ" dirty="0" smtClean="0"/>
              <a:t>s</a:t>
            </a:r>
            <a:r>
              <a:rPr lang="cs-CZ" dirty="0"/>
              <a:t> </a:t>
            </a:r>
            <a:r>
              <a:rPr lang="cs-CZ" dirty="0" smtClean="0"/>
              <a:t>administrátorem či bez administrátora</a:t>
            </a:r>
          </a:p>
          <a:p>
            <a:pPr lvl="2"/>
            <a:r>
              <a:rPr lang="cs-CZ" dirty="0" smtClean="0"/>
              <a:t>výhoda s: kontrola nad průběhem vyplňování (zajištění klidného prostředí), možnost doptat se při nedorozumění</a:t>
            </a:r>
          </a:p>
          <a:p>
            <a:pPr lvl="1"/>
            <a:r>
              <a:rPr lang="cs-CZ" dirty="0" smtClean="0"/>
              <a:t>na papíře, na počítači, online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ýhoda na PC: možnost filtrovacích otázek, technicky možné zajistit pořadí položek </a:t>
            </a:r>
          </a:p>
          <a:p>
            <a:pPr lvl="1"/>
            <a:r>
              <a:rPr lang="cs-CZ" dirty="0" smtClean="0"/>
              <a:t>Více o dotazování v dalších hodinách</a:t>
            </a:r>
          </a:p>
        </p:txBody>
      </p:sp>
    </p:spTree>
    <p:extLst>
      <p:ext uri="{BB962C8B-B14F-4D97-AF65-F5344CB8AC3E}">
        <p14:creationId xmlns:p14="http://schemas.microsoft.com/office/powerpoint/2010/main" val="3811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Důležitá i etická stránka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Informovanost </a:t>
            </a:r>
            <a:r>
              <a:rPr lang="cs-CZ" dirty="0" smtClean="0"/>
              <a:t>a </a:t>
            </a:r>
            <a:r>
              <a:rPr lang="cs-CZ" dirty="0" err="1" smtClean="0"/>
              <a:t>debriefing</a:t>
            </a:r>
            <a:endParaRPr lang="cs-CZ" dirty="0" smtClean="0"/>
          </a:p>
          <a:p>
            <a:pPr lvl="1"/>
            <a:r>
              <a:rPr lang="cs-CZ" dirty="0" smtClean="0"/>
              <a:t>Informovaný souhlas (zákonného zástupce)</a:t>
            </a:r>
          </a:p>
          <a:p>
            <a:r>
              <a:rPr lang="cs-CZ" dirty="0" smtClean="0"/>
              <a:t>Možnost </a:t>
            </a:r>
            <a:r>
              <a:rPr lang="cs-CZ" dirty="0"/>
              <a:t>odstoupení </a:t>
            </a:r>
          </a:p>
          <a:p>
            <a:pPr lvl="1"/>
            <a:r>
              <a:rPr lang="cs-CZ" dirty="0" smtClean="0"/>
              <a:t>včetně </a:t>
            </a:r>
            <a:r>
              <a:rPr lang="cs-CZ" dirty="0"/>
              <a:t>možnosti </a:t>
            </a:r>
            <a:r>
              <a:rPr lang="cs-CZ" dirty="0" smtClean="0"/>
              <a:t>nevyplnění/přeskočení položky</a:t>
            </a:r>
            <a:endParaRPr lang="cs-CZ" dirty="0"/>
          </a:p>
          <a:p>
            <a:r>
              <a:rPr lang="cs-CZ" dirty="0" err="1" smtClean="0"/>
              <a:t>Anonymizace</a:t>
            </a:r>
            <a:r>
              <a:rPr lang="cs-CZ" dirty="0" smtClean="0"/>
              <a:t> a ukládání dat</a:t>
            </a:r>
          </a:p>
          <a:p>
            <a:r>
              <a:rPr lang="cs-CZ" dirty="0" smtClean="0"/>
              <a:t>Motivace pro respondenty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 motivace příliš velká? Může být v rozporu s tím, že nikdo nemá být nucen do výzkumu?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4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Průřezové studie</a:t>
            </a:r>
          </a:p>
          <a:p>
            <a:pPr lvl="1"/>
            <a:r>
              <a:rPr lang="cs-CZ" dirty="0" smtClean="0"/>
              <a:t>Sběr dat probíhá pouze v jednom časovém bodu</a:t>
            </a:r>
          </a:p>
          <a:p>
            <a:r>
              <a:rPr lang="cs-CZ" dirty="0" smtClean="0"/>
              <a:t>Longitudinální studie</a:t>
            </a:r>
          </a:p>
          <a:p>
            <a:pPr lvl="1"/>
            <a:r>
              <a:rPr lang="cs-CZ" dirty="0"/>
              <a:t>Sběr dat probíhá </a:t>
            </a:r>
            <a:r>
              <a:rPr lang="cs-CZ" dirty="0" smtClean="0"/>
              <a:t>ve více časových bodech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26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Průřezový design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výběry populace a jejich měření provádíme v jeden čas</a:t>
            </a:r>
          </a:p>
          <a:p>
            <a:endParaRPr lang="cs-CZ" dirty="0" smtClean="0"/>
          </a:p>
          <a:p>
            <a:r>
              <a:rPr lang="cs-CZ" dirty="0" smtClean="0"/>
              <a:t>Umožňuje popsat populaci, rozdíly mezi (sub)populacemi, vztahy mezi charakteristikami populace, dělat predikce </a:t>
            </a:r>
          </a:p>
          <a:p>
            <a:pPr lvl="1"/>
            <a:r>
              <a:rPr lang="cs-CZ" dirty="0" smtClean="0"/>
              <a:t>Př. výzkum </a:t>
            </a:r>
            <a:r>
              <a:rPr lang="cs-CZ" dirty="0" err="1" smtClean="0"/>
              <a:t>kyberšikany</a:t>
            </a:r>
            <a:r>
              <a:rPr lang="cs-CZ" dirty="0" smtClean="0"/>
              <a:t> v JMK: popis prevalence, typické charakteristiky obětí (prediktory)…</a:t>
            </a:r>
          </a:p>
        </p:txBody>
      </p:sp>
    </p:spTree>
    <p:extLst>
      <p:ext uri="{BB962C8B-B14F-4D97-AF65-F5344CB8AC3E}">
        <p14:creationId xmlns:p14="http://schemas.microsoft.com/office/powerpoint/2010/main" val="2576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Průřezový design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máme dvě proměnné, které chceme zkoumat – </a:t>
            </a:r>
            <a:r>
              <a:rPr lang="cs-CZ" b="1" dirty="0" err="1" smtClean="0">
                <a:solidFill>
                  <a:schemeClr val="accent1"/>
                </a:solidFill>
              </a:rPr>
              <a:t>bivariační</a:t>
            </a:r>
            <a:r>
              <a:rPr lang="cs-CZ" b="1" dirty="0" smtClean="0">
                <a:solidFill>
                  <a:schemeClr val="accent1"/>
                </a:solidFill>
              </a:rPr>
              <a:t> analýza</a:t>
            </a:r>
          </a:p>
          <a:p>
            <a:r>
              <a:rPr lang="cs-CZ" dirty="0" smtClean="0"/>
              <a:t>Hledání </a:t>
            </a:r>
            <a:r>
              <a:rPr lang="cs-CZ" dirty="0"/>
              <a:t>vztahů mezi </a:t>
            </a:r>
            <a:r>
              <a:rPr lang="cs-CZ" dirty="0" smtClean="0"/>
              <a:t>dvěma proměnnými</a:t>
            </a:r>
            <a:endParaRPr lang="cs-CZ" dirty="0"/>
          </a:p>
          <a:p>
            <a:pPr lvl="1"/>
            <a:r>
              <a:rPr lang="cs-CZ" dirty="0"/>
              <a:t>Prostřednictvím korelační </a:t>
            </a:r>
            <a:r>
              <a:rPr lang="cs-CZ" dirty="0" smtClean="0"/>
              <a:t>analýzy </a:t>
            </a:r>
          </a:p>
          <a:p>
            <a:pPr lvl="2"/>
            <a:r>
              <a:rPr lang="cs-CZ" dirty="0" smtClean="0"/>
              <a:t>Pozitivní </a:t>
            </a:r>
            <a:r>
              <a:rPr lang="cs-CZ" dirty="0"/>
              <a:t>či negativní vztah mezi dvěma </a:t>
            </a:r>
            <a:r>
              <a:rPr lang="cs-CZ" dirty="0" smtClean="0"/>
              <a:t>proměnnými</a:t>
            </a:r>
          </a:p>
          <a:p>
            <a:pPr lvl="2"/>
            <a:r>
              <a:rPr lang="cs-CZ" dirty="0" smtClean="0"/>
              <a:t>Existuje vztah mezi sebehodnocením a šikanou?</a:t>
            </a:r>
            <a:r>
              <a:rPr lang="cs-CZ" dirty="0"/>
              <a:t>	</a:t>
            </a:r>
          </a:p>
          <a:p>
            <a:pPr lvl="1"/>
            <a:r>
              <a:rPr lang="cs-CZ" dirty="0"/>
              <a:t>Rozdíly na základě t-testu (2 skupiny) či ANOVY (více skupin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Mají dívky vyšší sebehodnocení než chlapci?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4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třetí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Pokud zjištěný vztah ve skutečnosti způsobuje nebo ovlivňuje třetí (neměřená) proměnná</a:t>
            </a:r>
          </a:p>
          <a:p>
            <a:r>
              <a:rPr lang="cs-CZ" dirty="0" smtClean="0"/>
              <a:t>Může do vztahu zasahovat více způsoby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zkoumáme vztah mezi X a Y, může se stát že: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Efekt na X i Y je způsoben třetí proměnnou Z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Efekt je zapříčiněn třetí proměnnou Z, která předchází X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Mezi X a Y je ještě významná proměnná Z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Na Y působí X i Z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 další…</a:t>
            </a:r>
          </a:p>
        </p:txBody>
      </p:sp>
    </p:spTree>
    <p:extLst>
      <p:ext uri="{BB962C8B-B14F-4D97-AF65-F5344CB8AC3E}">
        <p14:creationId xmlns:p14="http://schemas.microsoft.com/office/powerpoint/2010/main" val="20283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508104" y="2132856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5520907" y="4509120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Vynechávání </a:t>
            </a:r>
            <a:r>
              <a:rPr lang="cs-CZ" sz="2400" dirty="0" smtClean="0"/>
              <a:t>snídaně (X)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419652" y="476672"/>
            <a:ext cx="825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1. Efekt </a:t>
            </a:r>
            <a:r>
              <a:rPr lang="cs-CZ" sz="2800" dirty="0"/>
              <a:t>na X i Y je způsoben třetí proměnnou Z</a:t>
            </a:r>
          </a:p>
        </p:txBody>
      </p:sp>
      <p:cxnSp>
        <p:nvCxnSpPr>
          <p:cNvPr id="14" name="Přímá spojnice se šipkou 13"/>
          <p:cNvCxnSpPr>
            <a:stCxn id="6" idx="2"/>
            <a:endCxn id="8" idx="0"/>
          </p:cNvCxnSpPr>
          <p:nvPr/>
        </p:nvCxnSpPr>
        <p:spPr>
          <a:xfrm>
            <a:off x="6660232" y="3429000"/>
            <a:ext cx="12803" cy="108012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600" y="3212976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Špatné vztahy v rodině (Z)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508104" y="2132856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5520907" y="4509120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Vynechávání </a:t>
            </a:r>
            <a:r>
              <a:rPr lang="cs-CZ" sz="2400" dirty="0" smtClean="0"/>
              <a:t>snídaně (X)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419652" y="476672"/>
            <a:ext cx="825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1. Efekt </a:t>
            </a:r>
            <a:r>
              <a:rPr lang="cs-CZ" sz="2800" dirty="0"/>
              <a:t>na X i Y je způsoben třetí proměnnou Z</a:t>
            </a:r>
          </a:p>
        </p:txBody>
      </p:sp>
      <p:cxnSp>
        <p:nvCxnSpPr>
          <p:cNvPr id="5" name="Přímá spojnice se šipkou 4"/>
          <p:cNvCxnSpPr>
            <a:stCxn id="4" idx="3"/>
            <a:endCxn id="6" idx="1"/>
          </p:cNvCxnSpPr>
          <p:nvPr/>
        </p:nvCxnSpPr>
        <p:spPr>
          <a:xfrm flipV="1">
            <a:off x="3275856" y="2780928"/>
            <a:ext cx="2232248" cy="10801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4" idx="3"/>
            <a:endCxn id="8" idx="1"/>
          </p:cNvCxnSpPr>
          <p:nvPr/>
        </p:nvCxnSpPr>
        <p:spPr>
          <a:xfrm>
            <a:off x="3275856" y="3861048"/>
            <a:ext cx="2245051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Struktura hodiny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Dotazníkový průzkum</a:t>
            </a:r>
          </a:p>
          <a:p>
            <a:pPr lvl="2"/>
            <a:r>
              <a:rPr lang="cs-CZ" smtClean="0"/>
              <a:t>měření dat</a:t>
            </a:r>
          </a:p>
          <a:p>
            <a:pPr lvl="2"/>
            <a:r>
              <a:rPr lang="cs-CZ" smtClean="0"/>
              <a:t>výběr </a:t>
            </a:r>
            <a:r>
              <a:rPr lang="cs-CZ" dirty="0" smtClean="0"/>
              <a:t>vzorku</a:t>
            </a:r>
          </a:p>
          <a:p>
            <a:pPr lvl="2"/>
            <a:r>
              <a:rPr lang="cs-CZ" dirty="0" smtClean="0"/>
              <a:t>sběr dat</a:t>
            </a:r>
          </a:p>
          <a:p>
            <a:pPr lvl="1"/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Charakteristiky designů	</a:t>
            </a:r>
          </a:p>
          <a:p>
            <a:pPr lvl="2"/>
            <a:r>
              <a:rPr lang="cs-CZ" dirty="0" smtClean="0"/>
              <a:t>průřezový výzkum</a:t>
            </a:r>
          </a:p>
          <a:p>
            <a:pPr lvl="2"/>
            <a:r>
              <a:rPr lang="cs-CZ" dirty="0" smtClean="0"/>
              <a:t>longitudinální výzkum </a:t>
            </a:r>
          </a:p>
          <a:p>
            <a:pPr lvl="1"/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Small</a:t>
            </a:r>
            <a:r>
              <a:rPr lang="cs-CZ" dirty="0" smtClean="0"/>
              <a:t> N designy</a:t>
            </a:r>
          </a:p>
          <a:p>
            <a:pPr lvl="2"/>
            <a:r>
              <a:rPr lang="cs-CZ" dirty="0" smtClean="0"/>
              <a:t>N = 1 experimenty</a:t>
            </a:r>
          </a:p>
          <a:p>
            <a:pPr lvl="2"/>
            <a:r>
              <a:rPr lang="cs-CZ" dirty="0" smtClean="0"/>
              <a:t>kazuistiky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237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19652" y="476672"/>
            <a:ext cx="825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2. Efekt </a:t>
            </a:r>
            <a:r>
              <a:rPr lang="cs-CZ" sz="2800" dirty="0"/>
              <a:t>je zapříčiněn třetí proměnnou Z, která předchází X</a:t>
            </a:r>
          </a:p>
        </p:txBody>
      </p:sp>
      <p:sp>
        <p:nvSpPr>
          <p:cNvPr id="8" name="Obdélník 7"/>
          <p:cNvSpPr/>
          <p:nvPr/>
        </p:nvSpPr>
        <p:spPr>
          <a:xfrm>
            <a:off x="3347864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/>
              <a:t>Málo kamarádů (X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6588224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cxnSp>
        <p:nvCxnSpPr>
          <p:cNvPr id="13" name="Přímá spojnice se šipkou 12"/>
          <p:cNvCxnSpPr>
            <a:stCxn id="8" idx="3"/>
            <a:endCxn id="9" idx="1"/>
          </p:cNvCxnSpPr>
          <p:nvPr/>
        </p:nvCxnSpPr>
        <p:spPr>
          <a:xfrm>
            <a:off x="5652120" y="3933056"/>
            <a:ext cx="93610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Špatné vztahy v rodině (Z)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419652" y="476672"/>
            <a:ext cx="825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2. Efekt je zapříčiněn třetí proměnnou Z, která předchází X</a:t>
            </a:r>
          </a:p>
        </p:txBody>
      </p:sp>
      <p:cxnSp>
        <p:nvCxnSpPr>
          <p:cNvPr id="9" name="Přímá spojnice se šipkou 8"/>
          <p:cNvCxnSpPr>
            <a:stCxn id="4" idx="3"/>
            <a:endCxn id="14" idx="1"/>
          </p:cNvCxnSpPr>
          <p:nvPr/>
        </p:nvCxnSpPr>
        <p:spPr>
          <a:xfrm>
            <a:off x="2555776" y="3933056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347864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/>
              <a:t>Málo kamarádů (X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5" name="Obdélník 14"/>
          <p:cNvSpPr/>
          <p:nvPr/>
        </p:nvSpPr>
        <p:spPr>
          <a:xfrm>
            <a:off x="6588224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cxnSp>
        <p:nvCxnSpPr>
          <p:cNvPr id="18" name="Přímá spojnice se šipkou 17"/>
          <p:cNvCxnSpPr>
            <a:stCxn id="14" idx="3"/>
            <a:endCxn id="15" idx="1"/>
          </p:cNvCxnSpPr>
          <p:nvPr/>
        </p:nvCxnSpPr>
        <p:spPr>
          <a:xfrm>
            <a:off x="5652120" y="3933056"/>
            <a:ext cx="93610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9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19652" y="476672"/>
            <a:ext cx="825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3. Mezi X a Y je ještě významná proměnná Z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0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Špatné vztahy v rodině (Z)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6588224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cxnSp>
        <p:nvCxnSpPr>
          <p:cNvPr id="13" name="Přímá spojnice se šipkou 12"/>
          <p:cNvCxnSpPr>
            <a:stCxn id="7" idx="3"/>
          </p:cNvCxnSpPr>
          <p:nvPr/>
        </p:nvCxnSpPr>
        <p:spPr>
          <a:xfrm>
            <a:off x="2555776" y="3933056"/>
            <a:ext cx="4032448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19652" y="476672"/>
            <a:ext cx="825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3. Mezi </a:t>
            </a:r>
            <a:r>
              <a:rPr lang="cs-CZ" sz="2800" dirty="0"/>
              <a:t>X a Y je ještě významná proměnná Z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1520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Špatné vztahy v rodině (Z)</a:t>
            </a:r>
            <a:endParaRPr lang="cs-CZ" sz="2400" dirty="0"/>
          </a:p>
        </p:txBody>
      </p:sp>
      <p:cxnSp>
        <p:nvCxnSpPr>
          <p:cNvPr id="11" name="Přímá spojnice se šipkou 10"/>
          <p:cNvCxnSpPr>
            <a:stCxn id="9" idx="3"/>
            <a:endCxn id="12" idx="1"/>
          </p:cNvCxnSpPr>
          <p:nvPr/>
        </p:nvCxnSpPr>
        <p:spPr>
          <a:xfrm>
            <a:off x="2555776" y="3933056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3347864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/>
              <a:t>Málo kamarádů (X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6588224" y="3284984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cxnSp>
        <p:nvCxnSpPr>
          <p:cNvPr id="14" name="Přímá spojnice se šipkou 13"/>
          <p:cNvCxnSpPr>
            <a:stCxn id="12" idx="3"/>
            <a:endCxn id="13" idx="1"/>
          </p:cNvCxnSpPr>
          <p:nvPr/>
        </p:nvCxnSpPr>
        <p:spPr>
          <a:xfrm>
            <a:off x="5652120" y="3933056"/>
            <a:ext cx="93610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19652" y="476672"/>
            <a:ext cx="825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4. Na </a:t>
            </a:r>
            <a:r>
              <a:rPr lang="pl-PL" sz="2800" dirty="0"/>
              <a:t>Y působí X i Z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3347864" y="2492896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/>
              <a:t>Málo kamarádů (X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6588224" y="2492896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5652120" y="3140968"/>
            <a:ext cx="936104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19652" y="476672"/>
            <a:ext cx="825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4. Na </a:t>
            </a:r>
            <a:r>
              <a:rPr lang="pl-PL" sz="2800" dirty="0"/>
              <a:t>Y působí X i Z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3347864" y="4869160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Nízké sebehodnocení (Z)</a:t>
            </a:r>
            <a:endParaRPr lang="cs-CZ" sz="2400" dirty="0"/>
          </a:p>
        </p:txBody>
      </p:sp>
      <p:cxnSp>
        <p:nvCxnSpPr>
          <p:cNvPr id="8" name="Přímá spojnice se šipkou 7"/>
          <p:cNvCxnSpPr>
            <a:stCxn id="7" idx="3"/>
            <a:endCxn id="11" idx="2"/>
          </p:cNvCxnSpPr>
          <p:nvPr/>
        </p:nvCxnSpPr>
        <p:spPr>
          <a:xfrm flipV="1">
            <a:off x="5652120" y="3789040"/>
            <a:ext cx="2088232" cy="17281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3347864" y="2492896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/>
              <a:t>Málo kamarádů (X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6588224" y="2492896"/>
            <a:ext cx="230425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Šikana (Y)</a:t>
            </a:r>
            <a:endParaRPr lang="cs-CZ" sz="2400" dirty="0"/>
          </a:p>
        </p:txBody>
      </p:sp>
      <p:cxnSp>
        <p:nvCxnSpPr>
          <p:cNvPr id="12" name="Přímá spojnice se šipkou 11"/>
          <p:cNvCxnSpPr>
            <a:stCxn id="9" idx="3"/>
            <a:endCxn id="11" idx="1"/>
          </p:cNvCxnSpPr>
          <p:nvPr/>
        </p:nvCxnSpPr>
        <p:spPr>
          <a:xfrm>
            <a:off x="5652120" y="3140968"/>
            <a:ext cx="93610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6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Průřezový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Třetí proměnou </a:t>
            </a:r>
            <a:r>
              <a:rPr lang="cs-CZ" dirty="0" smtClean="0"/>
              <a:t>nekontrolujeme jako v experimentu</a:t>
            </a:r>
          </a:p>
          <a:p>
            <a:r>
              <a:rPr lang="cs-CZ" dirty="0" smtClean="0"/>
              <a:t>Lze s ní ale „počítat“ (na základě teorie) a změřit </a:t>
            </a:r>
          </a:p>
          <a:p>
            <a:r>
              <a:rPr lang="cs-CZ" dirty="0" smtClean="0"/>
              <a:t>Pro její vliv jde kontrolovat v rámci statistické analýzy </a:t>
            </a:r>
            <a:r>
              <a:rPr lang="cs-CZ" b="1" dirty="0" err="1" smtClean="0">
                <a:solidFill>
                  <a:schemeClr val="accent1"/>
                </a:solidFill>
              </a:rPr>
              <a:t>Multivariační</a:t>
            </a:r>
            <a:r>
              <a:rPr lang="cs-CZ" b="1" dirty="0" smtClean="0">
                <a:solidFill>
                  <a:schemeClr val="accent1"/>
                </a:solidFill>
              </a:rPr>
              <a:t> analýza - </a:t>
            </a:r>
            <a:r>
              <a:rPr lang="cs-CZ" dirty="0" smtClean="0"/>
              <a:t>analýza zahrnující více než 2 proměnné</a:t>
            </a:r>
          </a:p>
          <a:p>
            <a:pPr lvl="1"/>
            <a:r>
              <a:rPr lang="cs-CZ" dirty="0" smtClean="0"/>
              <a:t>Parciální korelace </a:t>
            </a:r>
          </a:p>
          <a:p>
            <a:pPr lvl="2"/>
            <a:r>
              <a:rPr lang="cs-CZ" dirty="0" smtClean="0"/>
              <a:t>korelace za kontroly vlivu třetí proměnné</a:t>
            </a:r>
          </a:p>
          <a:p>
            <a:pPr lvl="1"/>
            <a:r>
              <a:rPr lang="cs-CZ" dirty="0" smtClean="0"/>
              <a:t>Mnohočetná regrese</a:t>
            </a:r>
          </a:p>
          <a:p>
            <a:pPr lvl="2"/>
            <a:r>
              <a:rPr lang="cs-CZ" dirty="0" smtClean="0"/>
              <a:t>Predikce závislé proměnné sadou nezávislých proměnných</a:t>
            </a:r>
          </a:p>
          <a:p>
            <a:pPr lvl="2"/>
            <a:r>
              <a:rPr lang="cs-CZ" dirty="0" smtClean="0"/>
              <a:t>Za vzájemné kontroly efektu všech proměnných</a:t>
            </a:r>
          </a:p>
          <a:p>
            <a:pPr lvl="1"/>
            <a:r>
              <a:rPr lang="cs-CZ" dirty="0" smtClean="0"/>
              <a:t>Mediační a moderační modely (viz kurzy statistiky)</a:t>
            </a:r>
          </a:p>
          <a:p>
            <a:r>
              <a:rPr lang="cs-CZ" dirty="0" smtClean="0"/>
              <a:t>V souhrnu: i v korelačním výzkumu můžeme zkoumat relativně komplexní podobu vztahů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640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OVŠEM: Korelace není kauzalita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Ani predikce není kauzalita</a:t>
            </a:r>
          </a:p>
          <a:p>
            <a:endParaRPr lang="cs-CZ" dirty="0"/>
          </a:p>
          <a:p>
            <a:r>
              <a:rPr lang="cs-CZ" dirty="0" smtClean="0"/>
              <a:t>Někdy lze směr odhadnout na základě teorie nebo charakteru zkoumaných proměnných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t</a:t>
            </a:r>
            <a:r>
              <a:rPr lang="cs-CZ" dirty="0" smtClean="0">
                <a:solidFill>
                  <a:schemeClr val="accent1"/>
                </a:solidFill>
              </a:rPr>
              <a:t>eorie</a:t>
            </a:r>
            <a:r>
              <a:rPr lang="cs-CZ" dirty="0" smtClean="0"/>
              <a:t>: trvalejší rysy (svědomitost) mají spíše vliv na výkon v semestru než naopak</a:t>
            </a:r>
          </a:p>
          <a:p>
            <a:pPr lvl="1"/>
            <a:r>
              <a:rPr lang="cs-CZ" dirty="0" smtClean="0">
                <a:solidFill>
                  <a:schemeClr val="accent1"/>
                </a:solidFill>
              </a:rPr>
              <a:t>chronologické pořadí</a:t>
            </a:r>
            <a:r>
              <a:rPr lang="cs-CZ" dirty="0" smtClean="0"/>
              <a:t>: vztah mezi genderem a váhou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Často ale nelze dělat jasnější závěry o kauzalitě</a:t>
            </a:r>
          </a:p>
          <a:p>
            <a:pPr lvl="1"/>
            <a:r>
              <a:rPr lang="cs-CZ" dirty="0" smtClean="0"/>
              <a:t>vztah mezi sebehodnocením a šikanou</a:t>
            </a:r>
          </a:p>
          <a:p>
            <a:pPr lvl="2"/>
            <a:r>
              <a:rPr lang="cs-CZ" dirty="0" smtClean="0"/>
              <a:t>šikana vede k nižšímu sebehodnocení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ižší sebehodnocení může být důvodem, proč je dítě šikanováno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1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Chronologické pořadí nestačí!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348880"/>
            <a:ext cx="7959951" cy="35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cs-CZ" dirty="0"/>
              <a:t>Jak zjistit, která proměnná ovlivňuje kterou?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Jednou z možností je dotazování </a:t>
            </a:r>
            <a:r>
              <a:rPr lang="cs-CZ" dirty="0"/>
              <a:t>na </a:t>
            </a:r>
            <a:r>
              <a:rPr lang="cs-CZ" dirty="0" smtClean="0"/>
              <a:t>minulost</a:t>
            </a:r>
          </a:p>
          <a:p>
            <a:pPr lvl="1"/>
            <a:r>
              <a:rPr lang="cs-CZ" dirty="0" smtClean="0"/>
              <a:t>např. chceme zjistit vliv šikany na sebehodnocení</a:t>
            </a:r>
          </a:p>
          <a:p>
            <a:pPr lvl="2"/>
            <a:r>
              <a:rPr lang="cs-CZ" dirty="0" smtClean="0"/>
              <a:t>Změříme sebehodnocení žáků ZŠ a zeptáme se, zda zažili v posledním roce šikanu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Nepřesné</a:t>
            </a:r>
            <a:r>
              <a:rPr lang="cs-CZ" dirty="0"/>
              <a:t>, trpí velkým </a:t>
            </a:r>
            <a:r>
              <a:rPr lang="cs-CZ" dirty="0" smtClean="0"/>
              <a:t>zkreslením</a:t>
            </a:r>
          </a:p>
          <a:p>
            <a:pPr lvl="1"/>
            <a:r>
              <a:rPr lang="cs-CZ" dirty="0" smtClean="0"/>
              <a:t>Subjektivní zkreslení – nepamatujeme si událost, nebo si ji pamatujeme jinak</a:t>
            </a:r>
            <a:endParaRPr lang="cs-CZ" dirty="0" smtClean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9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Nejdříve základy: korelační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experimentu: fokus na manipulaci se zkoumanou nezávislou proměnnou a zjišťování jejího vlivu na závislou proměnnou</a:t>
            </a:r>
          </a:p>
          <a:p>
            <a:endParaRPr lang="cs-CZ" dirty="0" smtClean="0"/>
          </a:p>
          <a:p>
            <a:r>
              <a:rPr lang="cs-CZ" dirty="0" smtClean="0"/>
              <a:t>V korelačním výzkumu </a:t>
            </a:r>
            <a:r>
              <a:rPr lang="cs-CZ" b="1" dirty="0" smtClean="0">
                <a:solidFill>
                  <a:schemeClr val="accent1"/>
                </a:solidFill>
              </a:rPr>
              <a:t>ničím nemanipulujeme</a:t>
            </a:r>
          </a:p>
          <a:p>
            <a:pPr lvl="1"/>
            <a:r>
              <a:rPr lang="cs-CZ" dirty="0" smtClean="0"/>
              <a:t>dáváme do souvislostí, co už existuje</a:t>
            </a:r>
          </a:p>
          <a:p>
            <a:pPr lvl="1"/>
            <a:r>
              <a:rPr lang="cs-CZ" dirty="0" smtClean="0"/>
              <a:t>zajímáme se o vztahy mezi proměnnými, které „pouze“ měříme, ale neovlivňujeme</a:t>
            </a:r>
          </a:p>
          <a:p>
            <a:pPr lvl="1"/>
            <a:r>
              <a:rPr lang="cs-CZ" dirty="0" smtClean="0"/>
              <a:t>např. jaká je souvislost mezi sebehodnocením a </a:t>
            </a:r>
            <a:r>
              <a:rPr lang="cs-CZ" dirty="0" err="1" smtClean="0"/>
              <a:t>well-beingem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smtClean="0"/>
              <a:t>Proč ne experimentem?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ěkteré věci není možné (a/nebo etické) manipulovat</a:t>
            </a:r>
          </a:p>
          <a:p>
            <a:pPr lvl="1"/>
            <a:r>
              <a:rPr lang="cs-CZ" dirty="0" smtClean="0"/>
              <a:t>např. gender, věk, šikana, závislost, poškození mozku, rakovina,…</a:t>
            </a:r>
          </a:p>
        </p:txBody>
      </p:sp>
    </p:spTree>
    <p:extLst>
      <p:ext uri="{BB962C8B-B14F-4D97-AF65-F5344CB8AC3E}">
        <p14:creationId xmlns:p14="http://schemas.microsoft.com/office/powerpoint/2010/main" val="39546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Longitudinální </a:t>
            </a:r>
            <a:r>
              <a:rPr lang="cs-CZ" dirty="0" smtClean="0"/>
              <a:t>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Sledování stejného vzorku (a stejného jevu) po </a:t>
            </a:r>
            <a:r>
              <a:rPr lang="cs-CZ" dirty="0"/>
              <a:t>delší </a:t>
            </a:r>
            <a:r>
              <a:rPr lang="cs-CZ" dirty="0" smtClean="0"/>
              <a:t>období</a:t>
            </a:r>
          </a:p>
          <a:p>
            <a:endParaRPr lang="cs-CZ" dirty="0" smtClean="0"/>
          </a:p>
          <a:p>
            <a:r>
              <a:rPr lang="cs-CZ" dirty="0" smtClean="0"/>
              <a:t>Lepší zachycení vývoje daného jevu a usuzování na faktory, které na tento vývoj mají vliv</a:t>
            </a:r>
          </a:p>
          <a:p>
            <a:endParaRPr lang="cs-CZ" dirty="0" smtClean="0"/>
          </a:p>
          <a:p>
            <a:r>
              <a:rPr lang="cs-CZ" dirty="0" smtClean="0"/>
              <a:t>Přesto pořád nedokáže jasně určit kauzalitu </a:t>
            </a:r>
          </a:p>
          <a:p>
            <a:pPr lvl="1"/>
            <a:r>
              <a:rPr lang="cs-CZ" dirty="0" smtClean="0"/>
              <a:t>není to experiment s manipulací proměnných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9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to zjistíme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Měříme proměnnou v čase 1 (T1), 2 (T2), 3 (T3)…</a:t>
            </a:r>
          </a:p>
          <a:p>
            <a:pPr lvl="1"/>
            <a:r>
              <a:rPr lang="cs-CZ" dirty="0" smtClean="0"/>
              <a:t>např. v 13, 15 a 17 letech</a:t>
            </a:r>
          </a:p>
          <a:p>
            <a:endParaRPr lang="cs-CZ" dirty="0" smtClean="0"/>
          </a:p>
          <a:p>
            <a:r>
              <a:rPr lang="cs-CZ" dirty="0" smtClean="0"/>
              <a:t>Změna mezi dvěma časovými body podává základní přehled o vývoji</a:t>
            </a:r>
          </a:p>
          <a:p>
            <a:endParaRPr lang="cs-CZ" dirty="0" smtClean="0"/>
          </a:p>
          <a:p>
            <a:r>
              <a:rPr lang="cs-CZ" dirty="0" smtClean="0"/>
              <a:t>Čím více měření, tím komplexnější informace  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vývoj v průběhu rané, střední až pozdní adolescence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aková měření jsou ale velmi náročná</a:t>
            </a:r>
          </a:p>
        </p:txBody>
      </p:sp>
    </p:spTree>
    <p:extLst>
      <p:ext uri="{BB962C8B-B14F-4D97-AF65-F5344CB8AC3E}">
        <p14:creationId xmlns:p14="http://schemas.microsoft.com/office/powerpoint/2010/main" val="6343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</a:t>
            </a:r>
            <a:r>
              <a:rPr lang="cs-CZ" dirty="0"/>
              <a:t>to zjistíme?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Máme údaj o celkovém průměrném vývoji ve vzorku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ošlo v průměru ke změně? K nárůstu? K poklesu?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648048"/>
              </p:ext>
            </p:extLst>
          </p:nvPr>
        </p:nvGraphicFramePr>
        <p:xfrm>
          <a:off x="1907704" y="2996952"/>
          <a:ext cx="5616624" cy="31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7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</a:t>
            </a:r>
            <a:r>
              <a:rPr lang="cs-CZ" dirty="0"/>
              <a:t>to zjistíme?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Ovšem jsou individuální rozdíly v tom, jak se proměnná mění v čase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631435"/>
              </p:ext>
            </p:extLst>
          </p:nvPr>
        </p:nvGraphicFramePr>
        <p:xfrm>
          <a:off x="1763688" y="2492896"/>
          <a:ext cx="5688632" cy="418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36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zjistíme?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Máme údaje o faktorech, které mohou tento vývoj ovlivňovat</a:t>
            </a:r>
          </a:p>
          <a:p>
            <a:r>
              <a:rPr lang="cs-CZ" dirty="0" smtClean="0"/>
              <a:t> co ovlivňuje změny?	</a:t>
            </a:r>
          </a:p>
          <a:p>
            <a:pPr lvl="1"/>
            <a:r>
              <a:rPr lang="cs-CZ" dirty="0" smtClean="0"/>
              <a:t>např. predikuje sebehodnocení změny v agresivním chování?</a:t>
            </a:r>
          </a:p>
          <a:p>
            <a:endParaRPr lang="cs-CZ" dirty="0"/>
          </a:p>
          <a:p>
            <a:r>
              <a:rPr lang="cs-CZ" dirty="0" smtClean="0"/>
              <a:t>Analyzujeme pomocí pokročilejších metod (SEM)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5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</a:t>
            </a:r>
            <a:r>
              <a:rPr lang="cs-CZ" dirty="0" smtClean="0"/>
              <a:t>chceme měřit faktory ovlivňující změnu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Časový rozestup</a:t>
            </a:r>
          </a:p>
          <a:p>
            <a:r>
              <a:rPr lang="cs-CZ" dirty="0" smtClean="0"/>
              <a:t>Jak </a:t>
            </a:r>
            <a:r>
              <a:rPr lang="cs-CZ" dirty="0"/>
              <a:t>rychle se daný jev </a:t>
            </a:r>
            <a:r>
              <a:rPr lang="cs-CZ" dirty="0" smtClean="0"/>
              <a:t>může měnit?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změny nálady vs. vývoj postojů</a:t>
            </a:r>
          </a:p>
          <a:p>
            <a:pPr lvl="1"/>
            <a:r>
              <a:rPr lang="cs-CZ" dirty="0" smtClean="0"/>
              <a:t>intervaly mezi měřeními musí odpovídat rychlosti změn </a:t>
            </a:r>
          </a:p>
          <a:p>
            <a:pPr lvl="2"/>
            <a:r>
              <a:rPr lang="cs-CZ" dirty="0" smtClean="0"/>
              <a:t>daný jev musí dostat šanci se ukázat (interval nesmí být příliš krátký)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měnu nesmíme „prošvihnout“ (interval nesmí být příliš dlouhý)</a:t>
            </a:r>
          </a:p>
        </p:txBody>
      </p:sp>
    </p:spTree>
    <p:extLst>
      <p:ext uri="{BB962C8B-B14F-4D97-AF65-F5344CB8AC3E}">
        <p14:creationId xmlns:p14="http://schemas.microsoft.com/office/powerpoint/2010/main" val="39294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</a:t>
            </a:r>
            <a:r>
              <a:rPr lang="cs-CZ" dirty="0" smtClean="0"/>
              <a:t>chceme měřit faktory ovlivňující změnu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Lze u respondentů čekat změnu?</a:t>
            </a:r>
          </a:p>
          <a:p>
            <a:pPr lvl="1"/>
            <a:r>
              <a:rPr lang="cs-CZ" dirty="0" smtClean="0"/>
              <a:t>Vývojová specifika</a:t>
            </a:r>
          </a:p>
          <a:p>
            <a:pPr lvl="2"/>
            <a:r>
              <a:rPr lang="cs-CZ" dirty="0" smtClean="0"/>
              <a:t>např. sledování rozvoje postojů v adolescenci a dospělosti</a:t>
            </a:r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3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Vliv </a:t>
            </a:r>
            <a:r>
              <a:rPr lang="cs-CZ" dirty="0" smtClean="0"/>
              <a:t>dalších faktorů 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měny v rámci rodiny, školy, až společnosti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ající vliv na jednotlivce, skupinu respondentů, celý vzorek</a:t>
            </a:r>
          </a:p>
          <a:p>
            <a:endParaRPr lang="cs-CZ" dirty="0"/>
          </a:p>
          <a:p>
            <a:r>
              <a:rPr lang="cs-CZ" dirty="0"/>
              <a:t>Některé dokážeme zachytit a kontrolovat pro ně</a:t>
            </a:r>
          </a:p>
          <a:p>
            <a:pPr lvl="1"/>
            <a:r>
              <a:rPr lang="cs-CZ" dirty="0"/>
              <a:t>např. měření struktury </a:t>
            </a:r>
            <a:r>
              <a:rPr lang="cs-CZ" dirty="0" smtClean="0"/>
              <a:t>rodiny, školního klimatu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smtClean="0"/>
              <a:t>Jiné </a:t>
            </a:r>
            <a:r>
              <a:rPr lang="cs-CZ" dirty="0"/>
              <a:t>mohou potenciálně ovlivnit celý vzorek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ociální kontext – limit s ohledem na zobecnění</a:t>
            </a:r>
            <a:endParaRPr lang="cs-CZ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ř.: </a:t>
            </a:r>
            <a:r>
              <a:rPr lang="cs-CZ" dirty="0"/>
              <a:t>vývoj postoje k imigrantům a působení celospolečenské situace  </a:t>
            </a:r>
          </a:p>
          <a:p>
            <a:endParaRPr lang="cs-CZ" dirty="0" smtClean="0"/>
          </a:p>
          <a:p>
            <a:r>
              <a:rPr lang="cs-CZ" dirty="0" smtClean="0"/>
              <a:t>Omezení validity - výsledky </a:t>
            </a:r>
            <a:r>
              <a:rPr lang="cs-CZ" dirty="0"/>
              <a:t>nelze generalizovat na jiný (sociální) </a:t>
            </a:r>
            <a:r>
              <a:rPr lang="cs-CZ" dirty="0" smtClean="0"/>
              <a:t>kontext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9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accent1"/>
                </a:solidFill>
              </a:rPr>
              <a:t>Attrition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(úbytek, úmrtnost)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ůzné důvody: odmítnutí další účasti, nezastihnutí respondenta, změna školy…</a:t>
            </a:r>
          </a:p>
          <a:p>
            <a:pPr lvl="1"/>
            <a:r>
              <a:rPr lang="cs-CZ" dirty="0" smtClean="0"/>
              <a:t>může být více či méně náhodný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áhodný by neměl zkreslit zjištění</a:t>
            </a:r>
          </a:p>
          <a:p>
            <a:endParaRPr lang="cs-CZ" dirty="0" smtClean="0"/>
          </a:p>
          <a:p>
            <a:r>
              <a:rPr lang="cs-CZ" dirty="0" smtClean="0"/>
              <a:t>Ověřujeme, kdo zůstal ve vzorku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orovnání původního vzorku a vzorku v dalších časech s ohledem na rozložení ústředních proměnných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apř. porovnáme zastoupení pohlaví, věku, socioekonomickému statusu….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nažíme se zjistit, zda došlo k systematickému úbytku</a:t>
            </a:r>
          </a:p>
        </p:txBody>
      </p:sp>
    </p:spTree>
    <p:extLst>
      <p:ext uri="{BB962C8B-B14F-4D97-AF65-F5344CB8AC3E}">
        <p14:creationId xmlns:p14="http://schemas.microsoft.com/office/powerpoint/2010/main" val="1844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si dát pozor…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Potřeba používat stejné metody měření</a:t>
            </a:r>
          </a:p>
          <a:p>
            <a:pPr lvl="1"/>
            <a:r>
              <a:rPr lang="cs-CZ" dirty="0" smtClean="0"/>
              <a:t>rozdíly mezi měrnými nástroji představují další potenciálně intervenující faktor</a:t>
            </a:r>
          </a:p>
          <a:p>
            <a:pPr lvl="1"/>
            <a:endParaRPr lang="cs-CZ" dirty="0"/>
          </a:p>
          <a:p>
            <a:r>
              <a:rPr lang="cs-CZ" dirty="0"/>
              <a:t>Náročnost</a:t>
            </a:r>
          </a:p>
          <a:p>
            <a:pPr lvl="1"/>
            <a:r>
              <a:rPr lang="cs-CZ" dirty="0"/>
              <a:t>Finanční, časová, materiální</a:t>
            </a:r>
          </a:p>
          <a:p>
            <a:pPr lvl="1"/>
            <a:r>
              <a:rPr lang="cs-CZ" dirty="0"/>
              <a:t>Na straně výzkumníka i respondentů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Nejdříve </a:t>
            </a:r>
            <a:r>
              <a:rPr lang="cs-CZ" dirty="0"/>
              <a:t>základy: korelační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Většinou se provádí pomocí dotazníkového šetření (</a:t>
            </a:r>
            <a:r>
              <a:rPr lang="cs-CZ" dirty="0" err="1" smtClean="0"/>
              <a:t>survey</a:t>
            </a:r>
            <a:r>
              <a:rPr lang="cs-CZ" dirty="0" smtClean="0"/>
              <a:t>)</a:t>
            </a:r>
          </a:p>
          <a:p>
            <a:pPr lvl="1"/>
            <a:r>
              <a:rPr lang="cs-CZ" i="1" dirty="0" smtClean="0"/>
              <a:t>Když chcete něco o lidech vědět, zeptejte se jich!</a:t>
            </a:r>
          </a:p>
          <a:p>
            <a:endParaRPr lang="cs-CZ" dirty="0"/>
          </a:p>
          <a:p>
            <a:r>
              <a:rPr lang="cs-CZ" dirty="0" smtClean="0"/>
              <a:t>Zkoumáme většinou </a:t>
            </a:r>
            <a:r>
              <a:rPr lang="cs-CZ" b="1" dirty="0" smtClean="0">
                <a:solidFill>
                  <a:schemeClr val="accent1"/>
                </a:solidFill>
              </a:rPr>
              <a:t>větší počet lidí</a:t>
            </a:r>
            <a:endParaRPr lang="cs-CZ" dirty="0" smtClean="0"/>
          </a:p>
          <a:p>
            <a:pPr lvl="1"/>
            <a:r>
              <a:rPr lang="cs-CZ" dirty="0" smtClean="0"/>
              <a:t>Zvyšuje se jistota ohledně zjištění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Zkoumáme </a:t>
            </a:r>
            <a:r>
              <a:rPr lang="cs-CZ" b="1" dirty="0" smtClean="0">
                <a:solidFill>
                  <a:schemeClr val="accent1"/>
                </a:solidFill>
              </a:rPr>
              <a:t>větší počet proměnných </a:t>
            </a:r>
          </a:p>
          <a:p>
            <a:pPr lvl="1"/>
            <a:r>
              <a:rPr lang="cs-CZ" dirty="0" smtClean="0"/>
              <a:t>a tím komplexnější obraz zkoumané problematiky</a:t>
            </a:r>
          </a:p>
          <a:p>
            <a:pPr lvl="1"/>
            <a:r>
              <a:rPr lang="cs-CZ" dirty="0" smtClean="0"/>
              <a:t>např. v dotazníku měříme pohlaví, věk, prosociální chování, agresi, šikanu (agresi i viktimizaci), sebehodnocení….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9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Periodicky </a:t>
            </a:r>
            <a:r>
              <a:rPr lang="cs-CZ" dirty="0"/>
              <a:t>opakovaný longitudinální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Kombinuje průřezový a longitudinální design</a:t>
            </a:r>
          </a:p>
          <a:p>
            <a:r>
              <a:rPr lang="cs-CZ" dirty="0" smtClean="0"/>
              <a:t>Zapojení více kohort</a:t>
            </a:r>
          </a:p>
          <a:p>
            <a:r>
              <a:rPr lang="cs-CZ" dirty="0" smtClean="0"/>
              <a:t>Měření v určitém časovém úseku</a:t>
            </a:r>
          </a:p>
          <a:p>
            <a:pPr lvl="1"/>
            <a:r>
              <a:rPr lang="cs-CZ" dirty="0" smtClean="0"/>
              <a:t>např. měříme kohorty starších adolescentů (14-17) a mladých dospělých (18-26) po dobu tří let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3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Small</a:t>
            </a:r>
            <a:r>
              <a:rPr lang="cs-CZ" dirty="0" smtClean="0"/>
              <a:t> N designy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 = 1 experimenty</a:t>
            </a:r>
          </a:p>
          <a:p>
            <a:r>
              <a:rPr lang="cs-CZ" dirty="0" smtClean="0"/>
              <a:t>Kazuistiky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9611"/>
            <a:ext cx="3672984" cy="217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 = 1 experimenty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Single-</a:t>
            </a:r>
            <a:r>
              <a:rPr lang="cs-CZ" dirty="0" err="1" smtClean="0"/>
              <a:t>subject</a:t>
            </a:r>
            <a:r>
              <a:rPr lang="cs-CZ" dirty="0" smtClean="0"/>
              <a:t> </a:t>
            </a:r>
            <a:r>
              <a:rPr lang="cs-CZ" dirty="0" err="1" smtClean="0"/>
              <a:t>desing</a:t>
            </a:r>
            <a:r>
              <a:rPr lang="cs-CZ" dirty="0" smtClean="0"/>
              <a:t>, </a:t>
            </a:r>
            <a:r>
              <a:rPr lang="cs-CZ" dirty="0" err="1" smtClean="0"/>
              <a:t>small</a:t>
            </a:r>
            <a:r>
              <a:rPr lang="cs-CZ" dirty="0" smtClean="0"/>
              <a:t> N </a:t>
            </a:r>
            <a:r>
              <a:rPr lang="cs-CZ" dirty="0" err="1" smtClean="0"/>
              <a:t>desing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nemusí být jen N = 1, typicky jsou ale data popisována individuálně a další participanti slouží pro replikaci</a:t>
            </a:r>
          </a:p>
          <a:p>
            <a:endParaRPr lang="cs-CZ" dirty="0" smtClean="0"/>
          </a:p>
          <a:p>
            <a:r>
              <a:rPr lang="cs-CZ" dirty="0" smtClean="0"/>
              <a:t>Dlouhá tradice</a:t>
            </a:r>
          </a:p>
          <a:p>
            <a:pPr lvl="1"/>
            <a:r>
              <a:rPr lang="cs-CZ" dirty="0" smtClean="0"/>
              <a:t>B.F. </a:t>
            </a:r>
            <a:r>
              <a:rPr lang="cs-CZ" dirty="0" err="1" smtClean="0"/>
              <a:t>Skinner</a:t>
            </a:r>
            <a:r>
              <a:rPr lang="cs-CZ" dirty="0" smtClean="0"/>
              <a:t> – </a:t>
            </a:r>
            <a:r>
              <a:rPr lang="cs-CZ" i="1" dirty="0" err="1" smtClean="0"/>
              <a:t>experimental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endParaRPr lang="cs-CZ" i="1" dirty="0" smtClean="0"/>
          </a:p>
          <a:p>
            <a:pPr lvl="1"/>
            <a:r>
              <a:rPr lang="cs-CZ" i="1" dirty="0" err="1" smtClean="0"/>
              <a:t>Applied</a:t>
            </a:r>
            <a:r>
              <a:rPr lang="cs-CZ" i="1" dirty="0" smtClean="0"/>
              <a:t>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, </a:t>
            </a:r>
            <a:r>
              <a:rPr lang="cs-CZ" i="1" dirty="0" err="1" smtClean="0"/>
              <a:t>behavior</a:t>
            </a:r>
            <a:r>
              <a:rPr lang="cs-CZ" i="1" dirty="0" smtClean="0"/>
              <a:t> </a:t>
            </a:r>
            <a:r>
              <a:rPr lang="cs-CZ" i="1" dirty="0" err="1" smtClean="0"/>
              <a:t>therapy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3831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pro </a:t>
            </a:r>
            <a:r>
              <a:rPr lang="cs-CZ" dirty="0" err="1" smtClean="0"/>
              <a:t>small</a:t>
            </a:r>
            <a:r>
              <a:rPr lang="cs-CZ" dirty="0" smtClean="0"/>
              <a:t> 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se chceme zaměřit na jednotlivce a popsat vliv experimentálního zásahu na individuální chování</a:t>
            </a:r>
          </a:p>
          <a:p>
            <a:pPr lvl="1"/>
            <a:r>
              <a:rPr lang="cs-CZ" dirty="0" smtClean="0"/>
              <a:t>statistiky individualitu do značné míry smazávají – co nám říká průměrná hodnota ve třídě o výsledku konkrétního člověka? 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Pokud je cílová populace malá, specifická nebo velmi obtížně dostupná</a:t>
            </a:r>
          </a:p>
          <a:p>
            <a:pPr lvl="1"/>
            <a:r>
              <a:rPr lang="cs-CZ" dirty="0" smtClean="0"/>
              <a:t>často </a:t>
            </a:r>
            <a:r>
              <a:rPr lang="cs-CZ" dirty="0"/>
              <a:t>na klinické </a:t>
            </a:r>
            <a:r>
              <a:rPr lang="cs-CZ" dirty="0" smtClean="0"/>
              <a:t>populaci pro řešení </a:t>
            </a:r>
            <a:r>
              <a:rPr lang="cs-CZ" dirty="0"/>
              <a:t>problémů v </a:t>
            </a:r>
            <a:r>
              <a:rPr lang="cs-CZ" dirty="0" smtClean="0"/>
              <a:t>chování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např. sebe-ubližující chování u dětí s autismem</a:t>
            </a:r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8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musí splňovat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nutné prokázat, že změna nastala v důsledku experimentálních podmínek</a:t>
            </a:r>
          </a:p>
          <a:p>
            <a:pPr lvl="1"/>
            <a:r>
              <a:rPr lang="cs-CZ" dirty="0" smtClean="0"/>
              <a:t>avšak neexistuje tu kontrolní skupina, takže:</a:t>
            </a:r>
          </a:p>
          <a:p>
            <a:endParaRPr lang="cs-CZ" dirty="0" smtClean="0"/>
          </a:p>
          <a:p>
            <a:r>
              <a:rPr lang="cs-CZ" dirty="0" smtClean="0"/>
              <a:t>Chování musí být jasně </a:t>
            </a:r>
            <a:r>
              <a:rPr lang="cs-CZ" b="1" dirty="0" smtClean="0"/>
              <a:t>operacionalizováno 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by šlo jednoznačně změřit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apř. počet úhozů hlavy během hodiny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Chování se musí měřit před experimentálním zásahem po tak dlouhou dobu, aby bylo možné stanovit jeho typickou četnost – </a:t>
            </a:r>
            <a:r>
              <a:rPr lang="cs-CZ" b="1" dirty="0" err="1" smtClean="0"/>
              <a:t>baseline</a:t>
            </a:r>
            <a:r>
              <a:rPr lang="cs-CZ" b="1" dirty="0" smtClean="0"/>
              <a:t> </a:t>
            </a:r>
            <a:r>
              <a:rPr lang="cs-CZ" b="1" dirty="0" err="1" smtClean="0"/>
              <a:t>level</a:t>
            </a:r>
            <a:endParaRPr lang="cs-CZ" b="1" dirty="0" smtClean="0"/>
          </a:p>
          <a:p>
            <a:pPr lvl="1"/>
            <a:r>
              <a:rPr lang="cs-CZ" dirty="0" smtClean="0"/>
              <a:t>s ní se poté porovnává četnost po/při zásahu</a:t>
            </a:r>
          </a:p>
          <a:p>
            <a:endParaRPr lang="cs-CZ" dirty="0" smtClean="0"/>
          </a:p>
          <a:p>
            <a:r>
              <a:rPr lang="cs-CZ" dirty="0" smtClean="0"/>
              <a:t>Chování se musí změřit po zásahu</a:t>
            </a:r>
          </a:p>
        </p:txBody>
      </p:sp>
    </p:spTree>
    <p:extLst>
      <p:ext uri="{BB962C8B-B14F-4D97-AF65-F5344CB8AC3E}">
        <p14:creationId xmlns:p14="http://schemas.microsoft.com/office/powerpoint/2010/main" val="37458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small</a:t>
            </a:r>
            <a:r>
              <a:rPr lang="cs-CZ" dirty="0" smtClean="0"/>
              <a:t> N designů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A-B design: nejjednodušší varianta</a:t>
            </a:r>
          </a:p>
          <a:p>
            <a:pPr lvl="1"/>
            <a:r>
              <a:rPr lang="cs-CZ" dirty="0" smtClean="0"/>
              <a:t>Měříme před a po zásahu</a:t>
            </a:r>
          </a:p>
          <a:p>
            <a:pPr lvl="1"/>
            <a:r>
              <a:rPr lang="cs-CZ" dirty="0" smtClean="0"/>
              <a:t>Slabá interní validita – změnu mohlo způsobit i něco jiného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524477" cy="990738"/>
          </a:xfrm>
          <a:prstGeom prst="rect">
            <a:avLst/>
          </a:prstGeom>
        </p:spPr>
      </p:pic>
      <p:sp>
        <p:nvSpPr>
          <p:cNvPr id="9" name="Obdélníkový popisek 8"/>
          <p:cNvSpPr/>
          <p:nvPr/>
        </p:nvSpPr>
        <p:spPr>
          <a:xfrm>
            <a:off x="1475656" y="5229200"/>
            <a:ext cx="1728192" cy="636939"/>
          </a:xfrm>
          <a:prstGeom prst="wedgeRectCallout">
            <a:avLst>
              <a:gd name="adj1" fmla="val 45515"/>
              <a:gd name="adj2" fmla="val -860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Baseline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0" name="Obdélníkový popisek 9"/>
          <p:cNvSpPr/>
          <p:nvPr/>
        </p:nvSpPr>
        <p:spPr>
          <a:xfrm>
            <a:off x="2978252" y="3037681"/>
            <a:ext cx="1728192" cy="636939"/>
          </a:xfrm>
          <a:prstGeom prst="wedgeRectCallout">
            <a:avLst>
              <a:gd name="adj1" fmla="val 18551"/>
              <a:gd name="adj2" fmla="val 96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Experimentální zásah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75856" y="499580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      B	     A	B</a:t>
            </a: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4391980" y="3829110"/>
            <a:ext cx="1548172" cy="156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6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small</a:t>
            </a:r>
            <a:r>
              <a:rPr lang="cs-CZ" dirty="0" smtClean="0"/>
              <a:t> N designů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A-B-A design („</a:t>
            </a:r>
            <a:r>
              <a:rPr lang="cs-CZ" dirty="0" err="1" smtClean="0"/>
              <a:t>withdrawal</a:t>
            </a:r>
            <a:r>
              <a:rPr lang="cs-CZ" dirty="0" smtClean="0"/>
              <a:t>“ nebo „</a:t>
            </a:r>
            <a:r>
              <a:rPr lang="cs-CZ" dirty="0" err="1" smtClean="0"/>
              <a:t>reversal</a:t>
            </a:r>
            <a:r>
              <a:rPr lang="cs-CZ" dirty="0" smtClean="0"/>
              <a:t>“)</a:t>
            </a:r>
          </a:p>
          <a:p>
            <a:pPr lvl="1"/>
            <a:r>
              <a:rPr lang="cs-CZ" dirty="0" smtClean="0"/>
              <a:t>Měříme před, po zásahu a po skončení předpokládaného efektu </a:t>
            </a:r>
          </a:p>
          <a:p>
            <a:pPr lvl="1"/>
            <a:r>
              <a:rPr lang="cs-CZ" dirty="0" smtClean="0"/>
              <a:t>Pokud změna nastala vlivem zásahu, pak po jeho skončení by se mělo chování opět vrátit na původní úroveň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524477" cy="990738"/>
          </a:xfrm>
          <a:prstGeom prst="rect">
            <a:avLst/>
          </a:prstGeom>
        </p:spPr>
      </p:pic>
      <p:sp>
        <p:nvSpPr>
          <p:cNvPr id="5" name="Obdélníkový popisek 4"/>
          <p:cNvSpPr/>
          <p:nvPr/>
        </p:nvSpPr>
        <p:spPr>
          <a:xfrm>
            <a:off x="1475656" y="5229200"/>
            <a:ext cx="1728192" cy="636939"/>
          </a:xfrm>
          <a:prstGeom prst="wedgeRectCallout">
            <a:avLst>
              <a:gd name="adj1" fmla="val 45515"/>
              <a:gd name="adj2" fmla="val -860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Baseline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6" name="Obdélníkový popisek 5"/>
          <p:cNvSpPr/>
          <p:nvPr/>
        </p:nvSpPr>
        <p:spPr>
          <a:xfrm>
            <a:off x="2978252" y="3037681"/>
            <a:ext cx="1728192" cy="636939"/>
          </a:xfrm>
          <a:prstGeom prst="wedgeRectCallout">
            <a:avLst>
              <a:gd name="adj1" fmla="val 18551"/>
              <a:gd name="adj2" fmla="val 96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Experimentální zásah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499580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      B	     A	B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968044" y="3829110"/>
            <a:ext cx="936104" cy="156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ový popisek 7"/>
          <p:cNvSpPr/>
          <p:nvPr/>
        </p:nvSpPr>
        <p:spPr>
          <a:xfrm>
            <a:off x="4572000" y="5547669"/>
            <a:ext cx="1728192" cy="1265707"/>
          </a:xfrm>
          <a:prstGeom prst="wedgeRectCallout">
            <a:avLst>
              <a:gd name="adj1" fmla="val -35886"/>
              <a:gd name="adj2" fmla="val -1015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 odebrání </a:t>
            </a:r>
            <a:r>
              <a:rPr lang="cs-CZ" dirty="0" err="1" smtClean="0"/>
              <a:t>exp.zásahu</a:t>
            </a:r>
            <a:r>
              <a:rPr lang="cs-CZ" dirty="0" smtClean="0"/>
              <a:t> návrat na </a:t>
            </a:r>
            <a:r>
              <a:rPr lang="cs-CZ" dirty="0" err="1" smtClean="0"/>
              <a:t>baseline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0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small</a:t>
            </a:r>
            <a:r>
              <a:rPr lang="cs-CZ" dirty="0" smtClean="0"/>
              <a:t> N designů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A-B-A-B design</a:t>
            </a:r>
          </a:p>
          <a:p>
            <a:pPr lvl="1"/>
            <a:r>
              <a:rPr lang="cs-CZ" dirty="0" smtClean="0"/>
              <a:t>Navíc ještě jeden zásah a měření po/při něm</a:t>
            </a:r>
            <a:endParaRPr lang="cs-CZ" dirty="0"/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524477" cy="990738"/>
          </a:xfrm>
          <a:prstGeom prst="rect">
            <a:avLst/>
          </a:prstGeom>
        </p:spPr>
      </p:pic>
      <p:sp>
        <p:nvSpPr>
          <p:cNvPr id="11" name="Obdélníkový popisek 10"/>
          <p:cNvSpPr/>
          <p:nvPr/>
        </p:nvSpPr>
        <p:spPr>
          <a:xfrm>
            <a:off x="1475656" y="5229200"/>
            <a:ext cx="1728192" cy="636939"/>
          </a:xfrm>
          <a:prstGeom prst="wedgeRectCallout">
            <a:avLst>
              <a:gd name="adj1" fmla="val 45515"/>
              <a:gd name="adj2" fmla="val -860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Baseline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2978252" y="3037681"/>
            <a:ext cx="1728192" cy="636939"/>
          </a:xfrm>
          <a:prstGeom prst="wedgeRectCallout">
            <a:avLst>
              <a:gd name="adj1" fmla="val 18551"/>
              <a:gd name="adj2" fmla="val 962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Experimentální zásah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75856" y="499580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      B	     A	B</a:t>
            </a:r>
            <a:endParaRPr lang="cs-CZ" sz="2000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4572000" y="5547669"/>
            <a:ext cx="1728192" cy="1265707"/>
          </a:xfrm>
          <a:prstGeom prst="wedgeRectCallout">
            <a:avLst>
              <a:gd name="adj1" fmla="val -35886"/>
              <a:gd name="adj2" fmla="val -1015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 odebrání </a:t>
            </a:r>
            <a:r>
              <a:rPr lang="cs-CZ" dirty="0" err="1" smtClean="0"/>
              <a:t>exp.zásahu</a:t>
            </a:r>
            <a:r>
              <a:rPr lang="cs-CZ" dirty="0" smtClean="0"/>
              <a:t> návrat na </a:t>
            </a:r>
            <a:r>
              <a:rPr lang="cs-CZ" dirty="0" err="1" smtClean="0"/>
              <a:t>baseline</a:t>
            </a:r>
            <a:endParaRPr lang="cs-CZ" dirty="0"/>
          </a:p>
        </p:txBody>
      </p:sp>
      <p:sp>
        <p:nvSpPr>
          <p:cNvPr id="15" name="Obdélníkový popisek 14"/>
          <p:cNvSpPr/>
          <p:nvPr/>
        </p:nvSpPr>
        <p:spPr>
          <a:xfrm>
            <a:off x="5695265" y="2474650"/>
            <a:ext cx="2217966" cy="1249493"/>
          </a:xfrm>
          <a:prstGeom prst="wedgeRectCallout">
            <a:avLst>
              <a:gd name="adj1" fmla="val -61202"/>
              <a:gd name="adj2" fmla="val 797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Druhý experimentální zásah vede opět k žádanému efektu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0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small</a:t>
            </a:r>
            <a:r>
              <a:rPr lang="cs-CZ" dirty="0" smtClean="0"/>
              <a:t> N designů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A-B-A-B není vždy možné provést</a:t>
            </a:r>
          </a:p>
          <a:p>
            <a:pPr lvl="1"/>
            <a:r>
              <a:rPr lang="cs-CZ" dirty="0" smtClean="0"/>
              <a:t>Pokud má zásah dlouhodobé účinky – např. učení novým dovednostem; nelze se vrátit na původní úroveň</a:t>
            </a:r>
          </a:p>
          <a:p>
            <a:pPr lvl="1"/>
            <a:r>
              <a:rPr lang="cs-CZ" dirty="0" smtClean="0"/>
              <a:t>Etika: pokud odebrání zásahu může způsobit další újmu (pokud se např. snažíme změnit </a:t>
            </a:r>
            <a:r>
              <a:rPr lang="cs-CZ" dirty="0" err="1" smtClean="0"/>
              <a:t>sebezraňující</a:t>
            </a:r>
            <a:r>
              <a:rPr lang="cs-CZ" dirty="0" smtClean="0"/>
              <a:t> chování)</a:t>
            </a:r>
          </a:p>
          <a:p>
            <a:r>
              <a:rPr lang="cs-CZ" b="1" dirty="0" smtClean="0">
                <a:sym typeface="Wingdings" panose="05000000000000000000" pitchFamily="2" charset="2"/>
              </a:rPr>
              <a:t> </a:t>
            </a:r>
            <a:r>
              <a:rPr lang="cs-CZ" b="1" dirty="0" err="1" smtClean="0">
                <a:sym typeface="Wingdings" panose="05000000000000000000" pitchFamily="2" charset="2"/>
              </a:rPr>
              <a:t>multiple</a:t>
            </a:r>
            <a:r>
              <a:rPr lang="cs-CZ" b="1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ym typeface="Wingdings" panose="05000000000000000000" pitchFamily="2" charset="2"/>
              </a:rPr>
              <a:t>baseline</a:t>
            </a:r>
            <a:r>
              <a:rPr lang="cs-CZ" b="1" dirty="0" smtClean="0">
                <a:sym typeface="Wingdings" panose="05000000000000000000" pitchFamily="2" charset="2"/>
              </a:rPr>
              <a:t> design </a:t>
            </a:r>
            <a:r>
              <a:rPr lang="cs-CZ" dirty="0" smtClean="0">
                <a:sym typeface="Wingdings" panose="05000000000000000000" pitchFamily="2" charset="2"/>
              </a:rPr>
              <a:t>– více základních úrovní, jejichž změnu sledujeme po zásahu v </a:t>
            </a:r>
            <a:r>
              <a:rPr lang="cs-CZ" b="1" dirty="0" smtClean="0">
                <a:sym typeface="Wingdings" panose="05000000000000000000" pitchFamily="2" charset="2"/>
              </a:rPr>
              <a:t>různých časech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Změna stejného chování u více osob 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Změna více chování u stejného člověka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Změna stejného chování u stejného člověka v různých situacích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Př. najdete v </a:t>
            </a:r>
            <a:r>
              <a:rPr lang="cs-CZ" dirty="0" err="1" smtClean="0">
                <a:sym typeface="Wingdings" panose="05000000000000000000" pitchFamily="2" charset="2"/>
              </a:rPr>
              <a:t>Goodwinovi</a:t>
            </a:r>
            <a:endParaRPr lang="cs-CZ" dirty="0" smtClean="0">
              <a:sym typeface="Wingdings" panose="05000000000000000000" pitchFamily="2" charset="2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2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small</a:t>
            </a:r>
            <a:r>
              <a:rPr lang="cs-CZ" dirty="0" smtClean="0"/>
              <a:t> N designů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criterion</a:t>
            </a:r>
            <a:r>
              <a:rPr lang="cs-CZ" dirty="0" smtClean="0"/>
              <a:t>“ design</a:t>
            </a:r>
          </a:p>
          <a:p>
            <a:pPr lvl="1"/>
            <a:r>
              <a:rPr lang="cs-CZ" dirty="0" smtClean="0"/>
              <a:t>Změna nastává posilováním takového chování, které směřuje k cílenému stavu</a:t>
            </a:r>
          </a:p>
          <a:p>
            <a:pPr lvl="1"/>
            <a:r>
              <a:rPr lang="cs-CZ" dirty="0" smtClean="0"/>
              <a:t>V případech, kdy cílové chování je obtížné a nelze zvládnout v jednom kroku, ale lze rozdělit na menší kroky, které jsou odměňovány</a:t>
            </a:r>
          </a:p>
          <a:p>
            <a:pPr lvl="1"/>
            <a:r>
              <a:rPr lang="cs-CZ" dirty="0" smtClean="0"/>
              <a:t>např. zdravý životní styl (cvičení, diety, stravování): postupné snižování příjmu cukru, postupné zvyšování denních aktivit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99103"/>
            <a:ext cx="2003890" cy="1420133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390754"/>
            <a:ext cx="1683373" cy="10049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92256"/>
            <a:ext cx="1584349" cy="7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17137"/>
            <a:ext cx="1368152" cy="7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Nejdříve </a:t>
            </a:r>
            <a:r>
              <a:rPr lang="cs-CZ" dirty="0"/>
              <a:t>základy: korelační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Typicky nám jde o to dozvědět se nejenom o vztahu daných proměnných u lidí, kterých jsme se ptali…</a:t>
            </a:r>
          </a:p>
          <a:p>
            <a:r>
              <a:rPr lang="cs-CZ" dirty="0" smtClean="0"/>
              <a:t>…ale popsat, jak to je v obecné populaci </a:t>
            </a:r>
          </a:p>
          <a:p>
            <a:r>
              <a:rPr lang="cs-CZ" dirty="0"/>
              <a:t> </a:t>
            </a:r>
            <a:r>
              <a:rPr lang="cs-CZ" dirty="0" smtClean="0"/>
              <a:t>Chceme něco říct o lidech obecně; nejenom o lidech, kteří vyplnili dotazník</a:t>
            </a:r>
          </a:p>
          <a:p>
            <a:endParaRPr lang="cs-CZ" dirty="0"/>
          </a:p>
          <a:p>
            <a:r>
              <a:rPr lang="cs-CZ" dirty="0" smtClean="0"/>
              <a:t>K tomu je důležité:</a:t>
            </a:r>
          </a:p>
          <a:p>
            <a:pPr lvl="1"/>
            <a:r>
              <a:rPr lang="cs-CZ" dirty="0" smtClean="0"/>
              <a:t>Dobře si vybrat lidi, kterých se zeptáme (</a:t>
            </a:r>
            <a:r>
              <a:rPr lang="cs-CZ" dirty="0" smtClean="0">
                <a:solidFill>
                  <a:schemeClr val="accent1"/>
                </a:solidFill>
              </a:rPr>
              <a:t>výběr vzorku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Zeptat se jich tak, abychom zjistili, co potřebujeme (</a:t>
            </a:r>
            <a:r>
              <a:rPr lang="cs-CZ" dirty="0" smtClean="0">
                <a:solidFill>
                  <a:schemeClr val="accent1"/>
                </a:solidFill>
              </a:rPr>
              <a:t>dotazník a sběr dat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Adekvátně zanalyzovat jejich odpovědi (</a:t>
            </a:r>
            <a:r>
              <a:rPr lang="cs-CZ" dirty="0" smtClean="0">
                <a:solidFill>
                  <a:schemeClr val="accent1"/>
                </a:solidFill>
              </a:rPr>
              <a:t>statistická analýza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7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</a:t>
            </a:r>
            <a:r>
              <a:rPr lang="cs-CZ" dirty="0" err="1" smtClean="0"/>
              <a:t>small</a:t>
            </a:r>
            <a:r>
              <a:rPr lang="cs-CZ" dirty="0" smtClean="0"/>
              <a:t> N designů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Externí validita – omezená možnost zobecnění</a:t>
            </a:r>
          </a:p>
          <a:p>
            <a:pPr lvl="1"/>
            <a:r>
              <a:rPr lang="cs-CZ" dirty="0" smtClean="0"/>
              <a:t>ale časté replikace a silná interní validita</a:t>
            </a:r>
          </a:p>
          <a:p>
            <a:endParaRPr lang="cs-CZ" dirty="0"/>
          </a:p>
          <a:p>
            <a:r>
              <a:rPr lang="cs-CZ" dirty="0" smtClean="0"/>
              <a:t>Nemožnost určit efekt interakcí </a:t>
            </a:r>
          </a:p>
          <a:p>
            <a:endParaRPr lang="cs-CZ" dirty="0"/>
          </a:p>
          <a:p>
            <a:r>
              <a:rPr lang="cs-CZ" dirty="0" smtClean="0"/>
              <a:t>Statistika</a:t>
            </a:r>
            <a:r>
              <a:rPr lang="cs-CZ" dirty="0"/>
              <a:t>: </a:t>
            </a:r>
            <a:r>
              <a:rPr lang="cs-CZ" dirty="0" smtClean="0"/>
              <a:t>často </a:t>
            </a:r>
            <a:r>
              <a:rPr lang="cs-CZ" dirty="0"/>
              <a:t>jen prezentování četností, grafů</a:t>
            </a:r>
          </a:p>
          <a:p>
            <a:pPr lvl="1"/>
            <a:r>
              <a:rPr lang="cs-CZ" dirty="0" smtClean="0"/>
              <a:t>ale někdy i </a:t>
            </a:r>
            <a:r>
              <a:rPr lang="cs-CZ" dirty="0" err="1"/>
              <a:t>time-series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4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Kazuistiky (case </a:t>
            </a:r>
            <a:r>
              <a:rPr lang="cs-CZ" dirty="0" err="1" smtClean="0"/>
              <a:t>studies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Detailní popis jednoho případu (člověka/rodiny/vesnice…) za využití více zdrojů (pozorování, archivy, rozhovory, testy..)</a:t>
            </a:r>
          </a:p>
          <a:p>
            <a:endParaRPr lang="cs-CZ" dirty="0" smtClean="0"/>
          </a:p>
          <a:p>
            <a:r>
              <a:rPr lang="cs-CZ" dirty="0" smtClean="0"/>
              <a:t>Obvykle je daný případ v něčem výjimečný</a:t>
            </a:r>
          </a:p>
          <a:p>
            <a:pPr lvl="1"/>
            <a:r>
              <a:rPr lang="cs-CZ" dirty="0" smtClean="0"/>
              <a:t>člověk se specifickým poškozením mozku, specifickou rodinnou anamnézou, specifickou zkušeností</a:t>
            </a:r>
          </a:p>
          <a:p>
            <a:endParaRPr lang="cs-CZ" dirty="0" smtClean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26" y="4509120"/>
            <a:ext cx="3312368" cy="20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Kazuistiky (case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Převážně kvalitativní metodologie </a:t>
            </a:r>
          </a:p>
          <a:p>
            <a:r>
              <a:rPr lang="cs-CZ" dirty="0"/>
              <a:t>Malá kontrola nad proměnnými </a:t>
            </a:r>
            <a:r>
              <a:rPr lang="cs-CZ" dirty="0">
                <a:sym typeface="Wingdings" panose="05000000000000000000" pitchFamily="2" charset="2"/>
              </a:rPr>
              <a:t> obtížnost při interpretování kauzálních vztahů</a:t>
            </a:r>
          </a:p>
          <a:p>
            <a:r>
              <a:rPr lang="cs-CZ" dirty="0" err="1">
                <a:sym typeface="Wingdings" panose="05000000000000000000" pitchFamily="2" charset="2"/>
              </a:rPr>
              <a:t>Observer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bias</a:t>
            </a:r>
            <a:r>
              <a:rPr lang="cs-CZ" dirty="0">
                <a:sym typeface="Wingdings" panose="05000000000000000000" pitchFamily="2" charset="2"/>
              </a:rPr>
              <a:t> – zkreslení interpretujícím </a:t>
            </a:r>
          </a:p>
          <a:p>
            <a:r>
              <a:rPr lang="cs-CZ" dirty="0">
                <a:sym typeface="Wingdings" panose="05000000000000000000" pitchFamily="2" charset="2"/>
              </a:rPr>
              <a:t>Poskytují nové nápady, hypotézy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0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Goodwin</a:t>
            </a:r>
            <a:r>
              <a:rPr lang="cs-CZ" dirty="0"/>
              <a:t>, C. J. (2008). </a:t>
            </a:r>
            <a:r>
              <a:rPr lang="cs-CZ" i="1" dirty="0" err="1"/>
              <a:t>Research</a:t>
            </a:r>
            <a:r>
              <a:rPr lang="cs-CZ" i="1" dirty="0"/>
              <a:t> in Psychology: </a:t>
            </a:r>
            <a:r>
              <a:rPr lang="cs-CZ" i="1" dirty="0" err="1"/>
              <a:t>Methods</a:t>
            </a:r>
            <a:r>
              <a:rPr lang="cs-CZ" i="1" dirty="0"/>
              <a:t> and Design</a:t>
            </a:r>
            <a:r>
              <a:rPr lang="cs-CZ" dirty="0"/>
              <a:t>. 5. </a:t>
            </a:r>
            <a:r>
              <a:rPr lang="cs-CZ" dirty="0" err="1"/>
              <a:t>ed</a:t>
            </a:r>
            <a:r>
              <a:rPr lang="cs-CZ" dirty="0"/>
              <a:t>. NJ: </a:t>
            </a:r>
            <a:r>
              <a:rPr lang="cs-CZ" dirty="0" err="1"/>
              <a:t>Wiley</a:t>
            </a:r>
            <a:r>
              <a:rPr lang="cs-CZ" dirty="0"/>
              <a:t> &amp; </a:t>
            </a:r>
            <a:r>
              <a:rPr lang="cs-CZ" dirty="0" err="1"/>
              <a:t>Sons</a:t>
            </a:r>
            <a:r>
              <a:rPr lang="cs-CZ" dirty="0"/>
              <a:t> Inc.</a:t>
            </a:r>
          </a:p>
          <a:p>
            <a:endParaRPr lang="cs-CZ" dirty="0" smtClean="0"/>
          </a:p>
          <a:p>
            <a:r>
              <a:rPr lang="cs-CZ" dirty="0" err="1" smtClean="0"/>
              <a:t>Shaughnessy</a:t>
            </a:r>
            <a:r>
              <a:rPr lang="cs-CZ" dirty="0"/>
              <a:t>, J., </a:t>
            </a:r>
            <a:r>
              <a:rPr lang="cs-CZ" dirty="0" err="1"/>
              <a:t>Zechmeister</a:t>
            </a:r>
            <a:r>
              <a:rPr lang="cs-CZ" dirty="0"/>
              <a:t>, E., &amp; </a:t>
            </a:r>
            <a:r>
              <a:rPr lang="cs-CZ" dirty="0" err="1"/>
              <a:t>Zechmeister</a:t>
            </a:r>
            <a:r>
              <a:rPr lang="cs-CZ" dirty="0"/>
              <a:t>, J. (2012). </a:t>
            </a:r>
            <a:r>
              <a:rPr lang="cs-CZ" i="1" dirty="0" err="1"/>
              <a:t>Research</a:t>
            </a:r>
            <a:r>
              <a:rPr lang="cs-CZ" i="1" dirty="0"/>
              <a:t> </a:t>
            </a:r>
            <a:r>
              <a:rPr lang="cs-CZ" i="1" dirty="0" err="1"/>
              <a:t>methods</a:t>
            </a:r>
            <a:r>
              <a:rPr lang="cs-CZ" i="1" dirty="0"/>
              <a:t> in psychology</a:t>
            </a:r>
            <a:r>
              <a:rPr lang="cs-CZ" dirty="0"/>
              <a:t>. (9th </a:t>
            </a:r>
            <a:r>
              <a:rPr lang="cs-CZ" dirty="0" err="1"/>
              <a:t>ed</a:t>
            </a:r>
            <a:r>
              <a:rPr lang="cs-CZ" dirty="0"/>
              <a:t>.) Boston: </a:t>
            </a:r>
            <a:r>
              <a:rPr lang="cs-CZ" dirty="0" err="1"/>
              <a:t>McGraw-Hill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60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vzorku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Většinou nezkoumáme celou populaci (výjimka – cenzus)</a:t>
            </a:r>
          </a:p>
          <a:p>
            <a:pPr lvl="1"/>
            <a:r>
              <a:rPr lang="cs-CZ" dirty="0" smtClean="0"/>
              <a:t>Populace označuje všechny příslušníky skupiny, která nás zajímá</a:t>
            </a:r>
          </a:p>
          <a:p>
            <a:pPr lvl="1"/>
            <a:r>
              <a:rPr lang="cs-CZ" dirty="0" smtClean="0"/>
              <a:t>Populace lidí, populace lidí s ADHD, populace adolescentů…</a:t>
            </a:r>
          </a:p>
          <a:p>
            <a:endParaRPr lang="cs-CZ" dirty="0" smtClean="0"/>
          </a:p>
          <a:p>
            <a:r>
              <a:rPr lang="cs-CZ" dirty="0" smtClean="0"/>
              <a:t>Do výzkumu zahrnujeme jen část populace – </a:t>
            </a:r>
            <a:r>
              <a:rPr lang="cs-CZ" b="1" dirty="0" smtClean="0">
                <a:solidFill>
                  <a:schemeClr val="accent1"/>
                </a:solidFill>
              </a:rPr>
              <a:t>vzorek</a:t>
            </a:r>
          </a:p>
          <a:p>
            <a:endParaRPr lang="cs-CZ" dirty="0" smtClean="0"/>
          </a:p>
          <a:p>
            <a:r>
              <a:rPr lang="cs-CZ" dirty="0" smtClean="0"/>
              <a:t>Na základě vzorku chceme být schopni něco říct o populaci</a:t>
            </a:r>
            <a:endParaRPr lang="cs-CZ" strike="sngStrike" dirty="0" smtClean="0"/>
          </a:p>
          <a:p>
            <a:pPr lvl="1"/>
            <a:r>
              <a:rPr lang="cs-CZ" dirty="0" smtClean="0"/>
              <a:t>Vybraný vzorek musí dobře reprezentovat skupinu lidí, o nichž chceme dělat závěry</a:t>
            </a:r>
          </a:p>
          <a:p>
            <a:pPr lvl="1"/>
            <a:r>
              <a:rPr lang="cs-CZ" dirty="0" smtClean="0"/>
              <a:t>Ovlivňuje </a:t>
            </a:r>
            <a:r>
              <a:rPr lang="cs-CZ" dirty="0" err="1" smtClean="0"/>
              <a:t>zobecnitelnost</a:t>
            </a:r>
            <a:r>
              <a:rPr lang="cs-CZ" dirty="0" smtClean="0"/>
              <a:t> (generalizaci) zjištění na populaci (externí validita)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Reprezentativní vzorek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Vzorek, který má stejné charakteristiky jako populace, která nás zajímá</a:t>
            </a:r>
          </a:p>
          <a:p>
            <a:pPr lvl="1"/>
            <a:r>
              <a:rPr lang="cs-CZ" dirty="0" smtClean="0"/>
              <a:t>týká se důležitých charakteristik vzhledem ke zkoumané problematice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apř. pokud se zajímám o prevalenci šikany na školách, potřebuji reprezentativní vzorek vzhledem k typům škol, ale méně mě zajímají konkrétní učební obory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Pouze reprezentativní vzorek umožňuje generalizovat zjištění nad rámec zkoumaného vzorku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2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výběru vzorku (</a:t>
            </a:r>
            <a:r>
              <a:rPr lang="cs-CZ" dirty="0" err="1" smtClean="0"/>
              <a:t>sampling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chemeClr val="accent1"/>
                </a:solidFill>
              </a:rPr>
              <a:t>Nenáhodný výběr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Příležitostný (</a:t>
            </a:r>
            <a:r>
              <a:rPr lang="cs-CZ" dirty="0" err="1" smtClean="0"/>
              <a:t>convenience</a:t>
            </a:r>
            <a:r>
              <a:rPr lang="cs-CZ" dirty="0" smtClean="0"/>
              <a:t> </a:t>
            </a:r>
            <a:r>
              <a:rPr lang="cs-CZ" dirty="0" err="1" smtClean="0"/>
              <a:t>smapling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Lavinový (</a:t>
            </a:r>
            <a:r>
              <a:rPr lang="cs-CZ" dirty="0" err="1" smtClean="0"/>
              <a:t>snow-ball</a:t>
            </a:r>
            <a:r>
              <a:rPr lang="cs-CZ" dirty="0" smtClean="0"/>
              <a:t>)</a:t>
            </a:r>
          </a:p>
          <a:p>
            <a:r>
              <a:rPr lang="cs-CZ" dirty="0" smtClean="0"/>
              <a:t>Kvótní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chemeClr val="accent1"/>
                </a:solidFill>
              </a:rPr>
              <a:t>Náhodný výběr</a:t>
            </a:r>
            <a:endParaRPr lang="cs-CZ" sz="2800" b="1" dirty="0">
              <a:solidFill>
                <a:schemeClr val="accent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Jednoduchý</a:t>
            </a:r>
          </a:p>
          <a:p>
            <a:r>
              <a:rPr lang="cs-CZ" dirty="0" smtClean="0"/>
              <a:t>Systematický</a:t>
            </a:r>
          </a:p>
          <a:p>
            <a:r>
              <a:rPr lang="cs-CZ" dirty="0" smtClean="0"/>
              <a:t>Stratifikovaný</a:t>
            </a:r>
          </a:p>
          <a:p>
            <a:r>
              <a:rPr lang="cs-CZ" dirty="0" err="1" smtClean="0"/>
              <a:t>Clusterový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0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Response </a:t>
            </a:r>
            <a:r>
              <a:rPr lang="cs-CZ" dirty="0" err="1" smtClean="0"/>
              <a:t>rate</a:t>
            </a:r>
            <a:r>
              <a:rPr lang="cs-CZ" dirty="0" smtClean="0"/>
              <a:t>: Jak dobrý máme vzorek?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b="1" dirty="0" smtClean="0">
                <a:solidFill>
                  <a:schemeClr val="accent1"/>
                </a:solidFill>
              </a:rPr>
              <a:t>Response </a:t>
            </a:r>
            <a:r>
              <a:rPr lang="cs-CZ" b="1" dirty="0" err="1" smtClean="0">
                <a:solidFill>
                  <a:schemeClr val="accent1"/>
                </a:solidFill>
              </a:rPr>
              <a:t>rate</a:t>
            </a:r>
            <a:r>
              <a:rPr lang="cs-CZ" dirty="0" smtClean="0"/>
              <a:t>“ – návratnost dotazníku</a:t>
            </a:r>
          </a:p>
          <a:p>
            <a:pPr lvl="1"/>
            <a:r>
              <a:rPr lang="cs-CZ" dirty="0" smtClean="0"/>
              <a:t>kolik (z pozvaných) lidí se nakonec do výzkumu skutečně zapojilo?  </a:t>
            </a:r>
            <a:endParaRPr lang="cs-CZ" dirty="0"/>
          </a:p>
          <a:p>
            <a:pPr lvl="1"/>
            <a:r>
              <a:rPr lang="cs-CZ" dirty="0"/>
              <a:t>j</a:t>
            </a:r>
            <a:r>
              <a:rPr lang="cs-CZ" dirty="0" smtClean="0"/>
              <a:t>en výjimečně se podaří 100% návratnost</a:t>
            </a:r>
          </a:p>
          <a:p>
            <a:pPr lvl="1"/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Kdo se nezapojil? A vadí to?</a:t>
            </a:r>
          </a:p>
          <a:p>
            <a:endParaRPr lang="cs-CZ" dirty="0" smtClean="0"/>
          </a:p>
          <a:p>
            <a:r>
              <a:rPr lang="cs-CZ" b="1" dirty="0">
                <a:solidFill>
                  <a:schemeClr val="accent1"/>
                </a:solidFill>
              </a:rPr>
              <a:t>Non-response </a:t>
            </a:r>
            <a:r>
              <a:rPr lang="cs-CZ" b="1" dirty="0" err="1">
                <a:solidFill>
                  <a:schemeClr val="accent1"/>
                </a:solidFill>
              </a:rPr>
              <a:t>bias</a:t>
            </a:r>
            <a:endParaRPr lang="cs-CZ" b="1" dirty="0">
              <a:solidFill>
                <a:schemeClr val="accent1"/>
              </a:solidFill>
            </a:endParaRPr>
          </a:p>
          <a:p>
            <a:pPr lvl="1"/>
            <a:r>
              <a:rPr lang="cs-CZ" dirty="0"/>
              <a:t>Ti, co se výzkumu nezúčastnili, mají jiné charakteristiky než ti, kteří se zúčastní</a:t>
            </a:r>
          </a:p>
          <a:p>
            <a:pPr lvl="1"/>
            <a:r>
              <a:rPr lang="cs-CZ" dirty="0"/>
              <a:t>Náhodný – není problém</a:t>
            </a:r>
          </a:p>
          <a:p>
            <a:pPr lvl="1"/>
            <a:r>
              <a:rPr lang="cs-CZ" dirty="0"/>
              <a:t>Systematický – zkresluje </a:t>
            </a:r>
            <a:r>
              <a:rPr lang="cs-CZ" dirty="0" smtClean="0"/>
              <a:t>zjištění, snižuje validitu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0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1740</TotalTime>
  <Words>2395</Words>
  <Application>Microsoft Office PowerPoint</Application>
  <PresentationFormat>Předvádění na obrazovce (4:3)</PresentationFormat>
  <Paragraphs>368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6" baseType="lpstr">
      <vt:lpstr>Arial</vt:lpstr>
      <vt:lpstr>Wingdings</vt:lpstr>
      <vt:lpstr>Přehlednost</vt:lpstr>
      <vt:lpstr>Průřezové a longitudinální designy  small N design</vt:lpstr>
      <vt:lpstr>Struktura hodiny</vt:lpstr>
      <vt:lpstr>Nejdříve základy: korelační výzkum</vt:lpstr>
      <vt:lpstr>Nejdříve základy: korelační výzkum</vt:lpstr>
      <vt:lpstr>Nejdříve základy: korelační výzkum</vt:lpstr>
      <vt:lpstr>Výběr vzorku</vt:lpstr>
      <vt:lpstr>Reprezentativní vzorek</vt:lpstr>
      <vt:lpstr>Typy výběru vzorku (sampling)</vt:lpstr>
      <vt:lpstr>Response rate: Jak dobrý máme vzorek?</vt:lpstr>
      <vt:lpstr>Jak získáme data? </vt:lpstr>
      <vt:lpstr>Na co myslet: teorie</vt:lpstr>
      <vt:lpstr>Dotazník</vt:lpstr>
      <vt:lpstr>Důležitá i etická stránka</vt:lpstr>
      <vt:lpstr>Výzkumný design</vt:lpstr>
      <vt:lpstr>Průřezový design</vt:lpstr>
      <vt:lpstr>Průřezový design</vt:lpstr>
      <vt:lpstr>Problém třetí proměnné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Průřezový výzkum</vt:lpstr>
      <vt:lpstr>OVŠEM: Korelace není kauzalita</vt:lpstr>
      <vt:lpstr>Chronologické pořadí nestačí!</vt:lpstr>
      <vt:lpstr>Jak zjistit, která proměnná ovlivňuje kterou?</vt:lpstr>
      <vt:lpstr>Longitudinální výzkum</vt:lpstr>
      <vt:lpstr>Jak to zjistíme?</vt:lpstr>
      <vt:lpstr>Jak to zjistíme?</vt:lpstr>
      <vt:lpstr>Jak to zjistíme?</vt:lpstr>
      <vt:lpstr>Jak to zjistíme?</vt:lpstr>
      <vt:lpstr>Na co si dát pozor…</vt:lpstr>
      <vt:lpstr>Na co si dát pozor…</vt:lpstr>
      <vt:lpstr>Na co si dát pozor…</vt:lpstr>
      <vt:lpstr>Na co si dát pozor…</vt:lpstr>
      <vt:lpstr>Na co si dát pozor…</vt:lpstr>
      <vt:lpstr>Periodicky opakovaný longitudinální výzkum</vt:lpstr>
      <vt:lpstr>Small N designy</vt:lpstr>
      <vt:lpstr>N = 1 experimenty</vt:lpstr>
      <vt:lpstr>Motivace pro small N</vt:lpstr>
      <vt:lpstr>Co musí splňovat</vt:lpstr>
      <vt:lpstr>Typy small N designů </vt:lpstr>
      <vt:lpstr>Typy small N designů </vt:lpstr>
      <vt:lpstr>Typy small N designů </vt:lpstr>
      <vt:lpstr>Typy small N designů </vt:lpstr>
      <vt:lpstr>Typy small N designů </vt:lpstr>
      <vt:lpstr>Nevýhody small N designů</vt:lpstr>
      <vt:lpstr>Kazuistiky (case studies)</vt:lpstr>
      <vt:lpstr>Kazuistiky (case studies)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LD</dc:creator>
  <cp:lastModifiedBy>Hana Macháčková</cp:lastModifiedBy>
  <cp:revision>414</cp:revision>
  <dcterms:created xsi:type="dcterms:W3CDTF">2016-10-09T08:14:19Z</dcterms:created>
  <dcterms:modified xsi:type="dcterms:W3CDTF">2018-10-15T06:00:38Z</dcterms:modified>
</cp:coreProperties>
</file>