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2" r:id="rId4"/>
    <p:sldId id="260" r:id="rId5"/>
    <p:sldId id="259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6"/>
    <p:restoredTop sz="94514"/>
  </p:normalViewPr>
  <p:slideViewPr>
    <p:cSldViewPr snapToGrid="0" snapToObjects="1">
      <p:cViewPr varScale="1">
        <p:scale>
          <a:sx n="68" d="100"/>
          <a:sy n="68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4A5E7F-193A-4F83-BCD7-AD45179A6048}" type="doc">
      <dgm:prSet loTypeId="urn:microsoft.com/office/officeart/2005/8/layout/process4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46F723D-87F3-4841-ABD1-D404F750014C}">
      <dgm:prSet/>
      <dgm:spPr/>
      <dgm:t>
        <a:bodyPr/>
        <a:lstStyle/>
        <a:p>
          <a:r>
            <a:rPr lang="en-US" dirty="0"/>
            <a:t>The basic idea driving ggmap is to take a downloaded map image, plot it as a graph using ggplot2</a:t>
          </a:r>
        </a:p>
      </dgm:t>
    </dgm:pt>
    <dgm:pt modelId="{0B2D9E98-0C7C-445D-8BD4-A62B3AF4DDCE}" type="parTrans" cxnId="{2564ED0F-3B7B-4314-8A48-DB8804E60861}">
      <dgm:prSet/>
      <dgm:spPr/>
      <dgm:t>
        <a:bodyPr/>
        <a:lstStyle/>
        <a:p>
          <a:endParaRPr lang="en-US"/>
        </a:p>
      </dgm:t>
    </dgm:pt>
    <dgm:pt modelId="{F7751E8F-0660-4F19-A976-BC3E05D837E7}" type="sibTrans" cxnId="{2564ED0F-3B7B-4314-8A48-DB8804E60861}">
      <dgm:prSet/>
      <dgm:spPr/>
      <dgm:t>
        <a:bodyPr/>
        <a:lstStyle/>
        <a:p>
          <a:endParaRPr lang="en-US"/>
        </a:p>
      </dgm:t>
    </dgm:pt>
    <dgm:pt modelId="{24C09D8D-7084-4B1F-ADAB-6C21ECE36E57}">
      <dgm:prSet/>
      <dgm:spPr/>
      <dgm:t>
        <a:bodyPr/>
        <a:lstStyle/>
        <a:p>
          <a:r>
            <a:rPr lang="en-US" dirty="0"/>
            <a:t>Plot additional content layers of data, statistics, or models on top of the map. </a:t>
          </a:r>
        </a:p>
      </dgm:t>
    </dgm:pt>
    <dgm:pt modelId="{E6DD66C0-BF26-4176-A741-9D66EE37AE51}" type="parTrans" cxnId="{6BFC32B0-F0B1-473A-B95C-237D9DCB9A73}">
      <dgm:prSet/>
      <dgm:spPr/>
      <dgm:t>
        <a:bodyPr/>
        <a:lstStyle/>
        <a:p>
          <a:endParaRPr lang="en-US"/>
        </a:p>
      </dgm:t>
    </dgm:pt>
    <dgm:pt modelId="{3E1E9B36-D4AE-4A60-A9F9-6689EF0EDD58}" type="sibTrans" cxnId="{6BFC32B0-F0B1-473A-B95C-237D9DCB9A73}">
      <dgm:prSet/>
      <dgm:spPr/>
      <dgm:t>
        <a:bodyPr/>
        <a:lstStyle/>
        <a:p>
          <a:endParaRPr lang="en-US"/>
        </a:p>
      </dgm:t>
    </dgm:pt>
    <dgm:pt modelId="{286EBA25-6160-4AA6-B6C9-A5C5C78A84CF}">
      <dgm:prSet/>
      <dgm:spPr/>
      <dgm:t>
        <a:bodyPr/>
        <a:lstStyle/>
        <a:p>
          <a:r>
            <a:rPr lang="en-US" dirty="0"/>
            <a:t>In ggmap this process is broken into two pieces </a:t>
          </a:r>
        </a:p>
      </dgm:t>
    </dgm:pt>
    <dgm:pt modelId="{FA45106C-D1E8-4519-8480-D291904F8B12}" type="parTrans" cxnId="{70DA7DFF-88E9-46D1-B64D-78FBC60288AE}">
      <dgm:prSet/>
      <dgm:spPr/>
      <dgm:t>
        <a:bodyPr/>
        <a:lstStyle/>
        <a:p>
          <a:endParaRPr lang="en-US"/>
        </a:p>
      </dgm:t>
    </dgm:pt>
    <dgm:pt modelId="{34AE83AE-8A60-42E6-87E1-9C513534E48E}" type="sibTrans" cxnId="{70DA7DFF-88E9-46D1-B64D-78FBC60288AE}">
      <dgm:prSet/>
      <dgm:spPr/>
      <dgm:t>
        <a:bodyPr/>
        <a:lstStyle/>
        <a:p>
          <a:endParaRPr lang="en-US"/>
        </a:p>
      </dgm:t>
    </dgm:pt>
    <dgm:pt modelId="{1BE36175-03A8-4B67-B8D9-A87C35D5EF2D}">
      <dgm:prSet/>
      <dgm:spPr/>
      <dgm:t>
        <a:bodyPr/>
        <a:lstStyle/>
        <a:p>
          <a:r>
            <a:rPr lang="en-US" dirty="0"/>
            <a:t>(1) downloading the images and formatting them for plotting, done with get_map </a:t>
          </a:r>
        </a:p>
      </dgm:t>
    </dgm:pt>
    <dgm:pt modelId="{54C8EF1E-8140-467D-B249-11381B4BE1B6}" type="parTrans" cxnId="{8EAB7E3D-9B7F-4CCE-A3C2-138EC96A60A4}">
      <dgm:prSet/>
      <dgm:spPr/>
      <dgm:t>
        <a:bodyPr/>
        <a:lstStyle/>
        <a:p>
          <a:endParaRPr lang="en-US"/>
        </a:p>
      </dgm:t>
    </dgm:pt>
    <dgm:pt modelId="{79EAC0E5-5EF9-4841-81AB-3FBDED47C46D}" type="sibTrans" cxnId="{8EAB7E3D-9B7F-4CCE-A3C2-138EC96A60A4}">
      <dgm:prSet/>
      <dgm:spPr/>
      <dgm:t>
        <a:bodyPr/>
        <a:lstStyle/>
        <a:p>
          <a:endParaRPr lang="en-US"/>
        </a:p>
      </dgm:t>
    </dgm:pt>
    <dgm:pt modelId="{454D94E3-34AA-4BCE-AF40-8C2FA7122AA7}">
      <dgm:prSet/>
      <dgm:spPr/>
      <dgm:t>
        <a:bodyPr/>
        <a:lstStyle/>
        <a:p>
          <a:r>
            <a:rPr lang="en-US" dirty="0"/>
            <a:t>(2) making the plot, done with ggmap. </a:t>
          </a:r>
        </a:p>
      </dgm:t>
    </dgm:pt>
    <dgm:pt modelId="{162310D3-65E9-4BB2-9C5F-349158143648}" type="parTrans" cxnId="{6509321B-E674-41DC-B280-02ED2B98D7E1}">
      <dgm:prSet/>
      <dgm:spPr/>
      <dgm:t>
        <a:bodyPr/>
        <a:lstStyle/>
        <a:p>
          <a:endParaRPr lang="en-US"/>
        </a:p>
      </dgm:t>
    </dgm:pt>
    <dgm:pt modelId="{D72102FC-12EF-42E7-9EC6-1735E4DD7CDA}" type="sibTrans" cxnId="{6509321B-E674-41DC-B280-02ED2B98D7E1}">
      <dgm:prSet/>
      <dgm:spPr/>
      <dgm:t>
        <a:bodyPr/>
        <a:lstStyle/>
        <a:p>
          <a:endParaRPr lang="en-US"/>
        </a:p>
      </dgm:t>
    </dgm:pt>
    <dgm:pt modelId="{05DB003B-2C59-6641-98D4-28DEE8F49415}" type="pres">
      <dgm:prSet presAssocID="{804A5E7F-193A-4F83-BCD7-AD45179A6048}" presName="Name0" presStyleCnt="0">
        <dgm:presLayoutVars>
          <dgm:dir/>
          <dgm:animLvl val="lvl"/>
          <dgm:resizeHandles val="exact"/>
        </dgm:presLayoutVars>
      </dgm:prSet>
      <dgm:spPr/>
    </dgm:pt>
    <dgm:pt modelId="{E325B44C-E73C-184B-A818-D2C57F656755}" type="pres">
      <dgm:prSet presAssocID="{24C09D8D-7084-4B1F-ADAB-6C21ECE36E57}" presName="boxAndChildren" presStyleCnt="0"/>
      <dgm:spPr/>
    </dgm:pt>
    <dgm:pt modelId="{31D41609-B285-6F40-AFF9-C2200FEBEC7C}" type="pres">
      <dgm:prSet presAssocID="{24C09D8D-7084-4B1F-ADAB-6C21ECE36E57}" presName="parentTextBox" presStyleLbl="node1" presStyleIdx="0" presStyleCnt="2"/>
      <dgm:spPr/>
    </dgm:pt>
    <dgm:pt modelId="{E2EE7553-2737-7E40-83E2-9D2C5FB71BDA}" type="pres">
      <dgm:prSet presAssocID="{24C09D8D-7084-4B1F-ADAB-6C21ECE36E57}" presName="entireBox" presStyleLbl="node1" presStyleIdx="0" presStyleCnt="2" custScaleY="146136"/>
      <dgm:spPr/>
    </dgm:pt>
    <dgm:pt modelId="{7F342C9F-FE6F-DB47-A837-35072459E701}" type="pres">
      <dgm:prSet presAssocID="{24C09D8D-7084-4B1F-ADAB-6C21ECE36E57}" presName="descendantBox" presStyleCnt="0"/>
      <dgm:spPr/>
    </dgm:pt>
    <dgm:pt modelId="{611080F4-D27F-074C-A80F-9F2DC960E31F}" type="pres">
      <dgm:prSet presAssocID="{286EBA25-6160-4AA6-B6C9-A5C5C78A84CF}" presName="childTextBox" presStyleLbl="fgAccFollowNode1" presStyleIdx="0" presStyleCnt="1" custScaleY="150967">
        <dgm:presLayoutVars>
          <dgm:bulletEnabled val="1"/>
        </dgm:presLayoutVars>
      </dgm:prSet>
      <dgm:spPr/>
    </dgm:pt>
    <dgm:pt modelId="{987404BA-42CC-9141-8167-0FB89E723413}" type="pres">
      <dgm:prSet presAssocID="{F7751E8F-0660-4F19-A976-BC3E05D837E7}" presName="sp" presStyleCnt="0"/>
      <dgm:spPr/>
    </dgm:pt>
    <dgm:pt modelId="{77458A13-D683-9440-BF52-E8C18C95CBDE}" type="pres">
      <dgm:prSet presAssocID="{A46F723D-87F3-4841-ABD1-D404F750014C}" presName="arrowAndChildren" presStyleCnt="0"/>
      <dgm:spPr/>
    </dgm:pt>
    <dgm:pt modelId="{B2283D84-6869-2E44-B80D-88995FD55BA7}" type="pres">
      <dgm:prSet presAssocID="{A46F723D-87F3-4841-ABD1-D404F750014C}" presName="parentTextArrow" presStyleLbl="node1" presStyleIdx="1" presStyleCnt="2"/>
      <dgm:spPr/>
    </dgm:pt>
  </dgm:ptLst>
  <dgm:cxnLst>
    <dgm:cxn modelId="{B2F00E00-F5FC-774B-AFD3-707F395FC0DE}" type="presOf" srcId="{A46F723D-87F3-4841-ABD1-D404F750014C}" destId="{B2283D84-6869-2E44-B80D-88995FD55BA7}" srcOrd="0" destOrd="0" presId="urn:microsoft.com/office/officeart/2005/8/layout/process4"/>
    <dgm:cxn modelId="{2564ED0F-3B7B-4314-8A48-DB8804E60861}" srcId="{804A5E7F-193A-4F83-BCD7-AD45179A6048}" destId="{A46F723D-87F3-4841-ABD1-D404F750014C}" srcOrd="0" destOrd="0" parTransId="{0B2D9E98-0C7C-445D-8BD4-A62B3AF4DDCE}" sibTransId="{F7751E8F-0660-4F19-A976-BC3E05D837E7}"/>
    <dgm:cxn modelId="{BAC44716-D23C-874D-9329-7BA63962E8B6}" type="presOf" srcId="{454D94E3-34AA-4BCE-AF40-8C2FA7122AA7}" destId="{611080F4-D27F-074C-A80F-9F2DC960E31F}" srcOrd="0" destOrd="2" presId="urn:microsoft.com/office/officeart/2005/8/layout/process4"/>
    <dgm:cxn modelId="{6509321B-E674-41DC-B280-02ED2B98D7E1}" srcId="{286EBA25-6160-4AA6-B6C9-A5C5C78A84CF}" destId="{454D94E3-34AA-4BCE-AF40-8C2FA7122AA7}" srcOrd="1" destOrd="0" parTransId="{162310D3-65E9-4BB2-9C5F-349158143648}" sibTransId="{D72102FC-12EF-42E7-9EC6-1735E4DD7CDA}"/>
    <dgm:cxn modelId="{9F97041C-AF48-C943-9A56-37586A41D471}" type="presOf" srcId="{1BE36175-03A8-4B67-B8D9-A87C35D5EF2D}" destId="{611080F4-D27F-074C-A80F-9F2DC960E31F}" srcOrd="0" destOrd="1" presId="urn:microsoft.com/office/officeart/2005/8/layout/process4"/>
    <dgm:cxn modelId="{8EAB7E3D-9B7F-4CCE-A3C2-138EC96A60A4}" srcId="{286EBA25-6160-4AA6-B6C9-A5C5C78A84CF}" destId="{1BE36175-03A8-4B67-B8D9-A87C35D5EF2D}" srcOrd="0" destOrd="0" parTransId="{54C8EF1E-8140-467D-B249-11381B4BE1B6}" sibTransId="{79EAC0E5-5EF9-4841-81AB-3FBDED47C46D}"/>
    <dgm:cxn modelId="{A0B1E66C-F9A9-9D47-BF18-C57DEBBB6F46}" type="presOf" srcId="{24C09D8D-7084-4B1F-ADAB-6C21ECE36E57}" destId="{E2EE7553-2737-7E40-83E2-9D2C5FB71BDA}" srcOrd="1" destOrd="0" presId="urn:microsoft.com/office/officeart/2005/8/layout/process4"/>
    <dgm:cxn modelId="{6BFC32B0-F0B1-473A-B95C-237D9DCB9A73}" srcId="{804A5E7F-193A-4F83-BCD7-AD45179A6048}" destId="{24C09D8D-7084-4B1F-ADAB-6C21ECE36E57}" srcOrd="1" destOrd="0" parTransId="{E6DD66C0-BF26-4176-A741-9D66EE37AE51}" sibTransId="{3E1E9B36-D4AE-4A60-A9F9-6689EF0EDD58}"/>
    <dgm:cxn modelId="{1F2F92B7-AE10-224E-80F9-38C476155242}" type="presOf" srcId="{804A5E7F-193A-4F83-BCD7-AD45179A6048}" destId="{05DB003B-2C59-6641-98D4-28DEE8F49415}" srcOrd="0" destOrd="0" presId="urn:microsoft.com/office/officeart/2005/8/layout/process4"/>
    <dgm:cxn modelId="{657460C2-848F-8E4E-9593-B2111382C25F}" type="presOf" srcId="{286EBA25-6160-4AA6-B6C9-A5C5C78A84CF}" destId="{611080F4-D27F-074C-A80F-9F2DC960E31F}" srcOrd="0" destOrd="0" presId="urn:microsoft.com/office/officeart/2005/8/layout/process4"/>
    <dgm:cxn modelId="{6C3746EE-C222-4144-9042-AF670C5EA604}" type="presOf" srcId="{24C09D8D-7084-4B1F-ADAB-6C21ECE36E57}" destId="{31D41609-B285-6F40-AFF9-C2200FEBEC7C}" srcOrd="0" destOrd="0" presId="urn:microsoft.com/office/officeart/2005/8/layout/process4"/>
    <dgm:cxn modelId="{70DA7DFF-88E9-46D1-B64D-78FBC60288AE}" srcId="{24C09D8D-7084-4B1F-ADAB-6C21ECE36E57}" destId="{286EBA25-6160-4AA6-B6C9-A5C5C78A84CF}" srcOrd="0" destOrd="0" parTransId="{FA45106C-D1E8-4519-8480-D291904F8B12}" sibTransId="{34AE83AE-8A60-42E6-87E1-9C513534E48E}"/>
    <dgm:cxn modelId="{737200A1-BA99-4E4E-9BCC-EB531CF752A7}" type="presParOf" srcId="{05DB003B-2C59-6641-98D4-28DEE8F49415}" destId="{E325B44C-E73C-184B-A818-D2C57F656755}" srcOrd="0" destOrd="0" presId="urn:microsoft.com/office/officeart/2005/8/layout/process4"/>
    <dgm:cxn modelId="{E5236925-5691-C044-9311-1B562B3BD351}" type="presParOf" srcId="{E325B44C-E73C-184B-A818-D2C57F656755}" destId="{31D41609-B285-6F40-AFF9-C2200FEBEC7C}" srcOrd="0" destOrd="0" presId="urn:microsoft.com/office/officeart/2005/8/layout/process4"/>
    <dgm:cxn modelId="{915C8A46-FDE2-9741-B3A5-233EACBB5D08}" type="presParOf" srcId="{E325B44C-E73C-184B-A818-D2C57F656755}" destId="{E2EE7553-2737-7E40-83E2-9D2C5FB71BDA}" srcOrd="1" destOrd="0" presId="urn:microsoft.com/office/officeart/2005/8/layout/process4"/>
    <dgm:cxn modelId="{B0134D2F-C972-BE48-A8D6-42C0F0959DD3}" type="presParOf" srcId="{E325B44C-E73C-184B-A818-D2C57F656755}" destId="{7F342C9F-FE6F-DB47-A837-35072459E701}" srcOrd="2" destOrd="0" presId="urn:microsoft.com/office/officeart/2005/8/layout/process4"/>
    <dgm:cxn modelId="{D4FDAF4E-EE9A-A248-8060-3D367780F52C}" type="presParOf" srcId="{7F342C9F-FE6F-DB47-A837-35072459E701}" destId="{611080F4-D27F-074C-A80F-9F2DC960E31F}" srcOrd="0" destOrd="0" presId="urn:microsoft.com/office/officeart/2005/8/layout/process4"/>
    <dgm:cxn modelId="{2E8471E5-7AFA-1D4E-ABED-3090E16AF502}" type="presParOf" srcId="{05DB003B-2C59-6641-98D4-28DEE8F49415}" destId="{987404BA-42CC-9141-8167-0FB89E723413}" srcOrd="1" destOrd="0" presId="urn:microsoft.com/office/officeart/2005/8/layout/process4"/>
    <dgm:cxn modelId="{4C851081-30E9-574F-BB97-BC6EE56B1569}" type="presParOf" srcId="{05DB003B-2C59-6641-98D4-28DEE8F49415}" destId="{77458A13-D683-9440-BF52-E8C18C95CBDE}" srcOrd="2" destOrd="0" presId="urn:microsoft.com/office/officeart/2005/8/layout/process4"/>
    <dgm:cxn modelId="{A49048D3-E399-DB4A-AC92-743690BAD867}" type="presParOf" srcId="{77458A13-D683-9440-BF52-E8C18C95CBDE}" destId="{B2283D84-6869-2E44-B80D-88995FD55BA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E7553-2737-7E40-83E2-9D2C5FB71BDA}">
      <dsp:nvSpPr>
        <dsp:cNvPr id="0" name=""/>
        <dsp:cNvSpPr/>
      </dsp:nvSpPr>
      <dsp:spPr>
        <a:xfrm>
          <a:off x="0" y="2868225"/>
          <a:ext cx="6492875" cy="27511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Plot additional content layers of data, statistics, or models on top of the map. </a:t>
          </a:r>
        </a:p>
      </dsp:txBody>
      <dsp:txXfrm>
        <a:off x="0" y="2868225"/>
        <a:ext cx="6492875" cy="1485637"/>
      </dsp:txXfrm>
    </dsp:sp>
    <dsp:sp modelId="{611080F4-D27F-074C-A80F-9F2DC960E31F}">
      <dsp:nvSpPr>
        <dsp:cNvPr id="0" name=""/>
        <dsp:cNvSpPr/>
      </dsp:nvSpPr>
      <dsp:spPr>
        <a:xfrm>
          <a:off x="0" y="4060780"/>
          <a:ext cx="6492875" cy="130737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 ggmap this process is broken into two pieces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(1) downloading the images and formatting them for plotting, done with get_map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(2) making the plot, done with ggmap. </a:t>
          </a:r>
        </a:p>
      </dsp:txBody>
      <dsp:txXfrm>
        <a:off x="0" y="4060780"/>
        <a:ext cx="6492875" cy="1307379"/>
      </dsp:txXfrm>
    </dsp:sp>
    <dsp:sp modelId="{B2283D84-6869-2E44-B80D-88995FD55BA7}">
      <dsp:nvSpPr>
        <dsp:cNvPr id="0" name=""/>
        <dsp:cNvSpPr/>
      </dsp:nvSpPr>
      <dsp:spPr>
        <a:xfrm rot="10800000">
          <a:off x="0" y="1000"/>
          <a:ext cx="6492875" cy="2895464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The basic idea driving ggmap is to take a downloaded map image, plot it as a graph using ggplot2</a:t>
          </a:r>
        </a:p>
      </dsp:txBody>
      <dsp:txXfrm rot="10800000">
        <a:off x="0" y="1000"/>
        <a:ext cx="6492875" cy="1881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6E74-EE73-C84D-812D-D0776387DE5F}" type="datetimeFigureOut">
              <a:rPr lang="sk-SK" smtClean="0"/>
              <a:t>10. 12. 2018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D219-745A-3441-A103-37969250D2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2461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6E74-EE73-C84D-812D-D0776387DE5F}" type="datetimeFigureOut">
              <a:rPr lang="sk-SK" smtClean="0"/>
              <a:t>10. 12. 2018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D219-745A-3441-A103-37969250D2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9164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6E74-EE73-C84D-812D-D0776387DE5F}" type="datetimeFigureOut">
              <a:rPr lang="sk-SK" smtClean="0"/>
              <a:t>10. 12. 2018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D219-745A-3441-A103-37969250D2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389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6E74-EE73-C84D-812D-D0776387DE5F}" type="datetimeFigureOut">
              <a:rPr lang="sk-SK" smtClean="0"/>
              <a:t>10. 12. 2018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D219-745A-3441-A103-37969250D2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8970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6E74-EE73-C84D-812D-D0776387DE5F}" type="datetimeFigureOut">
              <a:rPr lang="sk-SK" smtClean="0"/>
              <a:t>10. 12. 2018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D219-745A-3441-A103-37969250D2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761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6E74-EE73-C84D-812D-D0776387DE5F}" type="datetimeFigureOut">
              <a:rPr lang="sk-SK" smtClean="0"/>
              <a:t>10. 12. 2018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D219-745A-3441-A103-37969250D2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271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6E74-EE73-C84D-812D-D0776387DE5F}" type="datetimeFigureOut">
              <a:rPr lang="sk-SK" smtClean="0"/>
              <a:t>10. 12. 2018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D219-745A-3441-A103-37969250D2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957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6E74-EE73-C84D-812D-D0776387DE5F}" type="datetimeFigureOut">
              <a:rPr lang="sk-SK" smtClean="0"/>
              <a:t>10. 12. 2018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D219-745A-3441-A103-37969250D2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878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6E74-EE73-C84D-812D-D0776387DE5F}" type="datetimeFigureOut">
              <a:rPr lang="sk-SK" smtClean="0"/>
              <a:t>10. 12. 2018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D219-745A-3441-A103-37969250D2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7077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6E74-EE73-C84D-812D-D0776387DE5F}" type="datetimeFigureOut">
              <a:rPr lang="sk-SK" smtClean="0"/>
              <a:t>10. 12. 2018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D219-745A-3441-A103-37969250D2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099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6E74-EE73-C84D-812D-D0776387DE5F}" type="datetimeFigureOut">
              <a:rPr lang="sk-SK" smtClean="0"/>
              <a:t>10. 12. 2018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D219-745A-3441-A103-37969250D2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373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06E74-EE73-C84D-812D-D0776387DE5F}" type="datetimeFigureOut">
              <a:rPr lang="sk-SK" smtClean="0"/>
              <a:t>10. 12. 2018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4D219-745A-3441-A103-37969250D2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893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tat405.had.co.nz/ggmap.pdf" TargetMode="External"/><Relationship Id="rId2" Type="http://schemas.openxmlformats.org/officeDocument/2006/relationships/hyperlink" Target="https://www.r-bloggers.com/how-to-plot-basic-maps-with-ggmap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ceas.ucsb.edu/~frazier/RSpatialGuides/ggmap/ggmapCheatsheet.pdf" TargetMode="External"/><Relationship Id="rId4" Type="http://schemas.openxmlformats.org/officeDocument/2006/relationships/hyperlink" Target="https://www.sharpsightlabs.com/blog/mapping-seattle-crim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65C49-10BC-D445-AFB9-E55D7BB18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79563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" b="1" dirty="0"/>
            </a:br>
            <a:br>
              <a:rPr lang="en" b="1" dirty="0"/>
            </a:br>
            <a:r>
              <a:rPr lang="en" b="1" dirty="0" err="1"/>
              <a:t>ggmap</a:t>
            </a:r>
            <a:r>
              <a:rPr lang="en" b="1" dirty="0"/>
              <a:t> </a:t>
            </a:r>
            <a:br>
              <a:rPr lang="en" b="1" dirty="0"/>
            </a:br>
            <a:r>
              <a:rPr lang="en" sz="4000" b="1" dirty="0"/>
              <a:t>Spatial Visualization with ggplot2</a:t>
            </a:r>
            <a:br>
              <a:rPr lang="en" b="1" dirty="0"/>
            </a:b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1BF5D89-43C7-7F4A-82E0-4C83B7A73B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53376"/>
            <a:ext cx="9144000" cy="1655762"/>
          </a:xfrm>
        </p:spPr>
        <p:txBody>
          <a:bodyPr/>
          <a:lstStyle/>
          <a:p>
            <a:r>
              <a:rPr lang="sk-SK" dirty="0"/>
              <a:t>Simona Liptáková 460032, Dominik </a:t>
            </a:r>
            <a:r>
              <a:rPr lang="sk-SK" dirty="0" err="1"/>
              <a:t>Kovář</a:t>
            </a:r>
            <a:r>
              <a:rPr lang="sk-SK" dirty="0"/>
              <a:t> 459985</a:t>
            </a:r>
          </a:p>
        </p:txBody>
      </p:sp>
    </p:spTree>
    <p:extLst>
      <p:ext uri="{BB962C8B-B14F-4D97-AF65-F5344CB8AC3E}">
        <p14:creationId xmlns:p14="http://schemas.microsoft.com/office/powerpoint/2010/main" val="1892537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DEA0EB5F-CFE3-BE4E-95CC-77DFCB5A9E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9" r="26307" b="-5"/>
          <a:stretch/>
        </p:blipFill>
        <p:spPr>
          <a:xfrm>
            <a:off x="3587558" y="2643714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4" name="Obrázok 3" descr="Obrázok, na ktorom je text, mapa&#10;&#10;&#10;&#10;Popis sa automaticky vygeneroval">
            <a:extLst>
              <a:ext uri="{FF2B5EF4-FFF2-40B4-BE49-F238E27FC236}">
                <a16:creationId xmlns:a16="http://schemas.microsoft.com/office/drawing/2014/main" id="{222DF729-2B72-D840-8095-454B9E3F4F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146" b="3"/>
          <a:stretch/>
        </p:blipFill>
        <p:spPr>
          <a:xfrm>
            <a:off x="20" y="10"/>
            <a:ext cx="3967953" cy="3383270"/>
          </a:xfrm>
          <a:custGeom>
            <a:avLst/>
            <a:gdLst>
              <a:gd name="connsiteX0" fmla="*/ 0 w 3967973"/>
              <a:gd name="connsiteY0" fmla="*/ 0 h 3383280"/>
              <a:gd name="connsiteX1" fmla="*/ 3605273 w 3967973"/>
              <a:gd name="connsiteY1" fmla="*/ 0 h 3383280"/>
              <a:gd name="connsiteX2" fmla="*/ 3704836 w 3967973"/>
              <a:gd name="connsiteY2" fmla="*/ 163887 h 3383280"/>
              <a:gd name="connsiteX3" fmla="*/ 3967973 w 3967973"/>
              <a:gd name="connsiteY3" fmla="*/ 1203093 h 3383280"/>
              <a:gd name="connsiteX4" fmla="*/ 1787786 w 3967973"/>
              <a:gd name="connsiteY4" fmla="*/ 3383280 h 3383280"/>
              <a:gd name="connsiteX5" fmla="*/ 105448 w 3967973"/>
              <a:gd name="connsiteY5" fmla="*/ 2589894 h 3383280"/>
              <a:gd name="connsiteX6" fmla="*/ 0 w 3967973"/>
              <a:gd name="connsiteY6" fmla="*/ 2448881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D658167C-8809-F14D-91DF-ABEEB4ED8C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67" r="3" b="3"/>
          <a:stretch/>
        </p:blipFill>
        <p:spPr>
          <a:xfrm>
            <a:off x="4825" y="4007260"/>
            <a:ext cx="3155071" cy="2850749"/>
          </a:xfrm>
          <a:custGeom>
            <a:avLst/>
            <a:gdLst>
              <a:gd name="connsiteX0" fmla="*/ 1358746 w 3155071"/>
              <a:gd name="connsiteY0" fmla="*/ 0 h 2850749"/>
              <a:gd name="connsiteX1" fmla="*/ 3155071 w 3155071"/>
              <a:gd name="connsiteY1" fmla="*/ 1796325 h 2850749"/>
              <a:gd name="connsiteX2" fmla="*/ 2848287 w 3155071"/>
              <a:gd name="connsiteY2" fmla="*/ 2800668 h 2850749"/>
              <a:gd name="connsiteX3" fmla="*/ 2810837 w 3155071"/>
              <a:gd name="connsiteY3" fmla="*/ 2850749 h 2850749"/>
              <a:gd name="connsiteX4" fmla="*/ 0 w 3155071"/>
              <a:gd name="connsiteY4" fmla="*/ 2850749 h 2850749"/>
              <a:gd name="connsiteX5" fmla="*/ 0 w 3155071"/>
              <a:gd name="connsiteY5" fmla="*/ 623564 h 2850749"/>
              <a:gd name="connsiteX6" fmla="*/ 88552 w 3155071"/>
              <a:gd name="connsiteY6" fmla="*/ 526132 h 2850749"/>
              <a:gd name="connsiteX7" fmla="*/ 1358746 w 3155071"/>
              <a:gd name="connsiteY7" fmla="*/ 0 h 285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B6BB1F9-55AB-9747-864E-FD6603053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296" y="2250950"/>
            <a:ext cx="4668256" cy="3181684"/>
          </a:xfrm>
        </p:spPr>
        <p:txBody>
          <a:bodyPr anchor="t">
            <a:normAutofit/>
          </a:bodyPr>
          <a:lstStyle/>
          <a:p>
            <a:r>
              <a:rPr lang="en" sz="2000" dirty="0"/>
              <a:t>a collection of functions to visualize spatial data and models on top of static maps from various online sources (</a:t>
            </a:r>
            <a:r>
              <a:rPr lang="en" sz="2000" dirty="0" err="1"/>
              <a:t>e.g</a:t>
            </a:r>
            <a:r>
              <a:rPr lang="en" sz="2000" dirty="0"/>
              <a:t> Google Maps, Stamen, </a:t>
            </a:r>
            <a:r>
              <a:rPr lang="en" sz="2000" dirty="0" err="1"/>
              <a:t>Osm</a:t>
            </a:r>
            <a:r>
              <a:rPr lang="en" sz="2000" dirty="0"/>
              <a:t>, </a:t>
            </a:r>
            <a:r>
              <a:rPr lang="en" sz="2000" dirty="0" err="1"/>
              <a:t>Cloudmade</a:t>
            </a:r>
            <a:r>
              <a:rPr lang="en" sz="2000" dirty="0"/>
              <a:t>)</a:t>
            </a:r>
          </a:p>
          <a:p>
            <a:r>
              <a:rPr lang="en" sz="2000" dirty="0"/>
              <a:t>plot maps from </a:t>
            </a:r>
            <a:r>
              <a:rPr lang="en" sz="2000" dirty="0" err="1"/>
              <a:t>ggmap</a:t>
            </a:r>
            <a:r>
              <a:rPr lang="en" sz="2000" dirty="0"/>
              <a:t>, and then use ggplot2 to plot points and other </a:t>
            </a:r>
            <a:r>
              <a:rPr lang="en" sz="2000" dirty="0" err="1"/>
              <a:t>geoms</a:t>
            </a:r>
            <a:r>
              <a:rPr lang="en" sz="2000" dirty="0"/>
              <a:t> </a:t>
            </a:r>
            <a:r>
              <a:rPr lang="en" sz="2000" i="1" dirty="0"/>
              <a:t>on top of the map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289536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E427E3A9-5EFC-B745-8D90-49325540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FFFFFF"/>
                </a:solidFill>
              </a:rPr>
              <a:t>HOW IT WORKS</a:t>
            </a: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FED942D8-06CE-42C1-837D-2100E0A640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150794"/>
              </p:ext>
            </p:extLst>
          </p:nvPr>
        </p:nvGraphicFramePr>
        <p:xfrm>
          <a:off x="5010150" y="685799"/>
          <a:ext cx="6492875" cy="5620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5065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B71EF1B-0099-9E40-93ED-4DC13AD1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sk-SK" sz="2800" b="1" dirty="0">
                <a:solidFill>
                  <a:schemeClr val="bg1"/>
                </a:solidFill>
              </a:rPr>
              <a:t>GET_MAP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FA86478-1645-0947-8370-49A471874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 lnSpcReduction="10000"/>
          </a:bodyPr>
          <a:lstStyle/>
          <a:p>
            <a:r>
              <a:rPr lang="sk-SK" sz="1800" dirty="0" err="1">
                <a:solidFill>
                  <a:schemeClr val="bg1"/>
                </a:solidFill>
              </a:rPr>
              <a:t>provides</a:t>
            </a:r>
            <a:r>
              <a:rPr lang="sk-SK" sz="1800" dirty="0">
                <a:solidFill>
                  <a:schemeClr val="bg1"/>
                </a:solidFill>
              </a:rPr>
              <a:t> a </a:t>
            </a:r>
            <a:r>
              <a:rPr lang="sk-SK" sz="1800" dirty="0" err="1">
                <a:solidFill>
                  <a:schemeClr val="bg1"/>
                </a:solidFill>
              </a:rPr>
              <a:t>general</a:t>
            </a:r>
            <a:r>
              <a:rPr lang="sk-SK" sz="1800" dirty="0">
                <a:solidFill>
                  <a:schemeClr val="bg1"/>
                </a:solidFill>
              </a:rPr>
              <a:t> </a:t>
            </a:r>
            <a:r>
              <a:rPr lang="sk-SK" sz="1800" dirty="0" err="1">
                <a:solidFill>
                  <a:schemeClr val="bg1"/>
                </a:solidFill>
              </a:rPr>
              <a:t>approach</a:t>
            </a:r>
            <a:r>
              <a:rPr lang="sk-SK" sz="1800" dirty="0">
                <a:solidFill>
                  <a:schemeClr val="bg1"/>
                </a:solidFill>
              </a:rPr>
              <a:t> </a:t>
            </a:r>
            <a:r>
              <a:rPr lang="sk-SK" sz="1800" dirty="0" err="1">
                <a:solidFill>
                  <a:schemeClr val="bg1"/>
                </a:solidFill>
              </a:rPr>
              <a:t>for</a:t>
            </a:r>
            <a:r>
              <a:rPr lang="sk-SK" sz="1800" dirty="0">
                <a:solidFill>
                  <a:schemeClr val="bg1"/>
                </a:solidFill>
              </a:rPr>
              <a:t> </a:t>
            </a:r>
            <a:r>
              <a:rPr lang="sk-SK" sz="1800" dirty="0" err="1">
                <a:solidFill>
                  <a:schemeClr val="bg1"/>
                </a:solidFill>
              </a:rPr>
              <a:t>quickly</a:t>
            </a:r>
            <a:r>
              <a:rPr lang="sk-SK" sz="1800" dirty="0">
                <a:solidFill>
                  <a:schemeClr val="bg1"/>
                </a:solidFill>
              </a:rPr>
              <a:t> </a:t>
            </a:r>
            <a:r>
              <a:rPr lang="sk-SK" sz="1800" dirty="0" err="1">
                <a:solidFill>
                  <a:schemeClr val="bg1"/>
                </a:solidFill>
              </a:rPr>
              <a:t>obtaining</a:t>
            </a:r>
            <a:r>
              <a:rPr lang="sk-SK" sz="1800" dirty="0">
                <a:solidFill>
                  <a:schemeClr val="bg1"/>
                </a:solidFill>
              </a:rPr>
              <a:t> </a:t>
            </a:r>
            <a:r>
              <a:rPr lang="sk-SK" sz="1800" dirty="0" err="1">
                <a:solidFill>
                  <a:schemeClr val="bg1"/>
                </a:solidFill>
              </a:rPr>
              <a:t>maps</a:t>
            </a:r>
            <a:r>
              <a:rPr lang="sk-SK" sz="1800" dirty="0">
                <a:solidFill>
                  <a:schemeClr val="bg1"/>
                </a:solidFill>
              </a:rPr>
              <a:t> </a:t>
            </a:r>
            <a:r>
              <a:rPr lang="sk-SK" sz="1800" dirty="0" err="1">
                <a:solidFill>
                  <a:schemeClr val="bg1"/>
                </a:solidFill>
              </a:rPr>
              <a:t>from</a:t>
            </a:r>
            <a:r>
              <a:rPr lang="sk-SK" sz="1800" dirty="0">
                <a:solidFill>
                  <a:schemeClr val="bg1"/>
                </a:solidFill>
              </a:rPr>
              <a:t> </a:t>
            </a:r>
            <a:r>
              <a:rPr lang="sk-SK" sz="1800" dirty="0" err="1">
                <a:solidFill>
                  <a:schemeClr val="bg1"/>
                </a:solidFill>
              </a:rPr>
              <a:t>multiple</a:t>
            </a:r>
            <a:r>
              <a:rPr lang="sk-SK" sz="1800" dirty="0">
                <a:solidFill>
                  <a:schemeClr val="bg1"/>
                </a:solidFill>
              </a:rPr>
              <a:t> </a:t>
            </a:r>
            <a:r>
              <a:rPr lang="sk-SK" sz="1800" dirty="0" err="1">
                <a:solidFill>
                  <a:schemeClr val="bg1"/>
                </a:solidFill>
              </a:rPr>
              <a:t>sources</a:t>
            </a:r>
            <a:endParaRPr lang="sk-SK" sz="1800" dirty="0">
              <a:solidFill>
                <a:schemeClr val="bg1"/>
              </a:solidFill>
            </a:endParaRPr>
          </a:p>
          <a:p>
            <a:r>
              <a:rPr lang="sk-SK" sz="1800" dirty="0" err="1">
                <a:solidFill>
                  <a:schemeClr val="bg1"/>
                </a:solidFill>
              </a:rPr>
              <a:t>Explore</a:t>
            </a:r>
            <a:r>
              <a:rPr lang="sk-SK" sz="1800" dirty="0">
                <a:solidFill>
                  <a:schemeClr val="bg1"/>
                </a:solidFill>
              </a:rPr>
              <a:t> </a:t>
            </a:r>
            <a:r>
              <a:rPr lang="sk-SK" sz="1800" dirty="0" err="1">
                <a:solidFill>
                  <a:schemeClr val="bg1"/>
                </a:solidFill>
              </a:rPr>
              <a:t>different</a:t>
            </a:r>
            <a:r>
              <a:rPr lang="sk-SK" sz="1800" dirty="0">
                <a:solidFill>
                  <a:schemeClr val="bg1"/>
                </a:solidFill>
              </a:rPr>
              <a:t> </a:t>
            </a:r>
            <a:r>
              <a:rPr lang="sk-SK" sz="1800" dirty="0" err="1">
                <a:solidFill>
                  <a:schemeClr val="bg1"/>
                </a:solidFill>
              </a:rPr>
              <a:t>kind</a:t>
            </a:r>
            <a:r>
              <a:rPr lang="sk-SK" sz="1800" dirty="0">
                <a:solidFill>
                  <a:schemeClr val="bg1"/>
                </a:solidFill>
              </a:rPr>
              <a:t> of </a:t>
            </a:r>
            <a:r>
              <a:rPr lang="sk-SK" sz="1800" dirty="0" err="1">
                <a:solidFill>
                  <a:schemeClr val="bg1"/>
                </a:solidFill>
              </a:rPr>
              <a:t>maps</a:t>
            </a:r>
            <a:endParaRPr lang="sk-SK" sz="1800" dirty="0">
              <a:solidFill>
                <a:schemeClr val="bg1"/>
              </a:solidFill>
            </a:endParaRPr>
          </a:p>
          <a:p>
            <a:r>
              <a:rPr lang="sk-SK" sz="1800" dirty="0">
                <a:solidFill>
                  <a:schemeClr val="bg1"/>
                </a:solidFill>
              </a:rPr>
              <a:t>4 </a:t>
            </a:r>
            <a:r>
              <a:rPr lang="sk-SK" sz="1800" dirty="0" err="1">
                <a:solidFill>
                  <a:schemeClr val="bg1"/>
                </a:solidFill>
              </a:rPr>
              <a:t>map</a:t>
            </a:r>
            <a:r>
              <a:rPr lang="sk-SK" sz="1800" dirty="0">
                <a:solidFill>
                  <a:schemeClr val="bg1"/>
                </a:solidFill>
              </a:rPr>
              <a:t> “</a:t>
            </a:r>
            <a:r>
              <a:rPr lang="sk-SK" sz="1800" dirty="0" err="1">
                <a:solidFill>
                  <a:schemeClr val="bg1"/>
                </a:solidFill>
              </a:rPr>
              <a:t>sources</a:t>
            </a:r>
            <a:r>
              <a:rPr lang="sk-SK" sz="1800" dirty="0">
                <a:solidFill>
                  <a:schemeClr val="bg1"/>
                </a:solidFill>
              </a:rPr>
              <a:t>” to </a:t>
            </a:r>
            <a:r>
              <a:rPr lang="sk-SK" sz="1800" dirty="0" err="1">
                <a:solidFill>
                  <a:schemeClr val="bg1"/>
                </a:solidFill>
              </a:rPr>
              <a:t>obtain</a:t>
            </a:r>
            <a:r>
              <a:rPr lang="sk-SK" sz="1800" dirty="0">
                <a:solidFill>
                  <a:schemeClr val="bg1"/>
                </a:solidFill>
              </a:rPr>
              <a:t> a </a:t>
            </a:r>
            <a:r>
              <a:rPr lang="sk-SK" sz="1800" dirty="0" err="1">
                <a:solidFill>
                  <a:schemeClr val="bg1"/>
                </a:solidFill>
              </a:rPr>
              <a:t>map</a:t>
            </a:r>
            <a:r>
              <a:rPr lang="sk-SK" sz="1800" dirty="0">
                <a:solidFill>
                  <a:schemeClr val="bg1"/>
                </a:solidFill>
              </a:rPr>
              <a:t> raster, and </a:t>
            </a:r>
            <a:r>
              <a:rPr lang="sk-SK" sz="1800" dirty="0" err="1">
                <a:solidFill>
                  <a:schemeClr val="bg1"/>
                </a:solidFill>
              </a:rPr>
              <a:t>each</a:t>
            </a:r>
            <a:r>
              <a:rPr lang="sk-SK" sz="1800" dirty="0">
                <a:solidFill>
                  <a:schemeClr val="bg1"/>
                </a:solidFill>
              </a:rPr>
              <a:t> of </a:t>
            </a:r>
            <a:r>
              <a:rPr lang="sk-SK" sz="1800" dirty="0" err="1">
                <a:solidFill>
                  <a:schemeClr val="bg1"/>
                </a:solidFill>
              </a:rPr>
              <a:t>these</a:t>
            </a:r>
            <a:r>
              <a:rPr lang="sk-SK" sz="1800" dirty="0">
                <a:solidFill>
                  <a:schemeClr val="bg1"/>
                </a:solidFill>
              </a:rPr>
              <a:t> </a:t>
            </a:r>
            <a:r>
              <a:rPr lang="sk-SK" sz="1800" dirty="0" err="1">
                <a:solidFill>
                  <a:schemeClr val="bg1"/>
                </a:solidFill>
              </a:rPr>
              <a:t>sources</a:t>
            </a:r>
            <a:r>
              <a:rPr lang="sk-SK" sz="1800" dirty="0">
                <a:solidFill>
                  <a:schemeClr val="bg1"/>
                </a:solidFill>
              </a:rPr>
              <a:t> has </a:t>
            </a:r>
            <a:r>
              <a:rPr lang="sk-SK" sz="1800" dirty="0" err="1">
                <a:solidFill>
                  <a:schemeClr val="bg1"/>
                </a:solidFill>
              </a:rPr>
              <a:t>multiple</a:t>
            </a:r>
            <a:r>
              <a:rPr lang="sk-SK" sz="1800" dirty="0">
                <a:solidFill>
                  <a:schemeClr val="bg1"/>
                </a:solidFill>
              </a:rPr>
              <a:t> “</a:t>
            </a:r>
            <a:r>
              <a:rPr lang="sk-SK" sz="1800" dirty="0" err="1">
                <a:solidFill>
                  <a:schemeClr val="bg1"/>
                </a:solidFill>
              </a:rPr>
              <a:t>map</a:t>
            </a:r>
            <a:r>
              <a:rPr lang="sk-SK" sz="1800" dirty="0">
                <a:solidFill>
                  <a:schemeClr val="bg1"/>
                </a:solidFill>
              </a:rPr>
              <a:t> </a:t>
            </a:r>
            <a:r>
              <a:rPr lang="sk-SK" sz="1800" dirty="0" err="1">
                <a:solidFill>
                  <a:schemeClr val="bg1"/>
                </a:solidFill>
              </a:rPr>
              <a:t>types</a:t>
            </a:r>
            <a:r>
              <a:rPr lang="sk-SK" sz="1800" dirty="0">
                <a:solidFill>
                  <a:schemeClr val="bg1"/>
                </a:solidFill>
              </a:rPr>
              <a:t>“</a:t>
            </a:r>
          </a:p>
          <a:p>
            <a:pPr marL="0" indent="0">
              <a:buNone/>
            </a:pPr>
            <a:r>
              <a:rPr lang="sk-SK" sz="1800" dirty="0" err="1">
                <a:solidFill>
                  <a:schemeClr val="bg1"/>
                </a:solidFill>
              </a:rPr>
              <a:t>stamen</a:t>
            </a:r>
            <a:r>
              <a:rPr lang="sk-SK" sz="1800" dirty="0">
                <a:solidFill>
                  <a:schemeClr val="bg1"/>
                </a:solidFill>
              </a:rPr>
              <a:t>: </a:t>
            </a:r>
            <a:r>
              <a:rPr lang="sk-SK" sz="1800" dirty="0" err="1">
                <a:solidFill>
                  <a:schemeClr val="bg1"/>
                </a:solidFill>
              </a:rPr>
              <a:t>maptype</a:t>
            </a:r>
            <a:r>
              <a:rPr lang="sk-SK" sz="1800" dirty="0">
                <a:solidFill>
                  <a:schemeClr val="bg1"/>
                </a:solidFill>
              </a:rPr>
              <a:t> &lt; - c(“</a:t>
            </a:r>
            <a:r>
              <a:rPr lang="sk-SK" sz="1800" dirty="0" err="1">
                <a:solidFill>
                  <a:schemeClr val="bg1"/>
                </a:solidFill>
              </a:rPr>
              <a:t>terrain</a:t>
            </a:r>
            <a:r>
              <a:rPr lang="sk-SK" sz="1800" dirty="0">
                <a:solidFill>
                  <a:schemeClr val="bg1"/>
                </a:solidFill>
              </a:rPr>
              <a:t>”, “toner”, “</a:t>
            </a:r>
            <a:r>
              <a:rPr lang="sk-SK" sz="1800" dirty="0" err="1">
                <a:solidFill>
                  <a:schemeClr val="bg1"/>
                </a:solidFill>
              </a:rPr>
              <a:t>watercolor</a:t>
            </a:r>
            <a:r>
              <a:rPr lang="sk-SK" sz="1800" dirty="0">
                <a:solidFill>
                  <a:schemeClr val="bg1"/>
                </a:solidFill>
              </a:rPr>
              <a:t>”) </a:t>
            </a:r>
          </a:p>
          <a:p>
            <a:pPr marL="0" indent="0">
              <a:buNone/>
            </a:pPr>
            <a:r>
              <a:rPr lang="sk-SK" sz="1800" dirty="0" err="1">
                <a:solidFill>
                  <a:schemeClr val="bg1"/>
                </a:solidFill>
              </a:rPr>
              <a:t>google</a:t>
            </a:r>
            <a:r>
              <a:rPr lang="sk-SK" sz="1800" dirty="0">
                <a:solidFill>
                  <a:schemeClr val="bg1"/>
                </a:solidFill>
              </a:rPr>
              <a:t>: </a:t>
            </a:r>
            <a:r>
              <a:rPr lang="sk-SK" sz="1800" dirty="0" err="1">
                <a:solidFill>
                  <a:schemeClr val="bg1"/>
                </a:solidFill>
              </a:rPr>
              <a:t>maptype</a:t>
            </a:r>
            <a:r>
              <a:rPr lang="sk-SK" sz="1800" dirty="0">
                <a:solidFill>
                  <a:schemeClr val="bg1"/>
                </a:solidFill>
              </a:rPr>
              <a:t> &lt; - c(“</a:t>
            </a:r>
            <a:r>
              <a:rPr lang="sk-SK" sz="1800" dirty="0" err="1">
                <a:solidFill>
                  <a:schemeClr val="bg1"/>
                </a:solidFill>
              </a:rPr>
              <a:t>roadmap</a:t>
            </a:r>
            <a:r>
              <a:rPr lang="sk-SK" sz="1800" dirty="0">
                <a:solidFill>
                  <a:schemeClr val="bg1"/>
                </a:solidFill>
              </a:rPr>
              <a:t>”, “</a:t>
            </a:r>
            <a:r>
              <a:rPr lang="sk-SK" sz="1800" dirty="0" err="1">
                <a:solidFill>
                  <a:schemeClr val="bg1"/>
                </a:solidFill>
              </a:rPr>
              <a:t>terrain</a:t>
            </a:r>
            <a:r>
              <a:rPr lang="sk-SK" sz="1800" dirty="0">
                <a:solidFill>
                  <a:schemeClr val="bg1"/>
                </a:solidFill>
              </a:rPr>
              <a:t>”, “</a:t>
            </a:r>
            <a:r>
              <a:rPr lang="sk-SK" sz="1800" dirty="0" err="1">
                <a:solidFill>
                  <a:schemeClr val="bg1"/>
                </a:solidFill>
              </a:rPr>
              <a:t>satellite</a:t>
            </a:r>
            <a:r>
              <a:rPr lang="sk-SK" sz="1800" dirty="0">
                <a:solidFill>
                  <a:schemeClr val="bg1"/>
                </a:solidFill>
              </a:rPr>
              <a:t>”, “hybrid”) </a:t>
            </a:r>
          </a:p>
        </p:txBody>
      </p:sp>
      <p:pic>
        <p:nvPicPr>
          <p:cNvPr id="4" name="Obrázok 3" descr="Obrázok, na ktorom je text, mapa&#10;&#10;&#10;&#10;Popis sa automaticky vygeneroval">
            <a:extLst>
              <a:ext uri="{FF2B5EF4-FFF2-40B4-BE49-F238E27FC236}">
                <a16:creationId xmlns:a16="http://schemas.microsoft.com/office/drawing/2014/main" id="{56842FD2-BA8D-CC41-8EDA-AA6E5F9FE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1363947"/>
            <a:ext cx="6250769" cy="396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03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228905-0A79-7A44-81BD-2209390D4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7" y="-310933"/>
            <a:ext cx="6387102" cy="1325563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dirty="0"/>
              <a:t>MAPPING SEATTLE CRIME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6FD5EA79-6133-D84F-A62F-38D646EAC031}"/>
              </a:ext>
            </a:extLst>
          </p:cNvPr>
          <p:cNvSpPr txBox="1"/>
          <p:nvPr/>
        </p:nvSpPr>
        <p:spPr>
          <a:xfrm>
            <a:off x="173422" y="536027"/>
            <a:ext cx="7197704" cy="61568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sk-SK" dirty="0"/>
              <a:t>library(</a:t>
            </a:r>
            <a:r>
              <a:rPr lang="sk-SK" dirty="0" err="1"/>
              <a:t>ggmap</a:t>
            </a:r>
            <a:r>
              <a:rPr lang="sk-SK" dirty="0"/>
              <a:t>) </a:t>
            </a:r>
            <a:br>
              <a:rPr lang="sk-SK" dirty="0"/>
            </a:br>
            <a:r>
              <a:rPr lang="sk-SK" dirty="0"/>
              <a:t>library(</a:t>
            </a:r>
            <a:r>
              <a:rPr lang="sk-SK" dirty="0" err="1"/>
              <a:t>dplyr</a:t>
            </a:r>
            <a:r>
              <a:rPr lang="sk-SK" dirty="0"/>
              <a:t>) </a:t>
            </a:r>
            <a:br>
              <a:rPr lang="sk-SK" dirty="0"/>
            </a:br>
            <a:r>
              <a:rPr lang="sk-SK" dirty="0"/>
              <a:t>library(ggplot2)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sk-SK" dirty="0"/>
              <a:t># GET SEATTLE CRIME DATA </a:t>
            </a:r>
            <a:r>
              <a:rPr lang="sk-SK" dirty="0" err="1"/>
              <a:t>download.file</a:t>
            </a:r>
            <a:r>
              <a:rPr lang="sk-SK" dirty="0"/>
              <a:t>("</a:t>
            </a:r>
            <a:r>
              <a:rPr lang="sk-SK" dirty="0" err="1"/>
              <a:t>https</a:t>
            </a:r>
            <a:r>
              <a:rPr lang="sk-SK" dirty="0"/>
              <a:t>://vrzkj25a871bpq7t1ugcgmn9-wpengine.netdna-ssl.com/</a:t>
            </a:r>
            <a:r>
              <a:rPr lang="sk-SK" dirty="0" err="1"/>
              <a:t>wp-content</a:t>
            </a:r>
            <a:r>
              <a:rPr lang="sk-SK" dirty="0"/>
              <a:t>/</a:t>
            </a:r>
            <a:r>
              <a:rPr lang="sk-SK" dirty="0" err="1"/>
              <a:t>uploads</a:t>
            </a:r>
            <a:r>
              <a:rPr lang="sk-SK" dirty="0"/>
              <a:t>/2015/01/seattle_crime_2010_to_2014_REDUCED.txt.zip", </a:t>
            </a:r>
            <a:r>
              <a:rPr lang="sk-SK" dirty="0" err="1"/>
              <a:t>destfile</a:t>
            </a:r>
            <a:r>
              <a:rPr lang="sk-SK" dirty="0"/>
              <a:t>="seattle_crime_2010_to_2014_REDUCED.txt.zip") </a:t>
            </a:r>
            <a:br>
              <a:rPr lang="sk-SK" dirty="0"/>
            </a:br>
            <a:endParaRPr lang="sk-SK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sk-SK" dirty="0"/>
              <a:t># UNZIP THE SF CRIME DATA FILE </a:t>
            </a:r>
            <a:r>
              <a:rPr lang="sk-SK" dirty="0" err="1"/>
              <a:t>unzip</a:t>
            </a:r>
            <a:r>
              <a:rPr lang="sk-SK" dirty="0"/>
              <a:t>("seattle_crime_2010_to_2014_REDUCED.txt.zip") </a:t>
            </a:r>
            <a:br>
              <a:rPr lang="sk-SK" dirty="0"/>
            </a:br>
            <a:endParaRPr lang="sk-SK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sk-SK" dirty="0"/>
              <a:t># READ CRIME DATA INTO AN R DATAFRAME </a:t>
            </a:r>
            <a:br>
              <a:rPr lang="sk-SK" dirty="0"/>
            </a:br>
            <a:r>
              <a:rPr lang="sk-SK" dirty="0" err="1"/>
              <a:t>df.seattle_crime</a:t>
            </a:r>
            <a:r>
              <a:rPr lang="sk-SK" dirty="0"/>
              <a:t> &lt;- </a:t>
            </a:r>
            <a:r>
              <a:rPr lang="sk-SK" dirty="0" err="1"/>
              <a:t>read.csv</a:t>
            </a:r>
            <a:r>
              <a:rPr lang="sk-SK" dirty="0"/>
              <a:t>("seattle_crime_2010_to_2014_REDUCED.txt")</a:t>
            </a:r>
            <a:br>
              <a:rPr lang="sk-SK" dirty="0"/>
            </a:br>
            <a:endParaRPr lang="sk-SK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sk-SK" dirty="0"/>
              <a:t># SEATTLE GGMAP </a:t>
            </a:r>
            <a:br>
              <a:rPr lang="sk-SK" dirty="0"/>
            </a:br>
            <a:r>
              <a:rPr lang="sk-SK" dirty="0" err="1"/>
              <a:t>map.seattle_city</a:t>
            </a:r>
            <a:r>
              <a:rPr lang="sk-SK" dirty="0"/>
              <a:t> &lt;- </a:t>
            </a:r>
            <a:r>
              <a:rPr lang="sk-SK" dirty="0" err="1"/>
              <a:t>qmap</a:t>
            </a:r>
            <a:r>
              <a:rPr lang="sk-SK" dirty="0"/>
              <a:t>("</a:t>
            </a:r>
            <a:r>
              <a:rPr lang="sk-SK" dirty="0" err="1"/>
              <a:t>seattle</a:t>
            </a:r>
            <a:r>
              <a:rPr lang="sk-SK" dirty="0"/>
              <a:t>", zoom = 11, </a:t>
            </a:r>
            <a:r>
              <a:rPr lang="sk-SK" dirty="0" err="1"/>
              <a:t>source</a:t>
            </a:r>
            <a:r>
              <a:rPr lang="sk-SK" dirty="0"/>
              <a:t>="</a:t>
            </a:r>
            <a:r>
              <a:rPr lang="sk-SK" dirty="0" err="1"/>
              <a:t>stamen</a:t>
            </a:r>
            <a:r>
              <a:rPr lang="sk-SK" dirty="0"/>
              <a:t>", </a:t>
            </a:r>
            <a:r>
              <a:rPr lang="sk-SK" dirty="0" err="1"/>
              <a:t>maptype</a:t>
            </a:r>
            <a:r>
              <a:rPr lang="sk-SK" dirty="0"/>
              <a:t>="toner",</a:t>
            </a:r>
            <a:r>
              <a:rPr lang="sk-SK" dirty="0" err="1"/>
              <a:t>darken</a:t>
            </a:r>
            <a:r>
              <a:rPr lang="sk-SK" dirty="0"/>
              <a:t> = c(.3,"#BBBBBB")) </a:t>
            </a:r>
            <a:r>
              <a:rPr lang="sk-SK" dirty="0" err="1"/>
              <a:t>map.seattle_city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# CREATE SCATTERPLOT</a:t>
            </a:r>
            <a:br>
              <a:rPr lang="en-US" dirty="0"/>
            </a:br>
            <a:r>
              <a:rPr lang="en-US" dirty="0" err="1"/>
              <a:t>ggplot</a:t>
            </a:r>
            <a:r>
              <a:rPr lang="en-US" dirty="0"/>
              <a:t>() + </a:t>
            </a:r>
            <a:r>
              <a:rPr lang="en-US" dirty="0" err="1"/>
              <a:t>geom_point</a:t>
            </a:r>
            <a:r>
              <a:rPr lang="en-US" dirty="0"/>
              <a:t>(data=</a:t>
            </a:r>
            <a:r>
              <a:rPr lang="en-US" dirty="0" err="1"/>
              <a:t>df.seattle_crime</a:t>
            </a:r>
            <a:r>
              <a:rPr lang="en-US" dirty="0"/>
              <a:t>, </a:t>
            </a:r>
            <a:r>
              <a:rPr lang="en-US" dirty="0" err="1"/>
              <a:t>aes</a:t>
            </a:r>
            <a:r>
              <a:rPr lang="en-US" dirty="0"/>
              <a:t>(x=Longitude, y=Latitude))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# ADD TRANSPARENCY AND COLOR</a:t>
            </a:r>
            <a:br>
              <a:rPr lang="en-US" dirty="0"/>
            </a:br>
            <a:r>
              <a:rPr lang="en-US" dirty="0" err="1"/>
              <a:t>map.seattle_city</a:t>
            </a:r>
            <a:r>
              <a:rPr lang="en-US" dirty="0"/>
              <a:t> + </a:t>
            </a:r>
            <a:r>
              <a:rPr lang="en-US" dirty="0" err="1"/>
              <a:t>geom_point</a:t>
            </a:r>
            <a:r>
              <a:rPr lang="en-US" dirty="0"/>
              <a:t>(data=</a:t>
            </a:r>
            <a:r>
              <a:rPr lang="en-US" dirty="0" err="1"/>
              <a:t>df.seattle_crime</a:t>
            </a:r>
            <a:r>
              <a:rPr lang="en-US" dirty="0"/>
              <a:t>, </a:t>
            </a:r>
            <a:r>
              <a:rPr lang="en-US" dirty="0" err="1"/>
              <a:t>aes</a:t>
            </a:r>
            <a:r>
              <a:rPr lang="en-US" dirty="0"/>
              <a:t>(x=Longitude, y=Latitude), color="dark green", alpha=.03, size=1.1)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6EA0402-5843-4D53-BF9C-BE7205812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9830" y="1"/>
            <a:ext cx="4502173" cy="344821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D8560D7-FE10-EB42-8E08-FBC6CB083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924" y="165101"/>
            <a:ext cx="2001983" cy="2976926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1B43EC4-7D6F-44CA-82DD-103883D23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8827" y="4082142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9EC5CE79-D19E-8345-9CDC-831EB1BD9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4737" y="4604035"/>
            <a:ext cx="2555184" cy="208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52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905BD3-B0FB-1944-85F6-962ED347D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REFERENCES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007BAB7-A034-1442-89C9-1632379EB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dirty="0" err="1"/>
              <a:t>How</a:t>
            </a:r>
            <a:r>
              <a:rPr lang="sk-SK" dirty="0"/>
              <a:t> to plot </a:t>
            </a:r>
            <a:r>
              <a:rPr lang="sk-SK" dirty="0" err="1"/>
              <a:t>basic</a:t>
            </a:r>
            <a:r>
              <a:rPr lang="sk-SK" dirty="0"/>
              <a:t> </a:t>
            </a:r>
            <a:r>
              <a:rPr lang="sk-SK" dirty="0" err="1"/>
              <a:t>maps</a:t>
            </a:r>
            <a:r>
              <a:rPr lang="sk-SK" dirty="0"/>
              <a:t>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sk-SK" dirty="0" err="1"/>
              <a:t>ggmap</a:t>
            </a:r>
            <a:r>
              <a:rPr lang="sk-SK" dirty="0"/>
              <a:t>. (</a:t>
            </a:r>
            <a:r>
              <a:rPr lang="sk-SK" dirty="0" err="1"/>
              <a:t>n.d</a:t>
            </a:r>
            <a:r>
              <a:rPr lang="sk-SK" dirty="0"/>
              <a:t>.) In R-</a:t>
            </a:r>
            <a:r>
              <a:rPr lang="sk-SK" dirty="0" err="1"/>
              <a:t>bloggers</a:t>
            </a:r>
            <a:r>
              <a:rPr lang="sk-SK" dirty="0"/>
              <a:t>. Stiahnuté dňa 7.12.2018 z </a:t>
            </a:r>
            <a:r>
              <a:rPr lang="sk-SK" dirty="0">
                <a:hlinkClick r:id="rId2"/>
              </a:rPr>
              <a:t>https://www.r-bloggers.com/how-to-plot-basic-maps-with-ggmap/</a:t>
            </a:r>
            <a:endParaRPr lang="sk-SK" dirty="0"/>
          </a:p>
          <a:p>
            <a:pPr marL="0" indent="0">
              <a:buNone/>
            </a:pPr>
            <a:r>
              <a:rPr lang="sk-SK" dirty="0" err="1"/>
              <a:t>Kahle</a:t>
            </a:r>
            <a:r>
              <a:rPr lang="sk-SK" dirty="0"/>
              <a:t>, D., &amp; </a:t>
            </a:r>
            <a:r>
              <a:rPr lang="sk-SK" dirty="0" err="1"/>
              <a:t>Wickham</a:t>
            </a:r>
            <a:r>
              <a:rPr lang="sk-SK" dirty="0"/>
              <a:t>, H. (2013). </a:t>
            </a:r>
            <a:r>
              <a:rPr lang="sk-SK" dirty="0" err="1"/>
              <a:t>Ggmap</a:t>
            </a:r>
            <a:r>
              <a:rPr lang="sk-SK" dirty="0"/>
              <a:t>: </a:t>
            </a:r>
            <a:r>
              <a:rPr lang="sk-SK" dirty="0" err="1"/>
              <a:t>Spatial</a:t>
            </a:r>
            <a:r>
              <a:rPr lang="sk-SK" dirty="0"/>
              <a:t> </a:t>
            </a:r>
            <a:r>
              <a:rPr lang="sk-SK" dirty="0" err="1"/>
              <a:t>Visualization</a:t>
            </a:r>
            <a:r>
              <a:rPr lang="sk-SK" dirty="0"/>
              <a:t> </a:t>
            </a:r>
            <a:r>
              <a:rPr lang="sk-SK" dirty="0" err="1"/>
              <a:t>with</a:t>
            </a:r>
            <a:r>
              <a:rPr lang="sk-SK" dirty="0"/>
              <a:t> ggplot2 [Online]. </a:t>
            </a:r>
            <a:r>
              <a:rPr lang="sk-SK" i="1" dirty="0"/>
              <a:t>R </a:t>
            </a:r>
            <a:r>
              <a:rPr lang="sk-SK" i="1" dirty="0" err="1"/>
              <a:t>Journal</a:t>
            </a:r>
            <a:r>
              <a:rPr lang="sk-SK" dirty="0"/>
              <a:t>, </a:t>
            </a:r>
            <a:r>
              <a:rPr lang="sk-SK" i="1" dirty="0"/>
              <a:t>5</a:t>
            </a:r>
            <a:r>
              <a:rPr lang="sk-SK" dirty="0"/>
              <a:t>(1), 144-161. </a:t>
            </a:r>
            <a:r>
              <a:rPr lang="sk-SK" dirty="0">
                <a:hlinkClick r:id="rId3"/>
              </a:rPr>
              <a:t>http://stat405.had.co.nz/ggmap.pdf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err="1"/>
              <a:t>Mapping</a:t>
            </a:r>
            <a:r>
              <a:rPr lang="sk-SK" dirty="0"/>
              <a:t> Seattle </a:t>
            </a:r>
            <a:r>
              <a:rPr lang="sk-SK" dirty="0" err="1"/>
              <a:t>crime</a:t>
            </a:r>
            <a:r>
              <a:rPr lang="sk-SK" dirty="0"/>
              <a:t>. (</a:t>
            </a:r>
            <a:r>
              <a:rPr lang="sk-SK" dirty="0" err="1"/>
              <a:t>n.d</a:t>
            </a:r>
            <a:r>
              <a:rPr lang="sk-SK" dirty="0"/>
              <a:t>.) In </a:t>
            </a:r>
            <a:r>
              <a:rPr lang="sk-SK" dirty="0" err="1"/>
              <a:t>Sharp</a:t>
            </a:r>
            <a:r>
              <a:rPr lang="sk-SK" dirty="0"/>
              <a:t> </a:t>
            </a:r>
            <a:r>
              <a:rPr lang="sk-SK" dirty="0" err="1"/>
              <a:t>Sight</a:t>
            </a:r>
            <a:r>
              <a:rPr lang="sk-SK" dirty="0"/>
              <a:t>. Stiahnuté dňa 7.12.2018 z </a:t>
            </a:r>
            <a:r>
              <a:rPr lang="sk-SK" dirty="0">
                <a:hlinkClick r:id="rId4"/>
              </a:rPr>
              <a:t>https://www.sharpsightlabs.com/blog/mapping-seattle-crime/</a:t>
            </a:r>
            <a:endParaRPr lang="sk-SK" dirty="0"/>
          </a:p>
          <a:p>
            <a:pPr marL="0" indent="0">
              <a:buNone/>
            </a:pPr>
            <a:r>
              <a:rPr lang="sk-SK" dirty="0" err="1"/>
              <a:t>Ggmap</a:t>
            </a:r>
            <a:r>
              <a:rPr lang="sk-SK" dirty="0"/>
              <a:t> </a:t>
            </a:r>
            <a:r>
              <a:rPr lang="sk-SK" dirty="0" err="1"/>
              <a:t>quickstart</a:t>
            </a:r>
            <a:r>
              <a:rPr lang="sk-SK" dirty="0"/>
              <a:t>. (</a:t>
            </a:r>
            <a:r>
              <a:rPr lang="sk-SK" dirty="0" err="1"/>
              <a:t>n.d</a:t>
            </a:r>
            <a:r>
              <a:rPr lang="sk-SK" dirty="0"/>
              <a:t>). Stiahnuté dňa 7.12.2018 z </a:t>
            </a:r>
            <a:r>
              <a:rPr lang="sk-SK" dirty="0">
                <a:hlinkClick r:id="rId5"/>
              </a:rPr>
              <a:t>https://www.nceas.ucsb.edu/~frazier/RSpatialGuides/ggmap/ggmapCheatsheet.pdf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9617036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252</Words>
  <Application>Microsoft Office PowerPoint</Application>
  <PresentationFormat>Širokoúhlá obrazovka</PresentationFormat>
  <Paragraphs>29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Motív balíka Office</vt:lpstr>
      <vt:lpstr>  ggmap  Spatial Visualization with ggplot2 </vt:lpstr>
      <vt:lpstr>Prezentace aplikace PowerPoint</vt:lpstr>
      <vt:lpstr>HOW IT WORKS</vt:lpstr>
      <vt:lpstr>GET_MAP</vt:lpstr>
      <vt:lpstr>MAPPING SEATTLE CRIME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ggmap  Spatial Visualization with ggplot2 </dc:title>
  <dc:creator>Simona Liptáková</dc:creator>
  <cp:lastModifiedBy>Dominik Kovář</cp:lastModifiedBy>
  <cp:revision>5</cp:revision>
  <dcterms:created xsi:type="dcterms:W3CDTF">2018-12-07T10:04:35Z</dcterms:created>
  <dcterms:modified xsi:type="dcterms:W3CDTF">2018-12-10T16:37:22Z</dcterms:modified>
</cp:coreProperties>
</file>