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9" r:id="rId5"/>
    <p:sldId id="261" r:id="rId6"/>
    <p:sldId id="262" r:id="rId7"/>
    <p:sldId id="258" r:id="rId8"/>
    <p:sldId id="263" r:id="rId9"/>
    <p:sldId id="264" r:id="rId10"/>
    <p:sldId id="260" r:id="rId11"/>
    <p:sldId id="268" r:id="rId12"/>
    <p:sldId id="267" r:id="rId13"/>
    <p:sldId id="265" r:id="rId14"/>
    <p:sldId id="266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69BFDC-27FC-4C88-ABB1-B1B4333B6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37749A1-1E63-4334-B847-B0AE61CD9E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650F62-22A6-44FE-BEEE-73EA353E3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5DE-07A1-42DB-A658-3C5851ADF4B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1A5B35-7DFA-4A74-AAD7-AB49A9A1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75A629-C549-4715-AA9D-83B35D786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C925-833B-4F82-B0D1-F55FCFD23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24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9C3AA9-6EFD-43A0-B8BE-B43613596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68C4450-065A-4CD0-9373-D209825417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83D29A-579A-4BE2-8F6C-52E6F3349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5DE-07A1-42DB-A658-3C5851ADF4B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61E678-638A-453B-8445-3D2BC0FEB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425D15-6A54-412B-929F-0F4851DD0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C925-833B-4F82-B0D1-F55FCFD23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058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C44BBD0-AF1B-4FC8-AFD9-08F19E186B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C04445-5001-4EE1-9A11-194E758EF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4AE3D3-6570-498D-84DF-C8C4BF307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5DE-07A1-42DB-A658-3C5851ADF4B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8D1DEE-4C27-4E84-AB47-BF2C7EB0F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08751E-8E78-47D5-94DF-C1F34EAE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C925-833B-4F82-B0D1-F55FCFD23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54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79942A-32A6-419F-95B8-B207B120E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32D6C2-BF3D-4097-9054-358FEDB65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34BDC0-A7F4-4AA6-A8CD-3155AA17B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5DE-07A1-42DB-A658-3C5851ADF4B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C2AF40-038A-4946-98C1-F1109B9C2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C6FAF2-EE33-4C4C-B732-8D6ADFD0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C925-833B-4F82-B0D1-F55FCFD23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443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34B29-2AFB-458E-AC63-CB0B0A5CA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9F4BBA4-98EF-42CB-8678-61835DCC0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1B8DE3-0E94-4A4E-8403-1BE34D2CC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5DE-07A1-42DB-A658-3C5851ADF4B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BF41EE-48FE-48D3-B5B5-1724ACEE5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7BB06C-3154-434A-B660-034200AA4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C925-833B-4F82-B0D1-F55FCFD23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311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0458CB-5F2C-4971-B1B3-D547183F4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89F445-4AA3-4A4A-A7D8-F7772553FF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402AA71-F0EA-48FB-B330-895E40B959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61D1A6-B847-4314-A649-8347E5025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5DE-07A1-42DB-A658-3C5851ADF4B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9C27F4-B43F-4236-88FF-849AB4EFC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85DE18-11FF-44AE-BCF2-E1CABE12D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C925-833B-4F82-B0D1-F55FCFD23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054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E9ECF9-81A4-4646-B046-648375ACF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B3CFAB4-DA8E-45F7-B84A-F197BC96B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486AB23-E17A-4324-8347-DC8B6022C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9294C67-735C-4ADC-AFBA-F033D9E253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F9C259B-C8F4-41E9-BC50-32C082BA97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2CDF2F8-A9FC-4BFA-957D-124D9836D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5DE-07A1-42DB-A658-3C5851ADF4B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4833EBF-5702-4787-B011-829492ED0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04ED65-EEDD-447F-B3DF-B66ABCD37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C925-833B-4F82-B0D1-F55FCFD23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539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4BFB37-A8AB-45F7-8CCA-4E8DC5BB3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F5FD5AF-3DFD-49CE-B88C-45EC92F80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5DE-07A1-42DB-A658-3C5851ADF4B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FBD2077-D8C0-4DA8-B0F4-FE8DACEF8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BA8F94-2D8B-4C64-A9EA-5C95282C4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C925-833B-4F82-B0D1-F55FCFD23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465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F17590D-ED20-4B38-B8B6-DD3B09B9A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5DE-07A1-42DB-A658-3C5851ADF4B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76DCBFC-C0E5-4B95-89B5-267CB085F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D71ED00-79AA-404F-A29D-0D1A953A3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C925-833B-4F82-B0D1-F55FCFD23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883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0FF613-097E-4A56-8C6A-479E2F39E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9EBB42-2AA2-4360-BBC9-21685E6B6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486BF33-2018-4B2B-A3FB-6F62E412FD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ED8EF3-D152-4099-97A1-F1C8F139B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5DE-07A1-42DB-A658-3C5851ADF4B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BA14E2-3952-4574-AEBB-8953AEA7E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0285C0-8590-46EC-A634-5697AC5F3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C925-833B-4F82-B0D1-F55FCFD23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308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AE06E6-B560-433F-A4D4-162FAA4F9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73F605B-9FDB-4B54-A590-C3FF8DFB64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50ECBAD-5CB2-4414-B3D4-73813D42C6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041435F-046B-4B65-B7F0-36CB7EC11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15DE-07A1-42DB-A658-3C5851ADF4B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4BE182-894D-4015-B386-4D10E8BAC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1049E43-0C0C-4604-BEC6-89CB343A1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C925-833B-4F82-B0D1-F55FCFD23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68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5D8506D-FDA0-4EB6-B16B-6D08037E1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7C9A433-95D2-4546-8C01-CC388DC04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DF50FB-F47D-4EE8-8F48-4674B7DA01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15DE-07A1-42DB-A658-3C5851ADF4B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4F2F42-B578-4972-8006-5D02DDC4AD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7B4B1E-6352-4B33-8AA5-53A5497467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FC925-833B-4F82-B0D1-F55FCFD23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57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lavaan.ugent.be/index.html" TargetMode="External"/><Relationship Id="rId2" Type="http://schemas.openxmlformats.org/officeDocument/2006/relationships/hyperlink" Target="http://doi.org/10.18637/jss.v048.i0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7D57748-8338-4D92-94F2-E011FF523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1483567"/>
            <a:ext cx="6105194" cy="2031055"/>
          </a:xfrm>
        </p:spPr>
        <p:txBody>
          <a:bodyPr>
            <a:normAutofit/>
          </a:bodyPr>
          <a:lstStyle/>
          <a:p>
            <a:r>
              <a:rPr lang="cs-CZ" sz="4700" dirty="0">
                <a:solidFill>
                  <a:srgbClr val="FFFFFF"/>
                </a:solidFill>
                <a:latin typeface="Palatino Linotype" panose="02040502050505030304" pitchFamily="18" charset="0"/>
              </a:rPr>
              <a:t>#Balíčky</a:t>
            </a:r>
            <a:br>
              <a:rPr lang="cs-CZ" sz="4700" dirty="0">
                <a:solidFill>
                  <a:srgbClr val="FFFFFF"/>
                </a:solidFill>
                <a:latin typeface="Palatino Linotype" panose="02040502050505030304" pitchFamily="18" charset="0"/>
              </a:rPr>
            </a:br>
            <a:r>
              <a:rPr lang="cs-CZ" sz="4700" u="sng" dirty="0" err="1">
                <a:solidFill>
                  <a:srgbClr val="FFFFFF"/>
                </a:solidFill>
                <a:latin typeface="Palatino Linotype" panose="02040502050505030304" pitchFamily="18" charset="0"/>
              </a:rPr>
              <a:t>lavaan</a:t>
            </a:r>
            <a:endParaRPr lang="en-GB" sz="4700" u="sng" dirty="0">
              <a:solidFill>
                <a:srgbClr val="FFFFFF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427968-9989-4F17-95D7-40E491B7D4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366727"/>
            <a:ext cx="6105194" cy="100770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  <a:latin typeface="Palatino Linotype" panose="02040502050505030304" pitchFamily="18" charset="0"/>
              </a:rPr>
              <a:t>Jana Fikrlová – 460046</a:t>
            </a:r>
          </a:p>
          <a:p>
            <a:r>
              <a:rPr lang="cs-CZ" dirty="0">
                <a:solidFill>
                  <a:srgbClr val="FFFFFF"/>
                </a:solidFill>
                <a:latin typeface="Palatino Linotype" panose="02040502050505030304" pitchFamily="18" charset="0"/>
              </a:rPr>
              <a:t>Andrea </a:t>
            </a:r>
            <a:r>
              <a:rPr lang="cs-CZ" dirty="0" err="1">
                <a:solidFill>
                  <a:srgbClr val="FFFFFF"/>
                </a:solidFill>
                <a:latin typeface="Palatino Linotype" panose="02040502050505030304" pitchFamily="18" charset="0"/>
              </a:rPr>
              <a:t>Sandanusová</a:t>
            </a:r>
            <a:r>
              <a:rPr lang="cs-CZ" dirty="0">
                <a:solidFill>
                  <a:srgbClr val="FFFFFF"/>
                </a:solidFill>
                <a:latin typeface="Palatino Linotype" panose="02040502050505030304" pitchFamily="18" charset="0"/>
              </a:rPr>
              <a:t> - </a:t>
            </a:r>
            <a:r>
              <a:rPr lang="en-GB" dirty="0">
                <a:solidFill>
                  <a:srgbClr val="FFFFFF"/>
                </a:solidFill>
                <a:latin typeface="Palatino Linotype" panose="02040502050505030304" pitchFamily="18" charset="0"/>
              </a:rPr>
              <a:t>451514</a:t>
            </a:r>
          </a:p>
        </p:txBody>
      </p:sp>
    </p:spTree>
    <p:extLst>
      <p:ext uri="{BB962C8B-B14F-4D97-AF65-F5344CB8AC3E}">
        <p14:creationId xmlns:p14="http://schemas.microsoft.com/office/powerpoint/2010/main" val="4293532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85E9BD-A846-4CE2-8CAB-DF38DBC13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 err="1">
                <a:latin typeface="Palatino Linotype" panose="02040502050505030304" pitchFamily="18" charset="0"/>
              </a:rPr>
              <a:t>Dvoufaktorový</a:t>
            </a:r>
            <a:r>
              <a:rPr lang="cs-CZ" i="1" dirty="0">
                <a:latin typeface="Palatino Linotype" panose="02040502050505030304" pitchFamily="18" charset="0"/>
              </a:rPr>
              <a:t> model</a:t>
            </a:r>
            <a:endParaRPr lang="en-GB" i="1" dirty="0">
              <a:latin typeface="Palatino Linotype" panose="0204050205050503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71289D-53E4-411D-BC6A-5DD4DA9AC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>
                <a:latin typeface="Palatino Linotype" panose="02040502050505030304" pitchFamily="18" charset="0"/>
              </a:rPr>
              <a:t>2 faktory: porozumění (</a:t>
            </a:r>
            <a:r>
              <a:rPr lang="cs-CZ" i="1" dirty="0" err="1">
                <a:latin typeface="Palatino Linotype" panose="02040502050505030304" pitchFamily="18" charset="0"/>
              </a:rPr>
              <a:t>comprehension</a:t>
            </a:r>
            <a:r>
              <a:rPr lang="cs-CZ" dirty="0">
                <a:latin typeface="Palatino Linotype" panose="02040502050505030304" pitchFamily="18" charset="0"/>
              </a:rPr>
              <a:t>) a rychlost sčítání (</a:t>
            </a:r>
            <a:r>
              <a:rPr lang="cs-CZ" i="1" dirty="0" err="1">
                <a:latin typeface="Palatino Linotype" panose="02040502050505030304" pitchFamily="18" charset="0"/>
              </a:rPr>
              <a:t>speeded</a:t>
            </a:r>
            <a:r>
              <a:rPr lang="cs-CZ" i="1" dirty="0">
                <a:latin typeface="Palatino Linotype" panose="02040502050505030304" pitchFamily="18" charset="0"/>
              </a:rPr>
              <a:t> </a:t>
            </a:r>
            <a:r>
              <a:rPr lang="cs-CZ" i="1" dirty="0" err="1">
                <a:latin typeface="Palatino Linotype" panose="02040502050505030304" pitchFamily="18" charset="0"/>
              </a:rPr>
              <a:t>addition</a:t>
            </a:r>
            <a:r>
              <a:rPr lang="cs-CZ" dirty="0">
                <a:latin typeface="Palatino Linotype" panose="02040502050505030304" pitchFamily="18" charset="0"/>
              </a:rPr>
              <a:t>)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# </a:t>
            </a:r>
            <a:r>
              <a:rPr lang="cs-CZ" b="1" dirty="0" err="1">
                <a:solidFill>
                  <a:srgbClr val="00B050"/>
                </a:solidFill>
                <a:latin typeface="Palatino Linotype" panose="02040502050505030304" pitchFamily="18" charset="0"/>
              </a:rPr>
              <a:t>Two-factor</a:t>
            </a:r>
            <a:r>
              <a:rPr lang="cs-CZ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 model </a:t>
            </a:r>
            <a:r>
              <a:rPr lang="cs-CZ" b="1" dirty="0" err="1">
                <a:solidFill>
                  <a:srgbClr val="00B050"/>
                </a:solidFill>
                <a:latin typeface="Palatino Linotype" panose="02040502050505030304" pitchFamily="18" charset="0"/>
              </a:rPr>
              <a:t>specification</a:t>
            </a:r>
            <a:endParaRPr lang="cs-CZ" b="1" dirty="0">
              <a:solidFill>
                <a:srgbClr val="00B05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Palatino Linotype" panose="02040502050505030304" pitchFamily="18" charset="0"/>
              </a:rPr>
              <a:t>twofactor.model</a:t>
            </a:r>
            <a:r>
              <a:rPr lang="cs-CZ" dirty="0">
                <a:latin typeface="Palatino Linotype" panose="02040502050505030304" pitchFamily="18" charset="0"/>
              </a:rPr>
              <a:t> &lt;- 'text =~ x4 + x5 + x6</a:t>
            </a:r>
          </a:p>
          <a:p>
            <a:pPr marL="0" indent="0">
              <a:buNone/>
            </a:pPr>
            <a:r>
              <a:rPr lang="cs-CZ" dirty="0">
                <a:latin typeface="Palatino Linotype" panose="02040502050505030304" pitchFamily="18" charset="0"/>
              </a:rPr>
              <a:t>speed =~ x7 + x8 + x9'</a:t>
            </a: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# Use </a:t>
            </a:r>
            <a:r>
              <a:rPr lang="cs-CZ" b="1" dirty="0" err="1">
                <a:solidFill>
                  <a:srgbClr val="00B050"/>
                </a:solidFill>
                <a:latin typeface="Palatino Linotype" panose="02040502050505030304" pitchFamily="18" charset="0"/>
              </a:rPr>
              <a:t>cfa</a:t>
            </a:r>
            <a:r>
              <a:rPr lang="cs-CZ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() to </a:t>
            </a:r>
            <a:r>
              <a:rPr lang="cs-CZ" b="1" dirty="0" err="1">
                <a:solidFill>
                  <a:srgbClr val="00B050"/>
                </a:solidFill>
                <a:latin typeface="Palatino Linotype" panose="02040502050505030304" pitchFamily="18" charset="0"/>
              </a:rPr>
              <a:t>analyze</a:t>
            </a:r>
            <a:r>
              <a:rPr lang="cs-CZ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 </a:t>
            </a:r>
            <a:r>
              <a:rPr lang="cs-CZ" b="1" dirty="0" err="1">
                <a:solidFill>
                  <a:srgbClr val="00B050"/>
                </a:solidFill>
                <a:latin typeface="Palatino Linotype" panose="02040502050505030304" pitchFamily="18" charset="0"/>
              </a:rPr>
              <a:t>the</a:t>
            </a:r>
            <a:r>
              <a:rPr lang="cs-CZ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 model and </a:t>
            </a:r>
            <a:r>
              <a:rPr lang="cs-CZ" b="1" dirty="0" err="1">
                <a:solidFill>
                  <a:srgbClr val="00B050"/>
                </a:solidFill>
                <a:latin typeface="Palatino Linotype" panose="02040502050505030304" pitchFamily="18" charset="0"/>
              </a:rPr>
              <a:t>include</a:t>
            </a:r>
            <a:r>
              <a:rPr lang="cs-CZ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 data argument</a:t>
            </a:r>
          </a:p>
          <a:p>
            <a:pPr marL="0" indent="0">
              <a:buNone/>
            </a:pPr>
            <a:r>
              <a:rPr lang="cs-CZ" dirty="0" err="1">
                <a:latin typeface="Palatino Linotype" panose="02040502050505030304" pitchFamily="18" charset="0"/>
              </a:rPr>
              <a:t>twofactor.fit</a:t>
            </a:r>
            <a:r>
              <a:rPr lang="cs-CZ" dirty="0">
                <a:latin typeface="Palatino Linotype" panose="02040502050505030304" pitchFamily="18" charset="0"/>
              </a:rPr>
              <a:t> &lt;- </a:t>
            </a:r>
            <a:r>
              <a:rPr lang="cs-CZ" dirty="0" err="1">
                <a:latin typeface="Palatino Linotype" panose="02040502050505030304" pitchFamily="18" charset="0"/>
              </a:rPr>
              <a:t>cfa</a:t>
            </a:r>
            <a:r>
              <a:rPr lang="cs-CZ" dirty="0">
                <a:latin typeface="Palatino Linotype" panose="02040502050505030304" pitchFamily="18" charset="0"/>
              </a:rPr>
              <a:t>(model = </a:t>
            </a:r>
            <a:r>
              <a:rPr lang="cs-CZ" dirty="0" err="1">
                <a:latin typeface="Palatino Linotype" panose="02040502050505030304" pitchFamily="18" charset="0"/>
              </a:rPr>
              <a:t>twofactor.model</a:t>
            </a:r>
            <a:r>
              <a:rPr lang="cs-CZ" dirty="0">
                <a:latin typeface="Palatino Linotype" panose="02040502050505030304" pitchFamily="18" charset="0"/>
              </a:rPr>
              <a:t>, data = HolzingerSwineford1939)</a:t>
            </a: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# Use </a:t>
            </a:r>
            <a:r>
              <a:rPr lang="cs-CZ" b="1" dirty="0" err="1">
                <a:solidFill>
                  <a:srgbClr val="00B050"/>
                </a:solidFill>
                <a:latin typeface="Palatino Linotype" panose="02040502050505030304" pitchFamily="18" charset="0"/>
              </a:rPr>
              <a:t>summary</a:t>
            </a:r>
            <a:r>
              <a:rPr lang="cs-CZ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() to </a:t>
            </a:r>
            <a:r>
              <a:rPr lang="cs-CZ" b="1" dirty="0" err="1">
                <a:solidFill>
                  <a:srgbClr val="00B050"/>
                </a:solidFill>
                <a:latin typeface="Palatino Linotype" panose="02040502050505030304" pitchFamily="18" charset="0"/>
              </a:rPr>
              <a:t>view</a:t>
            </a:r>
            <a:r>
              <a:rPr lang="cs-CZ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 </a:t>
            </a:r>
            <a:r>
              <a:rPr lang="cs-CZ" b="1" dirty="0" err="1">
                <a:solidFill>
                  <a:srgbClr val="00B050"/>
                </a:solidFill>
                <a:latin typeface="Palatino Linotype" panose="02040502050505030304" pitchFamily="18" charset="0"/>
              </a:rPr>
              <a:t>the</a:t>
            </a:r>
            <a:r>
              <a:rPr lang="cs-CZ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 </a:t>
            </a:r>
            <a:r>
              <a:rPr lang="cs-CZ" b="1" dirty="0" err="1">
                <a:solidFill>
                  <a:srgbClr val="00B050"/>
                </a:solidFill>
                <a:latin typeface="Palatino Linotype" panose="02040502050505030304" pitchFamily="18" charset="0"/>
              </a:rPr>
              <a:t>fitted</a:t>
            </a:r>
            <a:r>
              <a:rPr lang="cs-CZ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 model</a:t>
            </a:r>
          </a:p>
          <a:p>
            <a:pPr marL="0" indent="0">
              <a:buNone/>
            </a:pPr>
            <a:r>
              <a:rPr lang="cs-CZ" dirty="0" err="1">
                <a:latin typeface="Palatino Linotype" panose="02040502050505030304" pitchFamily="18" charset="0"/>
              </a:rPr>
              <a:t>summary</a:t>
            </a:r>
            <a:r>
              <a:rPr lang="cs-CZ" dirty="0">
                <a:latin typeface="Palatino Linotype" panose="02040502050505030304" pitchFamily="18" charset="0"/>
              </a:rPr>
              <a:t>(</a:t>
            </a:r>
            <a:r>
              <a:rPr lang="cs-CZ" dirty="0" err="1">
                <a:latin typeface="Palatino Linotype" panose="02040502050505030304" pitchFamily="18" charset="0"/>
              </a:rPr>
              <a:t>twofactor.fit</a:t>
            </a:r>
            <a:r>
              <a:rPr lang="cs-CZ" dirty="0">
                <a:latin typeface="Palatino Linotype" panose="02040502050505030304" pitchFamily="18" charset="0"/>
              </a:rPr>
              <a:t>, </a:t>
            </a:r>
            <a:r>
              <a:rPr lang="cs-CZ" dirty="0" err="1">
                <a:latin typeface="Palatino Linotype" panose="02040502050505030304" pitchFamily="18" charset="0"/>
              </a:rPr>
              <a:t>standardized</a:t>
            </a:r>
            <a:r>
              <a:rPr lang="cs-CZ" dirty="0">
                <a:latin typeface="Palatino Linotype" panose="02040502050505030304" pitchFamily="18" charset="0"/>
              </a:rPr>
              <a:t> = TRUE, </a:t>
            </a:r>
            <a:r>
              <a:rPr lang="cs-CZ" dirty="0" err="1">
                <a:latin typeface="Palatino Linotype" panose="02040502050505030304" pitchFamily="18" charset="0"/>
              </a:rPr>
              <a:t>fit.measures</a:t>
            </a:r>
            <a:r>
              <a:rPr lang="cs-CZ" dirty="0">
                <a:latin typeface="Palatino Linotype" panose="02040502050505030304" pitchFamily="18" charset="0"/>
              </a:rPr>
              <a:t> = TRUE)</a:t>
            </a:r>
          </a:p>
          <a:p>
            <a:endParaRPr lang="en-GB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495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DEB40DAC-8D5D-4CF0-8569-3D44DBCD35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6681" y="1266825"/>
            <a:ext cx="4772025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672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FE3BFD11-6BE2-476C-BFE5-D2AFCD8A6C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1909" y="758809"/>
            <a:ext cx="6168180" cy="435133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0675B8E-37FE-4BCE-8E51-9B7D0901E2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5111" y="5110147"/>
            <a:ext cx="6581775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514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FCE9BD-6DCA-49D1-8373-5571D40C8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F28E12-0ADB-4F57-9AA7-17EAF532C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# Packages</a:t>
            </a:r>
          </a:p>
          <a:p>
            <a:pPr marL="0" indent="0">
              <a:buNone/>
            </a:pPr>
            <a:r>
              <a:rPr lang="en-GB" dirty="0" err="1">
                <a:latin typeface="Palatino Linotype" panose="02040502050505030304" pitchFamily="18" charset="0"/>
              </a:rPr>
              <a:t>install.packages</a:t>
            </a:r>
            <a:r>
              <a:rPr lang="en-GB" dirty="0">
                <a:latin typeface="Palatino Linotype" panose="02040502050505030304" pitchFamily="18" charset="0"/>
              </a:rPr>
              <a:t>("</a:t>
            </a:r>
            <a:r>
              <a:rPr lang="en-GB" dirty="0" err="1">
                <a:latin typeface="Palatino Linotype" panose="02040502050505030304" pitchFamily="18" charset="0"/>
              </a:rPr>
              <a:t>semPlot</a:t>
            </a:r>
            <a:r>
              <a:rPr lang="en-GB" dirty="0">
                <a:latin typeface="Palatino Linotype" panose="02040502050505030304" pitchFamily="18" charset="0"/>
              </a:rPr>
              <a:t>")</a:t>
            </a:r>
          </a:p>
          <a:p>
            <a:pPr marL="0" indent="0">
              <a:buNone/>
            </a:pPr>
            <a:r>
              <a:rPr lang="en-GB" dirty="0">
                <a:latin typeface="Palatino Linotype" panose="02040502050505030304" pitchFamily="18" charset="0"/>
              </a:rPr>
              <a:t>library(</a:t>
            </a:r>
            <a:r>
              <a:rPr lang="en-GB" dirty="0" err="1">
                <a:latin typeface="Palatino Linotype" panose="02040502050505030304" pitchFamily="18" charset="0"/>
              </a:rPr>
              <a:t>semPlot</a:t>
            </a:r>
            <a:r>
              <a:rPr lang="en-GB" dirty="0">
                <a:latin typeface="Palatino Linotype" panose="0204050205050503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0932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457"/>
            <a:ext cx="12188952" cy="22855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3415A2E-8ABA-49C0-A101-8323B1C23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276" y="4892358"/>
            <a:ext cx="3766272" cy="1325563"/>
          </a:xfrm>
        </p:spPr>
        <p:txBody>
          <a:bodyPr>
            <a:normAutofit/>
          </a:bodyPr>
          <a:lstStyle/>
          <a:p>
            <a:pPr algn="ctr"/>
            <a:r>
              <a:rPr lang="cs-CZ" sz="2400" b="1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Diagram</a:t>
            </a:r>
            <a:endParaRPr lang="en-GB" sz="2400" b="1" u="sng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0921F79-52EF-4B3D-89AC-6715FB4EC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7565" y="800945"/>
            <a:ext cx="7611064" cy="2987343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E272F12-AF86-441A-BC1B-C014BBBF8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639665" y="5097939"/>
            <a:ext cx="0" cy="914400"/>
          </a:xfrm>
          <a:prstGeom prst="line">
            <a:avLst/>
          </a:prstGeom>
          <a:ln w="1905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01ACEC-4ABE-4285-8EF4-9024856DA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8784" y="4824249"/>
            <a:ext cx="6673136" cy="146178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# Create a plot</a:t>
            </a:r>
          </a:p>
          <a:p>
            <a:pPr marL="0" indent="0">
              <a:buNone/>
            </a:pPr>
            <a:r>
              <a:rPr lang="en-GB" sz="2400" dirty="0" err="1">
                <a:solidFill>
                  <a:schemeClr val="bg1"/>
                </a:solidFill>
                <a:latin typeface="Palatino Linotype" panose="02040502050505030304" pitchFamily="18" charset="0"/>
              </a:rPr>
              <a:t>semPaths</a:t>
            </a:r>
            <a:r>
              <a:rPr lang="en-GB" sz="2400" dirty="0">
                <a:solidFill>
                  <a:schemeClr val="bg1"/>
                </a:solidFill>
                <a:latin typeface="Palatino Linotype" panose="02040502050505030304" pitchFamily="18" charset="0"/>
              </a:rPr>
              <a:t>(</a:t>
            </a:r>
            <a:r>
              <a:rPr lang="en-GB" sz="2400" dirty="0" err="1">
                <a:solidFill>
                  <a:schemeClr val="bg1"/>
                </a:solidFill>
                <a:latin typeface="Palatino Linotype" panose="02040502050505030304" pitchFamily="18" charset="0"/>
              </a:rPr>
              <a:t>twofactor.fit</a:t>
            </a:r>
            <a:r>
              <a:rPr lang="en-GB" sz="2400" dirty="0">
                <a:solidFill>
                  <a:schemeClr val="bg1"/>
                </a:solidFill>
                <a:latin typeface="Palatino Linotype" panose="02040502050505030304" pitchFamily="18" charset="0"/>
              </a:rPr>
              <a:t>)</a:t>
            </a:r>
          </a:p>
          <a:p>
            <a:pPr marL="0" indent="0">
              <a:buNone/>
            </a:pPr>
            <a:endParaRPr lang="en-GB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87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B25A0-C01B-409C-8A6D-997D8D8AC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>
                <a:latin typeface="Palatino Linotype" panose="02040502050505030304" pitchFamily="18" charset="0"/>
              </a:rPr>
              <a:t>Zdroje</a:t>
            </a:r>
            <a:endParaRPr lang="en-GB" b="1" u="sng" dirty="0">
              <a:latin typeface="Palatino Linotype" panose="0204050205050503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549BC3-F7EF-470C-853B-D4916E83B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latin typeface="Palatino Linotype" panose="02040502050505030304" pitchFamily="18" charset="0"/>
              </a:rPr>
              <a:t>Rosseel</a:t>
            </a:r>
            <a:r>
              <a:rPr lang="en-GB" dirty="0">
                <a:latin typeface="Palatino Linotype" panose="02040502050505030304" pitchFamily="18" charset="0"/>
              </a:rPr>
              <a:t>, Y. (2012). </a:t>
            </a:r>
            <a:r>
              <a:rPr lang="en-GB" dirty="0" err="1">
                <a:latin typeface="Palatino Linotype" panose="02040502050505030304" pitchFamily="18" charset="0"/>
              </a:rPr>
              <a:t>Lavaan</a:t>
            </a:r>
            <a:r>
              <a:rPr lang="en-GB" dirty="0">
                <a:latin typeface="Palatino Linotype" panose="02040502050505030304" pitchFamily="18" charset="0"/>
              </a:rPr>
              <a:t>: An R Package for Structural Equation </a:t>
            </a:r>
            <a:r>
              <a:rPr lang="en-GB" dirty="0" err="1">
                <a:latin typeface="Palatino Linotype" panose="02040502050505030304" pitchFamily="18" charset="0"/>
              </a:rPr>
              <a:t>Modeling</a:t>
            </a:r>
            <a:r>
              <a:rPr lang="en-GB" dirty="0">
                <a:latin typeface="Palatino Linotype" panose="02040502050505030304" pitchFamily="18" charset="0"/>
              </a:rPr>
              <a:t>. </a:t>
            </a:r>
            <a:r>
              <a:rPr lang="en-GB" i="1" dirty="0">
                <a:latin typeface="Palatino Linotype" panose="02040502050505030304" pitchFamily="18" charset="0"/>
              </a:rPr>
              <a:t>Journal</a:t>
            </a:r>
            <a:r>
              <a:rPr lang="cs-CZ" i="1" dirty="0">
                <a:latin typeface="Palatino Linotype" panose="02040502050505030304" pitchFamily="18" charset="0"/>
              </a:rPr>
              <a:t> o</a:t>
            </a:r>
            <a:r>
              <a:rPr lang="en-GB" i="1" dirty="0">
                <a:latin typeface="Palatino Linotype" panose="02040502050505030304" pitchFamily="18" charset="0"/>
              </a:rPr>
              <a:t>f Statistical Software</a:t>
            </a:r>
            <a:r>
              <a:rPr lang="en-GB" dirty="0">
                <a:latin typeface="Palatino Linotype" panose="02040502050505030304" pitchFamily="18" charset="0"/>
              </a:rPr>
              <a:t>, </a:t>
            </a:r>
            <a:r>
              <a:rPr lang="en-GB" i="1" dirty="0">
                <a:latin typeface="Palatino Linotype" panose="02040502050505030304" pitchFamily="18" charset="0"/>
              </a:rPr>
              <a:t>48</a:t>
            </a:r>
            <a:r>
              <a:rPr lang="en-GB" dirty="0">
                <a:latin typeface="Palatino Linotype" panose="02040502050505030304" pitchFamily="18" charset="0"/>
              </a:rPr>
              <a:t>(2). </a:t>
            </a:r>
            <a:r>
              <a:rPr lang="en-GB" dirty="0">
                <a:latin typeface="Palatino Linotype" panose="02040502050505030304" pitchFamily="18" charset="0"/>
                <a:hlinkClick r:id="rId2"/>
              </a:rPr>
              <a:t>http://doi.org/10.18637/jss.v048.i02</a:t>
            </a:r>
            <a:endParaRPr lang="cs-CZ" dirty="0">
              <a:latin typeface="Palatino Linotype" panose="02040502050505030304" pitchFamily="18" charset="0"/>
            </a:endParaRPr>
          </a:p>
          <a:p>
            <a:r>
              <a:rPr lang="cs-CZ">
                <a:latin typeface="Palatino Linotype" panose="02040502050505030304" pitchFamily="18" charset="0"/>
                <a:hlinkClick r:id="rId3"/>
              </a:rPr>
              <a:t>https://www.datacamp.com/courses/structural-equation-modeling-with-lavaan-in-r</a:t>
            </a:r>
          </a:p>
          <a:p>
            <a:r>
              <a:rPr lang="en-GB" dirty="0">
                <a:latin typeface="Palatino Linotype" panose="02040502050505030304" pitchFamily="18" charset="0"/>
                <a:hlinkClick r:id="rId3"/>
              </a:rPr>
              <a:t>http://lavaan.ugent.be/index.html</a:t>
            </a:r>
            <a:endParaRPr lang="cs-CZ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cs-CZ" dirty="0">
              <a:latin typeface="Palatino Linotype" panose="02040502050505030304" pitchFamily="18" charset="0"/>
            </a:endParaRPr>
          </a:p>
          <a:p>
            <a:endParaRPr lang="en-GB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159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2" descr="https://scontent-prg1-1.xx.fbcdn.net/v/t1.15752-9/48099910_1958319837608635_906041553162600448_n.jpg?_nc_cat=103&amp;_nc_ht=scontent-prg1-1.xx&amp;oh=9270ee5dd6c992aa8f38adffd7d7cf74&amp;oe=5C95EACA">
            <a:extLst>
              <a:ext uri="{FF2B5EF4-FFF2-40B4-BE49-F238E27FC236}">
                <a16:creationId xmlns:a16="http://schemas.microsoft.com/office/drawing/2014/main" id="{2BB549E9-ED6A-463E-9CC2-2A976DF3A78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958" y="643466"/>
            <a:ext cx="4220083" cy="557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8767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89EDF5-A482-40ED-A377-52A22862A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latin typeface="Palatino Linotype" panose="02040502050505030304" pitchFamily="18" charset="0"/>
              </a:rPr>
              <a:t>LAVAAN</a:t>
            </a:r>
            <a:endParaRPr lang="en-GB" b="1" u="sng" dirty="0">
              <a:latin typeface="Palatino Linotype" panose="0204050205050503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9A6ACC-24ED-48D2-9F55-734C23CFA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4000" b="1" dirty="0" err="1">
                <a:latin typeface="Palatino Linotype" panose="02040502050505030304" pitchFamily="18" charset="0"/>
              </a:rPr>
              <a:t>lavaan</a:t>
            </a:r>
            <a:r>
              <a:rPr lang="cs-CZ" sz="4000" b="1" dirty="0">
                <a:latin typeface="Palatino Linotype" panose="02040502050505030304" pitchFamily="18" charset="0"/>
              </a:rPr>
              <a:t> </a:t>
            </a:r>
            <a:r>
              <a:rPr lang="cs-CZ" sz="4000" dirty="0">
                <a:latin typeface="Palatino Linotype" panose="02040502050505030304" pitchFamily="18" charset="0"/>
              </a:rPr>
              <a:t>= </a:t>
            </a:r>
            <a:r>
              <a:rPr lang="cs-CZ" sz="4000" b="1" dirty="0" err="1">
                <a:latin typeface="Palatino Linotype" panose="02040502050505030304" pitchFamily="18" charset="0"/>
              </a:rPr>
              <a:t>La</a:t>
            </a:r>
            <a:r>
              <a:rPr lang="cs-CZ" sz="4000" dirty="0" err="1">
                <a:latin typeface="Palatino Linotype" panose="02040502050505030304" pitchFamily="18" charset="0"/>
              </a:rPr>
              <a:t>tent</a:t>
            </a:r>
            <a:r>
              <a:rPr lang="cs-CZ" sz="4000" dirty="0">
                <a:latin typeface="Palatino Linotype" panose="02040502050505030304" pitchFamily="18" charset="0"/>
              </a:rPr>
              <a:t> </a:t>
            </a:r>
            <a:r>
              <a:rPr lang="cs-CZ" sz="4000" b="1" dirty="0" err="1">
                <a:latin typeface="Palatino Linotype" panose="02040502050505030304" pitchFamily="18" charset="0"/>
              </a:rPr>
              <a:t>Va</a:t>
            </a:r>
            <a:r>
              <a:rPr lang="cs-CZ" sz="4000" dirty="0" err="1">
                <a:latin typeface="Palatino Linotype" panose="02040502050505030304" pitchFamily="18" charset="0"/>
              </a:rPr>
              <a:t>riable</a:t>
            </a:r>
            <a:r>
              <a:rPr lang="cs-CZ" sz="4000" dirty="0">
                <a:latin typeface="Palatino Linotype" panose="02040502050505030304" pitchFamily="18" charset="0"/>
              </a:rPr>
              <a:t> </a:t>
            </a:r>
            <a:r>
              <a:rPr lang="cs-CZ" sz="4000" b="1" dirty="0" err="1">
                <a:latin typeface="Palatino Linotype" panose="02040502050505030304" pitchFamily="18" charset="0"/>
              </a:rPr>
              <a:t>An</a:t>
            </a:r>
            <a:r>
              <a:rPr lang="cs-CZ" sz="4000" dirty="0" err="1">
                <a:latin typeface="Palatino Linotype" panose="02040502050505030304" pitchFamily="18" charset="0"/>
              </a:rPr>
              <a:t>alysis</a:t>
            </a:r>
            <a:r>
              <a:rPr lang="cs-CZ" sz="4000" dirty="0">
                <a:latin typeface="Palatino Linotype" panose="02040502050505030304" pitchFamily="18" charset="0"/>
              </a:rPr>
              <a:t> </a:t>
            </a:r>
          </a:p>
          <a:p>
            <a:r>
              <a:rPr lang="cs-CZ" sz="4000" b="1" dirty="0">
                <a:latin typeface="Palatino Linotype" panose="02040502050505030304" pitchFamily="18" charset="0"/>
              </a:rPr>
              <a:t>hlavní vývojář: </a:t>
            </a:r>
            <a:r>
              <a:rPr lang="cs-CZ" sz="4000" dirty="0">
                <a:latin typeface="Palatino Linotype" panose="02040502050505030304" pitchFamily="18" charset="0"/>
              </a:rPr>
              <a:t>Yves </a:t>
            </a:r>
            <a:r>
              <a:rPr lang="cs-CZ" sz="4000" dirty="0" err="1">
                <a:latin typeface="Palatino Linotype" panose="02040502050505030304" pitchFamily="18" charset="0"/>
              </a:rPr>
              <a:t>Rosseel</a:t>
            </a:r>
            <a:endParaRPr lang="cs-CZ" sz="4000" dirty="0">
              <a:latin typeface="Palatino Linotype" panose="02040502050505030304" pitchFamily="18" charset="0"/>
            </a:endParaRPr>
          </a:p>
          <a:p>
            <a:r>
              <a:rPr lang="cs-CZ" sz="4000" dirty="0" err="1">
                <a:latin typeface="Palatino Linotype" panose="02040502050505030304" pitchFamily="18" charset="0"/>
              </a:rPr>
              <a:t>structural</a:t>
            </a:r>
            <a:r>
              <a:rPr lang="cs-CZ" sz="4000" dirty="0">
                <a:latin typeface="Palatino Linotype" panose="02040502050505030304" pitchFamily="18" charset="0"/>
              </a:rPr>
              <a:t> </a:t>
            </a:r>
            <a:r>
              <a:rPr lang="cs-CZ" sz="4000" dirty="0" err="1">
                <a:latin typeface="Palatino Linotype" panose="02040502050505030304" pitchFamily="18" charset="0"/>
              </a:rPr>
              <a:t>equation</a:t>
            </a:r>
            <a:r>
              <a:rPr lang="cs-CZ" sz="4000" dirty="0">
                <a:latin typeface="Palatino Linotype" panose="02040502050505030304" pitchFamily="18" charset="0"/>
              </a:rPr>
              <a:t> modelling </a:t>
            </a:r>
          </a:p>
          <a:p>
            <a:pPr marL="0" indent="0">
              <a:buNone/>
            </a:pPr>
            <a:r>
              <a:rPr lang="cs-CZ" sz="4000" dirty="0">
                <a:latin typeface="Palatino Linotype" panose="02040502050505030304" pitchFamily="18" charset="0"/>
              </a:rPr>
              <a:t>= </a:t>
            </a:r>
            <a:r>
              <a:rPr lang="cs-CZ" dirty="0">
                <a:latin typeface="Palatino Linotype" panose="02040502050505030304" pitchFamily="18" charset="0"/>
              </a:rPr>
              <a:t>modelování pomocí strukturálních rovnic </a:t>
            </a:r>
            <a:endParaRPr lang="cs-CZ" sz="4000" dirty="0">
              <a:latin typeface="Palatino Linotype" panose="02040502050505030304" pitchFamily="18" charset="0"/>
            </a:endParaRPr>
          </a:p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psychologii zejména pro faktorovou analýzu</a:t>
            </a:r>
          </a:p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vhodné pro 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konfirmační faktorovou analýzu 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(např. škály v bakalářské či diplomové práci)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4000" dirty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3D35157-2FA9-4618-A5D5-293911D15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cs-CZ" u="sng" dirty="0">
                <a:solidFill>
                  <a:srgbClr val="FFFFFF"/>
                </a:solidFill>
                <a:latin typeface="Palatino Linotype" panose="02040502050505030304" pitchFamily="18" charset="0"/>
              </a:rPr>
              <a:t>výhody:</a:t>
            </a:r>
            <a:endParaRPr lang="en-GB" u="sng" dirty="0">
              <a:solidFill>
                <a:srgbClr val="FFFFFF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958A85-AE41-4A7A-A2F4-9B46465DA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rgbClr val="000000"/>
                </a:solidFill>
                <a:latin typeface="Palatino Linotype" panose="02040502050505030304" pitchFamily="18" charset="0"/>
              </a:rPr>
              <a:t>můžeme specifikovat přímé a nepřímé </a:t>
            </a:r>
            <a:r>
              <a:rPr lang="cs-CZ" sz="2400" i="1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pathways</a:t>
            </a:r>
            <a:endParaRPr lang="cs-CZ" sz="2400" i="1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r>
              <a:rPr lang="cs-CZ" sz="2400" dirty="0">
                <a:solidFill>
                  <a:srgbClr val="000000"/>
                </a:solidFill>
                <a:latin typeface="Palatino Linotype" panose="02040502050505030304" pitchFamily="18" charset="0"/>
              </a:rPr>
              <a:t>kovariance mezi proměnnými</a:t>
            </a:r>
          </a:p>
        </p:txBody>
      </p:sp>
    </p:spTree>
    <p:extLst>
      <p:ext uri="{BB962C8B-B14F-4D97-AF65-F5344CB8AC3E}">
        <p14:creationId xmlns:p14="http://schemas.microsoft.com/office/powerpoint/2010/main" val="1409715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content-prg1-1.xx.fbcdn.net/v/t1.15752-9/47576338_341617836436938_11705946250149888_n.jpg?_nc_cat=105&amp;_nc_ht=scontent-prg1-1.xx&amp;oh=6ce5dcd18d9dd3a463dcb91ab0965a04&amp;oe=5C995625">
            <a:extLst>
              <a:ext uri="{FF2B5EF4-FFF2-40B4-BE49-F238E27FC236}">
                <a16:creationId xmlns:a16="http://schemas.microsoft.com/office/drawing/2014/main" id="{179F3C00-5E15-4B3B-99A0-E2A2B875C7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047" y="643466"/>
            <a:ext cx="5655905" cy="557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820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scontent-prg1-1.xx.fbcdn.net/v/t1.15752-9/48336063_297901224266040_9143003212947652608_n.jpg?_nc_cat=107&amp;_nc_ht=scontent-prg1-1.xx&amp;oh=15bdf758ec71a57a4d2f70a9d9553934&amp;oe=5C97B2E2">
            <a:extLst>
              <a:ext uri="{FF2B5EF4-FFF2-40B4-BE49-F238E27FC236}">
                <a16:creationId xmlns:a16="http://schemas.microsoft.com/office/drawing/2014/main" id="{85F22535-A1F8-4F50-8A73-B4FD24D927E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894" y="848912"/>
            <a:ext cx="9468211" cy="516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838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E3CA2B-21DB-4913-A87D-AEF44D717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Palatino Linotype" panose="02040502050505030304" pitchFamily="18" charset="0"/>
              </a:rPr>
              <a:t>Příklad:</a:t>
            </a:r>
            <a:endParaRPr lang="en-GB" b="1" dirty="0">
              <a:latin typeface="Palatino Linotype" panose="0204050205050503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75D493-785E-47E1-B6CC-8D9637A98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Palatino Linotype" panose="02040502050505030304" pitchFamily="18" charset="0"/>
              </a:rPr>
              <a:t>HolzingerSwineford1939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klasický </a:t>
            </a:r>
            <a:r>
              <a:rPr lang="cs-CZ" dirty="0" err="1">
                <a:latin typeface="Palatino Linotype" panose="02040502050505030304" pitchFamily="18" charset="0"/>
                <a:cs typeface="Times New Roman" panose="02020603050405020304" pitchFamily="18" charset="0"/>
              </a:rPr>
              <a:t>dataset</a:t>
            </a:r>
            <a:r>
              <a:rPr lang="cs-CZ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 testových skórů mentálních schopností žáků 7. a 8. třídy ze 2 různých škol</a:t>
            </a:r>
          </a:p>
          <a:p>
            <a:r>
              <a:rPr lang="cs-CZ" dirty="0">
                <a:latin typeface="Palatino Linotype" panose="02040502050505030304" pitchFamily="18" charset="0"/>
              </a:rPr>
              <a:t>x4 = porozumění odstavci</a:t>
            </a:r>
          </a:p>
          <a:p>
            <a:r>
              <a:rPr lang="cs-CZ" dirty="0">
                <a:latin typeface="Palatino Linotype" panose="02040502050505030304" pitchFamily="18" charset="0"/>
              </a:rPr>
              <a:t>x5 = doplňování vět</a:t>
            </a:r>
          </a:p>
          <a:p>
            <a:r>
              <a:rPr lang="cs-CZ" dirty="0">
                <a:latin typeface="Palatino Linotype" panose="02040502050505030304" pitchFamily="18" charset="0"/>
              </a:rPr>
              <a:t>x6 = význam slov</a:t>
            </a:r>
          </a:p>
          <a:p>
            <a:r>
              <a:rPr lang="cs-CZ" dirty="0">
                <a:latin typeface="Palatino Linotype" panose="02040502050505030304" pitchFamily="18" charset="0"/>
              </a:rPr>
              <a:t>x7 = rychlost sčítání </a:t>
            </a:r>
          </a:p>
          <a:p>
            <a:r>
              <a:rPr lang="cs-CZ" dirty="0">
                <a:latin typeface="Palatino Linotype" panose="02040502050505030304" pitchFamily="18" charset="0"/>
              </a:rPr>
              <a:t>x8 = rychlost počítání teček   </a:t>
            </a:r>
          </a:p>
          <a:p>
            <a:r>
              <a:rPr lang="cs-CZ" dirty="0">
                <a:latin typeface="Palatino Linotype" panose="02040502050505030304" pitchFamily="18" charset="0"/>
              </a:rPr>
              <a:t>x9 = rychlost rozlišování písmen psaných kurzívou a písmen psaných rovně </a:t>
            </a:r>
            <a:endParaRPr lang="en-GB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813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492820-685E-461E-A836-61510A011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latin typeface="Palatino Linotype" panose="02040502050505030304" pitchFamily="18" charset="0"/>
              </a:rPr>
              <a:t>Instalace a načtení balíčku </a:t>
            </a:r>
            <a:endParaRPr lang="en-GB" i="1" dirty="0">
              <a:latin typeface="Palatino Linotype" panose="0204050205050503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D43B45-E749-4E45-9E66-B0165522A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# Packages</a:t>
            </a:r>
            <a:endParaRPr lang="cs-CZ" b="1" dirty="0">
              <a:solidFill>
                <a:srgbClr val="00B05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GB" dirty="0" err="1">
                <a:latin typeface="Palatino Linotype" panose="02040502050505030304" pitchFamily="18" charset="0"/>
              </a:rPr>
              <a:t>install.packages</a:t>
            </a:r>
            <a:r>
              <a:rPr lang="en-GB" dirty="0">
                <a:latin typeface="Palatino Linotype" panose="02040502050505030304" pitchFamily="18" charset="0"/>
              </a:rPr>
              <a:t>("</a:t>
            </a:r>
            <a:r>
              <a:rPr lang="en-GB" dirty="0" err="1">
                <a:latin typeface="Palatino Linotype" panose="02040502050505030304" pitchFamily="18" charset="0"/>
              </a:rPr>
              <a:t>lavaan</a:t>
            </a:r>
            <a:r>
              <a:rPr lang="en-GB" dirty="0">
                <a:latin typeface="Palatino Linotype" panose="02040502050505030304" pitchFamily="18" charset="0"/>
              </a:rPr>
              <a:t>")</a:t>
            </a:r>
          </a:p>
          <a:p>
            <a:pPr marL="0" indent="0">
              <a:buNone/>
            </a:pPr>
            <a:r>
              <a:rPr lang="en-GB" dirty="0">
                <a:latin typeface="Palatino Linotype" panose="02040502050505030304" pitchFamily="18" charset="0"/>
              </a:rPr>
              <a:t>library(</a:t>
            </a:r>
            <a:r>
              <a:rPr lang="en-GB" dirty="0" err="1">
                <a:latin typeface="Palatino Linotype" panose="02040502050505030304" pitchFamily="18" charset="0"/>
              </a:rPr>
              <a:t>lavaan</a:t>
            </a:r>
            <a:r>
              <a:rPr lang="en-GB" dirty="0">
                <a:latin typeface="Palatino Linotype" panose="0204050205050503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85736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7F15BC-D148-46D7-B57F-CC0E284D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>
                <a:latin typeface="Palatino Linotype" panose="02040502050505030304" pitchFamily="18" charset="0"/>
              </a:rPr>
              <a:t>Jednofaktorový model</a:t>
            </a:r>
            <a:endParaRPr lang="en-GB" i="1" dirty="0">
              <a:latin typeface="Palatino Linotype" panose="0204050205050503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716B05-BED9-4122-A0BF-27F41B5FF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5842"/>
            <a:ext cx="10515600" cy="5296628"/>
          </a:xfrm>
        </p:spPr>
        <p:txBody>
          <a:bodyPr>
            <a:noAutofit/>
          </a:bodyPr>
          <a:lstStyle/>
          <a:p>
            <a:endParaRPr lang="en-GB" sz="20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# Load the data and define model</a:t>
            </a:r>
          </a:p>
          <a:p>
            <a:pPr marL="0" indent="0">
              <a:buNone/>
            </a:pPr>
            <a:r>
              <a:rPr lang="en-GB" sz="2000" dirty="0">
                <a:latin typeface="Palatino Linotype" panose="02040502050505030304" pitchFamily="18" charset="0"/>
              </a:rPr>
              <a:t>data(HolzingerSwineford1939)</a:t>
            </a:r>
          </a:p>
          <a:p>
            <a:pPr marL="0" indent="0">
              <a:buNone/>
            </a:pPr>
            <a:r>
              <a:rPr lang="en-GB" sz="2000" dirty="0" err="1">
                <a:latin typeface="Palatino Linotype" panose="02040502050505030304" pitchFamily="18" charset="0"/>
              </a:rPr>
              <a:t>text.model</a:t>
            </a:r>
            <a:r>
              <a:rPr lang="en-GB" sz="2000" dirty="0">
                <a:latin typeface="Palatino Linotype" panose="02040502050505030304" pitchFamily="18" charset="0"/>
              </a:rPr>
              <a:t> &lt;- '</a:t>
            </a:r>
            <a:r>
              <a:rPr lang="en-GB" sz="2000" dirty="0" err="1">
                <a:latin typeface="Palatino Linotype" panose="02040502050505030304" pitchFamily="18" charset="0"/>
              </a:rPr>
              <a:t>textspeed</a:t>
            </a:r>
            <a:r>
              <a:rPr lang="en-GB" sz="2000" dirty="0">
                <a:latin typeface="Palatino Linotype" panose="02040502050505030304" pitchFamily="18" charset="0"/>
              </a:rPr>
              <a:t> =~ x4 + x5 + x6 + x7 + x8 + x9'</a:t>
            </a:r>
          </a:p>
          <a:p>
            <a:endParaRPr lang="en-GB" sz="20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# </a:t>
            </a:r>
            <a:r>
              <a:rPr lang="en-GB" sz="2000" b="1" dirty="0" err="1">
                <a:solidFill>
                  <a:srgbClr val="00B050"/>
                </a:solidFill>
                <a:latin typeface="Palatino Linotype" panose="02040502050505030304" pitchFamily="18" charset="0"/>
              </a:rPr>
              <a:t>Analyze</a:t>
            </a:r>
            <a:r>
              <a:rPr lang="en-GB" sz="2000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 the model with </a:t>
            </a:r>
            <a:r>
              <a:rPr lang="en-GB" sz="2000" b="1" dirty="0" err="1">
                <a:solidFill>
                  <a:srgbClr val="00B050"/>
                </a:solidFill>
                <a:latin typeface="Palatino Linotype" panose="02040502050505030304" pitchFamily="18" charset="0"/>
              </a:rPr>
              <a:t>cfa</a:t>
            </a:r>
            <a:r>
              <a:rPr lang="en-GB" sz="2000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()</a:t>
            </a:r>
          </a:p>
          <a:p>
            <a:pPr marL="0" indent="0">
              <a:buNone/>
            </a:pPr>
            <a:r>
              <a:rPr lang="en-GB" sz="2000" dirty="0" err="1">
                <a:latin typeface="Palatino Linotype" panose="02040502050505030304" pitchFamily="18" charset="0"/>
              </a:rPr>
              <a:t>text.fit</a:t>
            </a:r>
            <a:r>
              <a:rPr lang="en-GB" sz="2000" dirty="0">
                <a:latin typeface="Palatino Linotype" panose="02040502050505030304" pitchFamily="18" charset="0"/>
              </a:rPr>
              <a:t> &lt;- </a:t>
            </a:r>
            <a:r>
              <a:rPr lang="en-GB" sz="2000" dirty="0" err="1">
                <a:latin typeface="Palatino Linotype" panose="02040502050505030304" pitchFamily="18" charset="0"/>
              </a:rPr>
              <a:t>cfa</a:t>
            </a:r>
            <a:r>
              <a:rPr lang="en-GB" sz="2000" dirty="0">
                <a:latin typeface="Palatino Linotype" panose="02040502050505030304" pitchFamily="18" charset="0"/>
              </a:rPr>
              <a:t>(model = </a:t>
            </a:r>
            <a:r>
              <a:rPr lang="en-GB" sz="2000" dirty="0" err="1">
                <a:latin typeface="Palatino Linotype" panose="02040502050505030304" pitchFamily="18" charset="0"/>
              </a:rPr>
              <a:t>text.model</a:t>
            </a:r>
            <a:r>
              <a:rPr lang="en-GB" sz="2000" dirty="0">
                <a:latin typeface="Palatino Linotype" panose="02040502050505030304" pitchFamily="18" charset="0"/>
              </a:rPr>
              <a:t>, data = HolzingerSwineford1939)</a:t>
            </a:r>
          </a:p>
          <a:p>
            <a:endParaRPr lang="en-GB" sz="20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# Summarize the model</a:t>
            </a:r>
          </a:p>
          <a:p>
            <a:pPr marL="0" indent="0">
              <a:buNone/>
            </a:pPr>
            <a:r>
              <a:rPr lang="en-GB" sz="2000" dirty="0">
                <a:latin typeface="Palatino Linotype" panose="02040502050505030304" pitchFamily="18" charset="0"/>
              </a:rPr>
              <a:t>summary(</a:t>
            </a:r>
            <a:r>
              <a:rPr lang="en-GB" sz="2000" dirty="0" err="1">
                <a:latin typeface="Palatino Linotype" panose="02040502050505030304" pitchFamily="18" charset="0"/>
              </a:rPr>
              <a:t>text.fit</a:t>
            </a:r>
            <a:r>
              <a:rPr lang="en-GB" sz="2000" dirty="0">
                <a:latin typeface="Palatino Linotype" panose="02040502050505030304" pitchFamily="18" charset="0"/>
              </a:rPr>
              <a:t>, </a:t>
            </a:r>
            <a:r>
              <a:rPr lang="en-GB" sz="2000" dirty="0" err="1">
                <a:latin typeface="Palatino Linotype" panose="02040502050505030304" pitchFamily="18" charset="0"/>
              </a:rPr>
              <a:t>fit.measures</a:t>
            </a:r>
            <a:r>
              <a:rPr lang="en-GB" sz="2000" dirty="0">
                <a:latin typeface="Palatino Linotype" panose="02040502050505030304" pitchFamily="18" charset="0"/>
              </a:rPr>
              <a:t> = TRUE)</a:t>
            </a:r>
          </a:p>
          <a:p>
            <a:endParaRPr lang="en-GB" sz="20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solidFill>
                  <a:srgbClr val="00B050"/>
                </a:solidFill>
                <a:latin typeface="Palatino Linotype" panose="02040502050505030304" pitchFamily="18" charset="0"/>
              </a:rPr>
              <a:t># Previous one-factor model output</a:t>
            </a:r>
          </a:p>
          <a:p>
            <a:pPr marL="0" indent="0">
              <a:buNone/>
            </a:pPr>
            <a:r>
              <a:rPr lang="en-GB" sz="2000" dirty="0">
                <a:latin typeface="Palatino Linotype" panose="02040502050505030304" pitchFamily="18" charset="0"/>
              </a:rPr>
              <a:t>summary(</a:t>
            </a:r>
            <a:r>
              <a:rPr lang="en-GB" sz="2000" dirty="0" err="1">
                <a:latin typeface="Palatino Linotype" panose="02040502050505030304" pitchFamily="18" charset="0"/>
              </a:rPr>
              <a:t>text.fit</a:t>
            </a:r>
            <a:r>
              <a:rPr lang="en-GB" sz="2000" dirty="0">
                <a:latin typeface="Palatino Linotype" panose="02040502050505030304" pitchFamily="18" charset="0"/>
              </a:rPr>
              <a:t>, standardized = TRUE, </a:t>
            </a:r>
            <a:r>
              <a:rPr lang="en-GB" sz="2000" dirty="0" err="1">
                <a:latin typeface="Palatino Linotype" panose="02040502050505030304" pitchFamily="18" charset="0"/>
              </a:rPr>
              <a:t>fit.measures</a:t>
            </a:r>
            <a:r>
              <a:rPr lang="en-GB" sz="2000" dirty="0">
                <a:latin typeface="Palatino Linotype" panose="02040502050505030304" pitchFamily="18" charset="0"/>
              </a:rPr>
              <a:t> = TRUE)</a:t>
            </a:r>
          </a:p>
        </p:txBody>
      </p:sp>
    </p:spTree>
    <p:extLst>
      <p:ext uri="{BB962C8B-B14F-4D97-AF65-F5344CB8AC3E}">
        <p14:creationId xmlns:p14="http://schemas.microsoft.com/office/powerpoint/2010/main" val="9816672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356</Words>
  <Application>Microsoft Office PowerPoint</Application>
  <PresentationFormat>Širokoúhlá obrazovka</PresentationFormat>
  <Paragraphs>60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Palatino Linotype</vt:lpstr>
      <vt:lpstr>Times New Roman</vt:lpstr>
      <vt:lpstr>Tw Cen MT</vt:lpstr>
      <vt:lpstr>Motiv Office</vt:lpstr>
      <vt:lpstr>#Balíčky lavaan</vt:lpstr>
      <vt:lpstr>Prezentace aplikace PowerPoint</vt:lpstr>
      <vt:lpstr>LAVAAN</vt:lpstr>
      <vt:lpstr>výhody:</vt:lpstr>
      <vt:lpstr>Prezentace aplikace PowerPoint</vt:lpstr>
      <vt:lpstr>Prezentace aplikace PowerPoint</vt:lpstr>
      <vt:lpstr>Příklad:</vt:lpstr>
      <vt:lpstr>Instalace a načtení balíčku </vt:lpstr>
      <vt:lpstr>Jednofaktorový model</vt:lpstr>
      <vt:lpstr>Dvoufaktorový model</vt:lpstr>
      <vt:lpstr>Prezentace aplikace PowerPoint</vt:lpstr>
      <vt:lpstr>Prezentace aplikace PowerPoint</vt:lpstr>
      <vt:lpstr>Prezentace aplikace PowerPoint</vt:lpstr>
      <vt:lpstr>Diagram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#Balíčky  lavaan</dc:title>
  <dc:creator>Jana</dc:creator>
  <cp:lastModifiedBy>Jana</cp:lastModifiedBy>
  <cp:revision>16</cp:revision>
  <dcterms:created xsi:type="dcterms:W3CDTF">2018-12-10T15:04:48Z</dcterms:created>
  <dcterms:modified xsi:type="dcterms:W3CDTF">2018-12-10T17:47:25Z</dcterms:modified>
</cp:coreProperties>
</file>