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5ECB1-47C7-4858-84C9-CCEA5D2FE8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3A6048-E3FF-45EF-87E9-F134337EB2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A162E7-3C2B-4C09-9F62-8CD1D2CD4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D0AE4-5BD3-4F24-841C-CDF5CFC9AF1C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9E228C-DBC4-40C8-9C71-17C1B5E2D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02A46-0B8E-48ED-A2C8-ADE5719A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A9093-E4C5-45B4-BEB8-02A81A8463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2352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5FB71-5D7A-4379-809D-FFB55A077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411588-7AEF-4349-9EAC-E8F63A9650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3ACAF4-A5C8-4897-B062-65049490C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D0AE4-5BD3-4F24-841C-CDF5CFC9AF1C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C68CE-79B0-4FE4-B8E1-33509F47B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385CF-211D-40AF-A141-56843D923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A9093-E4C5-45B4-BEB8-02A81A8463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0896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ECEEDF-E9EB-4717-A532-1E4DED95A3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5FD989-7695-40AE-A067-9AF9CA048B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F93456-7F62-426D-B8B8-982A22AEB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D0AE4-5BD3-4F24-841C-CDF5CFC9AF1C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59E00C-F870-44C9-B7FB-4BCFE445E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C16FA2-93FE-4156-A192-199151C55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A9093-E4C5-45B4-BEB8-02A81A8463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1779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B6F23-0747-4B01-B3BF-31B9F6689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3319B-5EA5-4BBD-BACA-60A4D503E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D9EFEB-365D-4975-9145-64AB59BDD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D0AE4-5BD3-4F24-841C-CDF5CFC9AF1C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2D3DAB-2D0A-4A2F-8E7D-FAC83CDAE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8FEEA-3479-428F-A844-52688DDC9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A9093-E4C5-45B4-BEB8-02A81A8463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1665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5BF1D-D6C2-491A-9F3B-0238C7C33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C3020E-F0D1-4E91-A220-1C1FD51F0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FAB9D2-E114-4B58-93EE-555E1E407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D0AE4-5BD3-4F24-841C-CDF5CFC9AF1C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33A67-C823-4E83-817C-96461FD80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7CF48D-2D74-40C9-B751-A158922C4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A9093-E4C5-45B4-BEB8-02A81A8463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5491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0DA98-4BE9-4CEF-802F-8F4457934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5F0A7-E9C5-4906-9646-C7F6D40FEF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61C7A6-4096-4B4D-90D6-1D057B9B13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4E2FD1-26CD-45D3-ACCD-A81484507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D0AE4-5BD3-4F24-841C-CDF5CFC9AF1C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3776A5-FD91-440F-A9C2-66F8EF4F5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AB8124-4A50-48BF-A3D7-EB7B05331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A9093-E4C5-45B4-BEB8-02A81A8463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6210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B359C-4D8C-4BE9-A859-308DDA4D0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3B0B01-F43B-47CC-922B-B367CAB795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22E4D0-1C62-4FF7-A1F8-652617BE63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70A4EC-ECCD-4D2A-909F-AC161CC19B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03280F-BFBB-4BBB-96D6-277344B005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204495-296C-48D2-9331-29C230390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D0AE4-5BD3-4F24-841C-CDF5CFC9AF1C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B63179-BAB3-4FA0-ACAB-0F4E8BC18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7ECBF9-F6D1-4780-A6DB-60280412B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A9093-E4C5-45B4-BEB8-02A81A8463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7026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30F8B-D597-4722-95EB-D3D28D251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5F1C88-C2B1-4237-897F-61E84FDA3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D0AE4-5BD3-4F24-841C-CDF5CFC9AF1C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E790B0-F991-4345-B953-773301DDD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27F6FF-5A33-4AA8-BCB2-222EFA41C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A9093-E4C5-45B4-BEB8-02A81A8463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1810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0E5C75-0517-4685-8FB2-10A3A82E5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D0AE4-5BD3-4F24-841C-CDF5CFC9AF1C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B8C5FF-505E-4199-ABA6-5F86CEB6F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F2F35C-D6DF-446E-A5EB-A8AE3AB81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A9093-E4C5-45B4-BEB8-02A81A8463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8889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56886-9591-468D-BD4E-F4F3CB9D2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76252-29CA-4A39-9FFE-2E14A8FCBB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064FF9-4087-4C5A-B917-B7C5A94F94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ABC9D-7848-495C-A7CC-41C604966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D0AE4-5BD3-4F24-841C-CDF5CFC9AF1C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A9C837-F907-4BED-A843-EE455ED6B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4D2546-16F4-41A7-8EB6-F44490ED9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A9093-E4C5-45B4-BEB8-02A81A8463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232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EFDCF-86DA-49DB-BD75-A0F5D7BAE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D7FF7C-18EB-4F87-BB47-3FFE040B09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DD9292-D91E-4EC4-BCCC-70E8CE9F4A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C567A-6312-494D-87FA-7AD6F8CB0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D0AE4-5BD3-4F24-841C-CDF5CFC9AF1C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0011FB-A02F-406E-90D5-4E85117B3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01248E-9D2E-4AD9-8C1D-068810167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A9093-E4C5-45B4-BEB8-02A81A8463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9933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BDC40E-B0F1-4E87-81A3-8BECE2F5B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437351-6869-4460-B3FD-3DD733A108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6FDEE4-1F2D-45F2-976A-C17EB3B734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D0AE4-5BD3-4F24-841C-CDF5CFC9AF1C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33E25F-62AA-4CF9-AFA4-861B510FBC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2F834E-4D9C-493D-BFCA-46ED619379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A9093-E4C5-45B4-BEB8-02A81A8463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8624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statsoft.org/article/view/v040i0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B590-0DF5-4B3E-BB4B-96B481E3F0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Rcpp</a:t>
            </a:r>
            <a:endParaRPr lang="cs-CZ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20D8EB-BB23-42E5-AFCB-3086F00A4E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Hynek Handlíř, Jan Labský</a:t>
            </a:r>
          </a:p>
        </p:txBody>
      </p:sp>
    </p:spTree>
    <p:extLst>
      <p:ext uri="{BB962C8B-B14F-4D97-AF65-F5344CB8AC3E}">
        <p14:creationId xmlns:p14="http://schemas.microsoft.com/office/powerpoint/2010/main" val="31597489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FFB29-B613-4FFA-85BF-3CC80C0E4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51196B-D954-45FB-BE87-01671C04B1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5468EB5-D484-4ACF-8D8E-1A3E3DD1AF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911" y="2708989"/>
            <a:ext cx="11550177" cy="1440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887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542A8-1F62-4F86-82C7-CEF1BAFD1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 čem to bude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7C535-7976-4C0C-A285-F288F7CF4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</a:t>
            </a:r>
            <a:r>
              <a:rPr lang="cs-CZ" dirty="0" err="1"/>
              <a:t>info</a:t>
            </a:r>
            <a:endParaRPr lang="cs-CZ" dirty="0"/>
          </a:p>
          <a:p>
            <a:r>
              <a:rPr lang="cs-CZ" dirty="0"/>
              <a:t>Jak to funguje</a:t>
            </a:r>
          </a:p>
          <a:p>
            <a:r>
              <a:rPr lang="cs-CZ" dirty="0"/>
              <a:t>Praktický příklad: definice funkce v R pomocí C++</a:t>
            </a:r>
          </a:p>
          <a:p>
            <a:r>
              <a:rPr lang="cs-CZ" dirty="0"/>
              <a:t>K čemu je to dobré?</a:t>
            </a:r>
          </a:p>
        </p:txBody>
      </p:sp>
    </p:spTree>
    <p:extLst>
      <p:ext uri="{BB962C8B-B14F-4D97-AF65-F5344CB8AC3E}">
        <p14:creationId xmlns:p14="http://schemas.microsoft.com/office/powerpoint/2010/main" val="3748608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1A542-05ED-480E-B046-ED965A685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Rcpp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B098D1-BCF3-4BC0-86DB-B41F154569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Balíček pro integraci programovacího jazyku C++ do R</a:t>
            </a:r>
          </a:p>
          <a:p>
            <a:endParaRPr lang="cs-CZ" dirty="0"/>
          </a:p>
          <a:p>
            <a:r>
              <a:rPr lang="cs-CZ" dirty="0"/>
              <a:t>Tvorba balíčků</a:t>
            </a:r>
          </a:p>
          <a:p>
            <a:pPr lvl="1"/>
            <a:r>
              <a:rPr lang="cs-CZ" dirty="0"/>
              <a:t>1000+ balíčků na CRAN využívá funkcí </a:t>
            </a:r>
            <a:r>
              <a:rPr lang="cs-CZ" dirty="0" err="1"/>
              <a:t>Rcpp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Dirk</a:t>
            </a:r>
            <a:r>
              <a:rPr lang="cs-CZ" dirty="0"/>
              <a:t> </a:t>
            </a:r>
            <a:r>
              <a:rPr lang="cs-CZ" dirty="0" err="1"/>
              <a:t>Eddelbuettel</a:t>
            </a:r>
            <a:r>
              <a:rPr lang="cs-CZ" dirty="0"/>
              <a:t>, Romain Francois, 2011</a:t>
            </a:r>
          </a:p>
          <a:p>
            <a:pPr lvl="1"/>
            <a:r>
              <a:rPr lang="en-US" dirty="0" err="1"/>
              <a:t>Rcpp</a:t>
            </a:r>
            <a:r>
              <a:rPr lang="en-US" dirty="0"/>
              <a:t>: Seamless R and C++ Integration</a:t>
            </a:r>
            <a:endParaRPr lang="cs-CZ" dirty="0"/>
          </a:p>
          <a:p>
            <a:pPr lvl="1"/>
            <a:r>
              <a:rPr lang="cs-CZ" dirty="0">
                <a:hlinkClick r:id="rId2"/>
              </a:rPr>
              <a:t>https://www.jstatsoft.org/article/view/v040i08</a:t>
            </a:r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0226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8236B-265E-4519-8DFE-17E7FD2E9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to funguje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A4C3F0-CE90-4F11-8A20-5C3BFCA021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Různé jazyky používají různé míry abstrakce </a:t>
            </a:r>
          </a:p>
          <a:p>
            <a:pPr lvl="1"/>
            <a:r>
              <a:rPr lang="cs-CZ" dirty="0" err="1"/>
              <a:t>Garbage</a:t>
            </a:r>
            <a:r>
              <a:rPr lang="cs-CZ" dirty="0"/>
              <a:t> </a:t>
            </a:r>
            <a:r>
              <a:rPr lang="cs-CZ" dirty="0" err="1"/>
              <a:t>collector</a:t>
            </a:r>
            <a:endParaRPr lang="cs-CZ" dirty="0"/>
          </a:p>
          <a:p>
            <a:pPr lvl="1"/>
            <a:r>
              <a:rPr lang="cs-CZ" dirty="0" err="1"/>
              <a:t>Efficiency</a:t>
            </a:r>
            <a:r>
              <a:rPr lang="cs-CZ" dirty="0"/>
              <a:t> vs Universality</a:t>
            </a:r>
          </a:p>
          <a:p>
            <a:r>
              <a:rPr lang="cs-CZ" dirty="0"/>
              <a:t>Převod do strojového jazyka (0100101…)</a:t>
            </a:r>
          </a:p>
          <a:p>
            <a:endParaRPr lang="cs-CZ" dirty="0"/>
          </a:p>
          <a:p>
            <a:r>
              <a:rPr lang="cs-CZ" dirty="0" err="1"/>
              <a:t>High</a:t>
            </a:r>
            <a:r>
              <a:rPr lang="cs-CZ" dirty="0"/>
              <a:t> level (R, Python, C#)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 err="1">
                <a:sym typeface="Wingdings" panose="05000000000000000000" pitchFamily="2" charset="2"/>
              </a:rPr>
              <a:t>low</a:t>
            </a:r>
            <a:r>
              <a:rPr lang="cs-CZ" dirty="0">
                <a:sym typeface="Wingdings" panose="05000000000000000000" pitchFamily="2" charset="2"/>
              </a:rPr>
              <a:t> level (C, C++)  </a:t>
            </a:r>
            <a:r>
              <a:rPr lang="cs-CZ" dirty="0" err="1">
                <a:sym typeface="Wingdings" panose="05000000000000000000" pitchFamily="2" charset="2"/>
              </a:rPr>
              <a:t>assembly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language</a:t>
            </a:r>
            <a:r>
              <a:rPr lang="cs-CZ" dirty="0">
                <a:sym typeface="Wingdings" panose="05000000000000000000" pitchFamily="2" charset="2"/>
              </a:rPr>
              <a:t> („assembler“)  strojový kód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 err="1">
                <a:sym typeface="Wingdings" panose="05000000000000000000" pitchFamily="2" charset="2"/>
              </a:rPr>
              <a:t>Low</a:t>
            </a:r>
            <a:r>
              <a:rPr lang="cs-CZ" dirty="0">
                <a:sym typeface="Wingdings" panose="05000000000000000000" pitchFamily="2" charset="2"/>
              </a:rPr>
              <a:t> level jazyky šetří výkon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5110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A17C4-925C-4EF4-BDC4-00B5AE5D9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A18F90-EAF6-4EE4-913D-2461B41484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cs-CZ" dirty="0"/>
              <a:t>Počítání </a:t>
            </a:r>
            <a:r>
              <a:rPr lang="cs-CZ" dirty="0" err="1"/>
              <a:t>Fibonacciho</a:t>
            </a:r>
            <a:r>
              <a:rPr lang="cs-CZ" dirty="0"/>
              <a:t> řady</a:t>
            </a:r>
          </a:p>
          <a:p>
            <a:pPr lvl="1"/>
            <a:r>
              <a:rPr lang="cs-CZ" dirty="0"/>
              <a:t>1, 1, 2, 3, 5, 8, 13, 21, 34, 55…</a:t>
            </a:r>
          </a:p>
          <a:p>
            <a:pPr lvl="1"/>
            <a:r>
              <a:rPr lang="cs-CZ" dirty="0"/>
              <a:t>Náročné na výpočet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Porovnání rychlosti C++ a R pomocí balíčku benchmark</a:t>
            </a:r>
          </a:p>
        </p:txBody>
      </p:sp>
      <p:pic>
        <p:nvPicPr>
          <p:cNvPr id="2057" name="Picture 9" descr="http://jwilson.coe.uga.edu/EMAT6680Su07/Brown/Assignment%2012/image62.gif">
            <a:extLst>
              <a:ext uri="{FF2B5EF4-FFF2-40B4-BE49-F238E27FC236}">
                <a16:creationId xmlns:a16="http://schemas.microsoft.com/office/drawing/2014/main" id="{7FABA2C5-7133-4749-98C0-C51EA5ED13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234" y="3315335"/>
            <a:ext cx="6977975" cy="2049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4837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C1D77-8B3B-4CA1-8600-E2F7E7673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F3ABB0-561A-441C-9878-381040AEF3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00FD4B8-68D0-465A-A1C2-591A7FDB31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02" y="2550161"/>
            <a:ext cx="10906196" cy="144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491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9972C-0D4E-497E-88D0-D194CB6F1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360" y="365125"/>
            <a:ext cx="10515600" cy="1325563"/>
          </a:xfrm>
        </p:spPr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F2533-37CE-47C4-BFFD-C509C4EC42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4CCE531-9D83-4E8D-A97F-B45C927140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411" y="758507"/>
            <a:ext cx="10763178" cy="4951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094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98017-6573-44DE-8531-5F0DC8CE3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2932CF-75BA-4E62-AD4B-7A072A27A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A85065B-B319-49FD-8C03-4C2B01682A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0668" y="2445385"/>
            <a:ext cx="8890663" cy="2597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233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64F12-87BB-48E1-93CD-F32370CB8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B1435-4741-4027-B99E-A3B4B9FF5E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C0BABE-022F-42A0-96AD-9EBD1BC1BA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141" y="1185386"/>
            <a:ext cx="10583449" cy="4925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734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167</Words>
  <Application>Microsoft Office PowerPoint</Application>
  <PresentationFormat>Widescreen</PresentationFormat>
  <Paragraphs>35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Rcpp</vt:lpstr>
      <vt:lpstr>O čem to bude</vt:lpstr>
      <vt:lpstr>Rcpp</vt:lpstr>
      <vt:lpstr>Jak to funguje</vt:lpstr>
      <vt:lpstr>Příklad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Rcpp</dc:title>
  <dc:creator>Jan Labský</dc:creator>
  <cp:lastModifiedBy>Jan Labský</cp:lastModifiedBy>
  <cp:revision>9</cp:revision>
  <dcterms:created xsi:type="dcterms:W3CDTF">2018-12-10T15:49:43Z</dcterms:created>
  <dcterms:modified xsi:type="dcterms:W3CDTF">2018-12-10T17:34:40Z</dcterms:modified>
</cp:coreProperties>
</file>