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3"/>
  </p:notesMasterIdLst>
  <p:sldIdLst>
    <p:sldId id="256" r:id="rId2"/>
    <p:sldId id="261" r:id="rId3"/>
    <p:sldId id="308" r:id="rId4"/>
    <p:sldId id="320" r:id="rId5"/>
    <p:sldId id="322" r:id="rId6"/>
    <p:sldId id="324" r:id="rId7"/>
    <p:sldId id="326" r:id="rId8"/>
    <p:sldId id="327" r:id="rId9"/>
    <p:sldId id="328" r:id="rId10"/>
    <p:sldId id="329" r:id="rId11"/>
    <p:sldId id="323" r:id="rId12"/>
  </p:sldIdLst>
  <p:sldSz cx="9144000" cy="5143500" type="screen16x9"/>
  <p:notesSz cx="6858000" cy="9144000"/>
  <p:embeddedFontLst>
    <p:embeddedFont>
      <p:font typeface="Titillium Web" panose="020B0604020202020204" charset="-18"/>
      <p:regular r:id="rId14"/>
      <p:bold r:id="rId15"/>
      <p:italic r:id="rId16"/>
      <p:boldItalic r:id="rId17"/>
    </p:embeddedFont>
    <p:embeddedFont>
      <p:font typeface="Titillium Web ExtraLight" panose="020B0604020202020204" charset="-18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60000E-D80E-4480-9D7A-DDCB5AA01081}">
  <a:tblStyle styleId="{6D60000E-D80E-4480-9D7A-DDCB5AA010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03942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0447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6561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897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6027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1888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0107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3870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0259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265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4560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85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817291"/>
            <a:ext cx="7729200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229988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1585135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3579000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5143488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.ethz.ch/R-manual/R-devel/library/base/html/00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syc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web/packages/summarytools/vignettes/Introductio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24350733/why-would-r-use-the-l-suffix-to-denote-an-intege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15"/>
          <p:cNvSpPr txBox="1">
            <a:spLocks noGrp="1"/>
          </p:cNvSpPr>
          <p:nvPr>
            <p:ph type="ctrTitle"/>
          </p:nvPr>
        </p:nvSpPr>
        <p:spPr>
          <a:xfrm>
            <a:off x="460538" y="490050"/>
            <a:ext cx="8483228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04. Čištění dat</a:t>
            </a: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Čištění dat</a:t>
            </a:r>
            <a:br>
              <a:rPr lang="cs-CZ" b="1" dirty="0"/>
            </a:br>
            <a:r>
              <a:rPr lang="cs-CZ" sz="2400" b="1" dirty="0"/>
              <a:t>Příprava dat pro analýzu – </a:t>
            </a:r>
            <a:r>
              <a:rPr lang="cs-CZ" sz="2400" b="1" dirty="0" smtClean="0"/>
              <a:t>chybějící data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1112443" y="1276137"/>
            <a:ext cx="7052282" cy="1068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name = c("Jerry", "Beth", "Rick", "Morty")</a:t>
            </a:r>
          </a:p>
          <a:p>
            <a:pPr marL="0" lvl="0" indent="0"/>
            <a:r>
              <a:rPr lang="en-US" sz="1200" dirty="0" err="1">
                <a:solidFill>
                  <a:schemeClr val="bg1"/>
                </a:solidFill>
              </a:rPr>
              <a:t>n_friends</a:t>
            </a:r>
            <a:r>
              <a:rPr lang="en-US" sz="1200" dirty="0">
                <a:solidFill>
                  <a:schemeClr val="bg1"/>
                </a:solidFill>
              </a:rPr>
              <a:t> = c(</a:t>
            </a:r>
            <a:r>
              <a:rPr lang="cs-CZ" sz="1200" dirty="0" err="1">
                <a:solidFill>
                  <a:schemeClr val="bg1"/>
                </a:solidFill>
              </a:rPr>
              <a:t>NaN</a:t>
            </a:r>
            <a:r>
              <a:rPr lang="en-US" sz="1200" dirty="0">
                <a:solidFill>
                  <a:schemeClr val="bg1"/>
                </a:solidFill>
              </a:rPr>
              <a:t>, NA, </a:t>
            </a:r>
            <a:r>
              <a:rPr lang="cs-CZ" sz="1200" dirty="0" err="1">
                <a:solidFill>
                  <a:schemeClr val="bg1"/>
                </a:solidFill>
              </a:rPr>
              <a:t>Inf</a:t>
            </a:r>
            <a:r>
              <a:rPr lang="en-US" sz="1200" dirty="0">
                <a:solidFill>
                  <a:schemeClr val="bg1"/>
                </a:solidFill>
              </a:rPr>
              <a:t>, 2)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status = c("Listening to human music", "Happy Family", "Garage", "")</a:t>
            </a:r>
          </a:p>
          <a:p>
            <a:pPr marL="0" lvl="0" indent="0"/>
            <a:r>
              <a:rPr lang="en-US" sz="1200" dirty="0" err="1">
                <a:solidFill>
                  <a:schemeClr val="bg1"/>
                </a:solidFill>
              </a:rPr>
              <a:t>social_df</a:t>
            </a:r>
            <a:r>
              <a:rPr lang="en-US" sz="1200" dirty="0">
                <a:solidFill>
                  <a:schemeClr val="bg1"/>
                </a:solidFill>
              </a:rPr>
              <a:t> = </a:t>
            </a:r>
            <a:r>
              <a:rPr lang="en-US" sz="1200" dirty="0" err="1">
                <a:solidFill>
                  <a:schemeClr val="bg1"/>
                </a:solidFill>
              </a:rPr>
              <a:t>data.frame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cbind</a:t>
            </a:r>
            <a:r>
              <a:rPr lang="en-US" sz="1200" dirty="0">
                <a:solidFill>
                  <a:schemeClr val="bg1"/>
                </a:solidFill>
              </a:rPr>
              <a:t>(name, </a:t>
            </a:r>
            <a:r>
              <a:rPr lang="en-US" sz="1200" dirty="0" err="1">
                <a:solidFill>
                  <a:schemeClr val="bg1"/>
                </a:solidFill>
              </a:rPr>
              <a:t>n_friends</a:t>
            </a:r>
            <a:r>
              <a:rPr lang="en-US" sz="1200" dirty="0">
                <a:solidFill>
                  <a:schemeClr val="bg1"/>
                </a:solidFill>
              </a:rPr>
              <a:t>, status))</a:t>
            </a:r>
          </a:p>
        </p:txBody>
      </p:sp>
      <p:sp>
        <p:nvSpPr>
          <p:cNvPr id="4" name="Google Shape;808;p19">
            <a:extLst>
              <a:ext uri="{FF2B5EF4-FFF2-40B4-BE49-F238E27FC236}">
                <a16:creationId xmlns="" xmlns:a16="http://schemas.microsoft.com/office/drawing/2014/main" id="{BC92EA5F-AF95-4787-A9D6-517631015A52}"/>
              </a:ext>
            </a:extLst>
          </p:cNvPr>
          <p:cNvSpPr txBox="1">
            <a:spLocks/>
          </p:cNvSpPr>
          <p:nvPr/>
        </p:nvSpPr>
        <p:spPr>
          <a:xfrm>
            <a:off x="4176584" y="2329058"/>
            <a:ext cx="4500348" cy="254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en-US" sz="1200" dirty="0">
                <a:solidFill>
                  <a:schemeClr val="bg1"/>
                </a:solidFill>
              </a:rPr>
              <a:t># Replace all empty strings in status with NA</a:t>
            </a:r>
          </a:p>
          <a:p>
            <a:pPr marL="0" indent="0"/>
            <a:r>
              <a:rPr lang="en-US" sz="1200" dirty="0" err="1">
                <a:solidFill>
                  <a:schemeClr val="bg1"/>
                </a:solidFill>
              </a:rPr>
              <a:t>social_df$status</a:t>
            </a:r>
            <a:r>
              <a:rPr lang="en-US" sz="1200" dirty="0">
                <a:solidFill>
                  <a:schemeClr val="bg1"/>
                </a:solidFill>
              </a:rPr>
              <a:t>[</a:t>
            </a:r>
            <a:r>
              <a:rPr lang="en-US" sz="1200" dirty="0" err="1">
                <a:solidFill>
                  <a:schemeClr val="bg1"/>
                </a:solidFill>
              </a:rPr>
              <a:t>social_df$status</a:t>
            </a:r>
            <a:r>
              <a:rPr lang="en-US" sz="1200" dirty="0">
                <a:solidFill>
                  <a:schemeClr val="bg1"/>
                </a:solidFill>
              </a:rPr>
              <a:t> == ""] &lt;- NA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# Print </a:t>
            </a:r>
            <a:r>
              <a:rPr lang="en-US" sz="1200" dirty="0" err="1">
                <a:solidFill>
                  <a:schemeClr val="bg1"/>
                </a:solidFill>
              </a:rPr>
              <a:t>social_df</a:t>
            </a:r>
            <a:r>
              <a:rPr lang="en-US" sz="1200" dirty="0">
                <a:solidFill>
                  <a:schemeClr val="bg1"/>
                </a:solidFill>
              </a:rPr>
              <a:t> to the console</a:t>
            </a:r>
          </a:p>
          <a:p>
            <a:pPr marL="0" indent="0"/>
            <a:r>
              <a:rPr lang="en-US" sz="1200" dirty="0" err="1">
                <a:solidFill>
                  <a:schemeClr val="bg1"/>
                </a:solidFill>
              </a:rPr>
              <a:t>social_df</a:t>
            </a:r>
            <a:endParaRPr lang="cs-CZ" sz="1200" dirty="0">
              <a:solidFill>
                <a:schemeClr val="bg1"/>
              </a:solidFill>
            </a:endParaRP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# Use </a:t>
            </a:r>
            <a:r>
              <a:rPr lang="en-US" sz="1200" dirty="0" err="1">
                <a:solidFill>
                  <a:schemeClr val="bg1"/>
                </a:solidFill>
              </a:rPr>
              <a:t>complete.cases</a:t>
            </a:r>
            <a:r>
              <a:rPr lang="en-US" sz="1200" dirty="0">
                <a:solidFill>
                  <a:schemeClr val="bg1"/>
                </a:solidFill>
              </a:rPr>
              <a:t>() to see which rows </a:t>
            </a:r>
            <a:r>
              <a:rPr lang="en-US" sz="1200" dirty="0" smtClean="0">
                <a:solidFill>
                  <a:schemeClr val="bg1"/>
                </a:solidFill>
              </a:rPr>
              <a:t>have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no </a:t>
            </a:r>
            <a:r>
              <a:rPr lang="en-US" sz="1200" dirty="0">
                <a:solidFill>
                  <a:schemeClr val="bg1"/>
                </a:solidFill>
              </a:rPr>
              <a:t>missing values</a:t>
            </a:r>
          </a:p>
          <a:p>
            <a:pPr marL="0" indent="0"/>
            <a:r>
              <a:rPr lang="en-US" sz="1200" dirty="0" err="1">
                <a:solidFill>
                  <a:schemeClr val="bg1"/>
                </a:solidFill>
              </a:rPr>
              <a:t>complete.cases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social_df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  <a:endParaRPr lang="cs-CZ" sz="1200" dirty="0">
              <a:solidFill>
                <a:schemeClr val="bg1"/>
              </a:solidFill>
            </a:endParaRP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# Use </a:t>
            </a:r>
            <a:r>
              <a:rPr lang="en-US" sz="1200" dirty="0" err="1">
                <a:solidFill>
                  <a:schemeClr val="bg1"/>
                </a:solidFill>
              </a:rPr>
              <a:t>na.omit</a:t>
            </a:r>
            <a:r>
              <a:rPr lang="en-US" sz="1200" dirty="0">
                <a:solidFill>
                  <a:schemeClr val="bg1"/>
                </a:solidFill>
              </a:rPr>
              <a:t>() to remove all rows with </a:t>
            </a:r>
            <a:r>
              <a:rPr lang="en-US" sz="1200" dirty="0" smtClean="0">
                <a:solidFill>
                  <a:schemeClr val="bg1"/>
                </a:solidFill>
              </a:rPr>
              <a:t>any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missing </a:t>
            </a:r>
            <a:r>
              <a:rPr lang="en-US" sz="1200" dirty="0">
                <a:solidFill>
                  <a:schemeClr val="bg1"/>
                </a:solidFill>
              </a:rPr>
              <a:t>values</a:t>
            </a:r>
          </a:p>
          <a:p>
            <a:pPr marL="0" indent="0"/>
            <a:r>
              <a:rPr lang="en-US" sz="1200" dirty="0" err="1">
                <a:solidFill>
                  <a:schemeClr val="bg1"/>
                </a:solidFill>
              </a:rPr>
              <a:t>na.omit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social_df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Google Shape;808;p19">
            <a:extLst>
              <a:ext uri="{FF2B5EF4-FFF2-40B4-BE49-F238E27FC236}">
                <a16:creationId xmlns="" xmlns:a16="http://schemas.microsoft.com/office/drawing/2014/main" id="{2AB0206B-A4EE-413A-BD82-56769431E98A}"/>
              </a:ext>
            </a:extLst>
          </p:cNvPr>
          <p:cNvSpPr txBox="1">
            <a:spLocks/>
          </p:cNvSpPr>
          <p:nvPr/>
        </p:nvSpPr>
        <p:spPr>
          <a:xfrm>
            <a:off x="247135" y="2344600"/>
            <a:ext cx="3929449" cy="2672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en-US" sz="1200" dirty="0">
                <a:solidFill>
                  <a:schemeClr val="bg1"/>
                </a:solidFill>
              </a:rPr>
              <a:t># Call is.na() on the full </a:t>
            </a:r>
            <a:r>
              <a:rPr lang="en-US" sz="1200" dirty="0" err="1">
                <a:solidFill>
                  <a:schemeClr val="bg1"/>
                </a:solidFill>
              </a:rPr>
              <a:t>social_df</a:t>
            </a:r>
            <a:r>
              <a:rPr lang="en-US" sz="1200" dirty="0">
                <a:solidFill>
                  <a:schemeClr val="bg1"/>
                </a:solidFill>
              </a:rPr>
              <a:t> to spot all NAs</a:t>
            </a: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is.na(</a:t>
            </a:r>
            <a:r>
              <a:rPr lang="en-US" sz="1200" dirty="0" err="1">
                <a:solidFill>
                  <a:schemeClr val="bg1"/>
                </a:solidFill>
              </a:rPr>
              <a:t>social_df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# Use the any() function to ask whether there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are any NAs # in the data</a:t>
            </a: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any(is.na(</a:t>
            </a:r>
            <a:r>
              <a:rPr lang="en-US" sz="1200" dirty="0" err="1">
                <a:solidFill>
                  <a:schemeClr val="bg1"/>
                </a:solidFill>
              </a:rPr>
              <a:t>social_df</a:t>
            </a:r>
            <a:r>
              <a:rPr lang="en-US" sz="1200" dirty="0">
                <a:solidFill>
                  <a:schemeClr val="bg1"/>
                </a:solidFill>
              </a:rPr>
              <a:t>))</a:t>
            </a:r>
            <a:endParaRPr lang="cs-CZ" sz="1200" dirty="0">
              <a:solidFill>
                <a:schemeClr val="bg1"/>
              </a:solidFill>
            </a:endParaRP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# View a summary() of the dataset</a:t>
            </a: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summary(</a:t>
            </a:r>
            <a:r>
              <a:rPr lang="en-US" sz="1200" dirty="0" err="1">
                <a:solidFill>
                  <a:schemeClr val="bg1"/>
                </a:solidFill>
              </a:rPr>
              <a:t>social_df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  <a:endParaRPr lang="cs-CZ" sz="1200" dirty="0">
              <a:solidFill>
                <a:schemeClr val="bg1"/>
              </a:solidFill>
            </a:endParaRP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# Call table() on the status column</a:t>
            </a: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table(</a:t>
            </a:r>
            <a:r>
              <a:rPr lang="en-US" sz="1200" dirty="0" err="1">
                <a:solidFill>
                  <a:schemeClr val="bg1"/>
                </a:solidFill>
              </a:rPr>
              <a:t>social_df$status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214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Čištění dat</a:t>
            </a:r>
            <a:br>
              <a:rPr lang="cs-CZ" b="1" dirty="0"/>
            </a:br>
            <a:r>
              <a:rPr lang="cs-CZ" sz="2400" b="1" dirty="0" smtClean="0"/>
              <a:t>Odlehlé hodnoty – explorace grafy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288493"/>
            <a:ext cx="7651719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err="1">
                <a:solidFill>
                  <a:schemeClr val="bg1"/>
                </a:solidFill>
              </a:rPr>
              <a:t>Matice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 smtClean="0">
                <a:solidFill>
                  <a:schemeClr val="bg1"/>
                </a:solidFill>
              </a:rPr>
              <a:t>Infrastructure</a:t>
            </a:r>
            <a:r>
              <a:rPr lang="cs-CZ" sz="1600" dirty="0" smtClean="0">
                <a:solidFill>
                  <a:schemeClr val="bg1"/>
                </a:solidFill>
              </a:rPr>
              <a:t> = read.csv2(“Infrastructure</a:t>
            </a:r>
            <a:r>
              <a:rPr lang="cs-CZ" sz="1600" dirty="0" smtClean="0">
                <a:solidFill>
                  <a:schemeClr val="bg1"/>
                </a:solidFill>
              </a:rPr>
              <a:t>.csv“)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Histogram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hist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Infrastructure$Ports</a:t>
            </a:r>
            <a:r>
              <a:rPr lang="en-US" sz="1600" dirty="0" smtClean="0">
                <a:solidFill>
                  <a:schemeClr val="bg1"/>
                </a:solidFill>
              </a:rPr>
              <a:t>)</a:t>
            </a:r>
            <a:endParaRPr lang="cs-CZ" sz="1600" dirty="0" smtClean="0">
              <a:solidFill>
                <a:schemeClr val="bg1"/>
              </a:solidFill>
            </a:endParaRP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smtClean="0">
                <a:solidFill>
                  <a:schemeClr val="bg1"/>
                </a:solidFill>
              </a:rPr>
              <a:t># </a:t>
            </a:r>
            <a:r>
              <a:rPr lang="cs-CZ" sz="1600" dirty="0" err="1" smtClean="0">
                <a:solidFill>
                  <a:schemeClr val="bg1"/>
                </a:solidFill>
              </a:rPr>
              <a:t>Boxplot</a:t>
            </a:r>
            <a:endParaRPr lang="cs-CZ" sz="1600" dirty="0" smtClean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 smtClean="0">
                <a:solidFill>
                  <a:schemeClr val="bg1"/>
                </a:solidFill>
              </a:rPr>
              <a:t>boxplot</a:t>
            </a:r>
            <a:r>
              <a:rPr lang="cs-CZ" sz="1600" dirty="0" smtClean="0">
                <a:solidFill>
                  <a:schemeClr val="bg1"/>
                </a:solidFill>
              </a:rPr>
              <a:t>(</a:t>
            </a:r>
            <a:r>
              <a:rPr lang="en-US" sz="1600" dirty="0" smtClean="0">
                <a:solidFill>
                  <a:schemeClr val="bg1"/>
                </a:solidFill>
              </a:rPr>
              <a:t>Infrastructure$</a:t>
            </a:r>
            <a:r>
              <a:rPr lang="cs-CZ" sz="1600" dirty="0" err="1" smtClean="0">
                <a:solidFill>
                  <a:schemeClr val="bg1"/>
                </a:solidFill>
              </a:rPr>
              <a:t>Airp</a:t>
            </a:r>
            <a:r>
              <a:rPr lang="en-US" sz="1600" dirty="0" smtClean="0">
                <a:solidFill>
                  <a:schemeClr val="bg1"/>
                </a:solidFill>
              </a:rPr>
              <a:t>orts</a:t>
            </a:r>
            <a:r>
              <a:rPr lang="cs-CZ" sz="1600" dirty="0" smtClean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Scatterplot</a:t>
            </a:r>
          </a:p>
          <a:p>
            <a:pPr marL="0" lvl="0" indent="0"/>
            <a:r>
              <a:rPr lang="en-US" sz="1600" dirty="0" smtClean="0">
                <a:solidFill>
                  <a:schemeClr val="bg1"/>
                </a:solidFill>
              </a:rPr>
              <a:t>plot(Infrastructure$</a:t>
            </a:r>
            <a:r>
              <a:rPr lang="cs-CZ" sz="1600" dirty="0" err="1" smtClean="0">
                <a:solidFill>
                  <a:schemeClr val="bg1"/>
                </a:solidFill>
              </a:rPr>
              <a:t>Railway_Coverage</a:t>
            </a:r>
            <a:r>
              <a:rPr lang="en-US" sz="1600" dirty="0" smtClean="0">
                <a:solidFill>
                  <a:schemeClr val="bg1"/>
                </a:solidFill>
              </a:rPr>
              <a:t>, Infrastructure$</a:t>
            </a:r>
            <a:r>
              <a:rPr lang="cs-CZ" sz="1600" dirty="0" err="1" smtClean="0">
                <a:solidFill>
                  <a:schemeClr val="bg1"/>
                </a:solidFill>
              </a:rPr>
              <a:t>Roadway_Coverage</a:t>
            </a:r>
            <a:r>
              <a:rPr lang="en-US" sz="1600" dirty="0" smtClean="0">
                <a:solidFill>
                  <a:schemeClr val="bg1"/>
                </a:solidFill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5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20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dirty="0"/>
              <a:t>Harmonogram</a:t>
            </a:r>
            <a:endParaRPr sz="4800" b="1" dirty="0"/>
          </a:p>
        </p:txBody>
      </p:sp>
      <p:sp>
        <p:nvSpPr>
          <p:cNvPr id="815" name="Google Shape;815;p20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64645" cy="35897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▫"/>
            </a:pPr>
            <a:r>
              <a:rPr lang="cs-CZ" dirty="0"/>
              <a:t>01. Rekapitulace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r>
              <a:rPr lang="cs-CZ" dirty="0"/>
              <a:t>02. </a:t>
            </a:r>
            <a:r>
              <a:rPr lang="cs-CZ" dirty="0" smtClean="0"/>
              <a:t>Explorace </a:t>
            </a:r>
            <a:endParaRPr lang="cs-CZ" dirty="0"/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r>
              <a:rPr lang="cs-CZ" dirty="0"/>
              <a:t>03. </a:t>
            </a:r>
            <a:r>
              <a:rPr lang="cs-CZ" dirty="0" smtClean="0"/>
              <a:t>Příprava pro analýzu</a:t>
            </a:r>
            <a:endParaRPr lang="cs-CZ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endParaRPr lang="cs-CZ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r>
              <a:rPr lang="cs-CZ" dirty="0"/>
              <a:t>04. </a:t>
            </a:r>
            <a:r>
              <a:rPr lang="cs-CZ" dirty="0" smtClean="0"/>
              <a:t>Chybějící a odlehlé hodnoty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Čištění dat</a:t>
            </a:r>
            <a:br>
              <a:rPr lang="cs-CZ" b="1" dirty="0"/>
            </a:br>
            <a:r>
              <a:rPr lang="cs-CZ" sz="2400" b="1" dirty="0"/>
              <a:t>Explorace hrubých dat - </a:t>
            </a:r>
            <a:r>
              <a:rPr lang="cs-CZ" sz="2400" b="1" dirty="0">
                <a:hlinkClick r:id="rId3"/>
              </a:rPr>
              <a:t>base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3901309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err="1">
                <a:solidFill>
                  <a:schemeClr val="bg1"/>
                </a:solidFill>
              </a:rPr>
              <a:t>Matice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bmi_1 = </a:t>
            </a:r>
            <a:r>
              <a:rPr lang="en-US" sz="1600" dirty="0" err="1">
                <a:solidFill>
                  <a:schemeClr val="bg1"/>
                </a:solidFill>
              </a:rPr>
              <a:t>read_excel</a:t>
            </a:r>
            <a:r>
              <a:rPr lang="en-US" sz="1600" dirty="0">
                <a:solidFill>
                  <a:schemeClr val="bg1"/>
                </a:solidFill>
              </a:rPr>
              <a:t>("bmi.xlsx", sheet = 2)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Check the class of </a:t>
            </a:r>
            <a:r>
              <a:rPr lang="en-US" sz="1600" dirty="0" err="1">
                <a:solidFill>
                  <a:schemeClr val="bg1"/>
                </a:solidFill>
              </a:rPr>
              <a:t>bmi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class(bmi_1)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Check the dimensions of </a:t>
            </a:r>
            <a:r>
              <a:rPr lang="en-US" sz="1600" dirty="0" err="1">
                <a:solidFill>
                  <a:schemeClr val="bg1"/>
                </a:solidFill>
              </a:rPr>
              <a:t>bmi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dim(bmi_1)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View the column names of </a:t>
            </a:r>
            <a:r>
              <a:rPr lang="en-US" sz="1600" dirty="0" err="1">
                <a:solidFill>
                  <a:schemeClr val="bg1"/>
                </a:solidFill>
              </a:rPr>
              <a:t>bmi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colnames</a:t>
            </a:r>
            <a:r>
              <a:rPr lang="en-US" sz="1600" dirty="0">
                <a:solidFill>
                  <a:schemeClr val="bg1"/>
                </a:solidFill>
              </a:rPr>
              <a:t>(bmi_1)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err="1">
                <a:solidFill>
                  <a:schemeClr val="bg1"/>
                </a:solidFill>
              </a:rPr>
              <a:t>Struktura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dat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str</a:t>
            </a:r>
            <a:r>
              <a:rPr lang="en-US" sz="1600" dirty="0">
                <a:solidFill>
                  <a:schemeClr val="bg1"/>
                </a:solidFill>
              </a:rPr>
              <a:t>(bmi_1)</a:t>
            </a:r>
          </a:p>
        </p:txBody>
      </p:sp>
      <p:sp>
        <p:nvSpPr>
          <p:cNvPr id="4" name="Google Shape;808;p19">
            <a:extLst>
              <a:ext uri="{FF2B5EF4-FFF2-40B4-BE49-F238E27FC236}">
                <a16:creationId xmlns="" xmlns:a16="http://schemas.microsoft.com/office/drawing/2014/main" id="{BC92EA5F-AF95-4787-A9D6-517631015A52}"/>
              </a:ext>
            </a:extLst>
          </p:cNvPr>
          <p:cNvSpPr txBox="1">
            <a:spLocks/>
          </p:cNvSpPr>
          <p:nvPr/>
        </p:nvSpPr>
        <p:spPr>
          <a:xfrm>
            <a:off x="4380466" y="1300850"/>
            <a:ext cx="3901309" cy="3548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cs-CZ" sz="1600" dirty="0">
                <a:solidFill>
                  <a:schemeClr val="bg1"/>
                </a:solidFill>
              </a:rPr>
              <a:t># </a:t>
            </a:r>
            <a:r>
              <a:rPr lang="cs-CZ" sz="1600" dirty="0" err="1">
                <a:solidFill>
                  <a:schemeClr val="bg1"/>
                </a:solidFill>
              </a:rPr>
              <a:t>Glimpse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</a:p>
          <a:p>
            <a:pPr marL="0" indent="0"/>
            <a:r>
              <a:rPr lang="cs-CZ" sz="1600" dirty="0">
                <a:solidFill>
                  <a:schemeClr val="bg1"/>
                </a:solidFill>
              </a:rPr>
              <a:t># </a:t>
            </a:r>
            <a:r>
              <a:rPr lang="cs-CZ" sz="1600" dirty="0" err="1">
                <a:solidFill>
                  <a:schemeClr val="bg1"/>
                </a:solidFill>
              </a:rPr>
              <a:t>install.packages</a:t>
            </a:r>
            <a:r>
              <a:rPr lang="cs-CZ" sz="1600" dirty="0">
                <a:solidFill>
                  <a:schemeClr val="bg1"/>
                </a:solidFill>
              </a:rPr>
              <a:t>(“</a:t>
            </a:r>
            <a:r>
              <a:rPr lang="cs-CZ" sz="1600" dirty="0" err="1">
                <a:solidFill>
                  <a:schemeClr val="bg1"/>
                </a:solidFill>
              </a:rPr>
              <a:t>dplyr</a:t>
            </a:r>
            <a:r>
              <a:rPr lang="cs-CZ" sz="1600" dirty="0">
                <a:solidFill>
                  <a:schemeClr val="bg1"/>
                </a:solidFill>
              </a:rPr>
              <a:t>“)</a:t>
            </a: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library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dplyr</a:t>
            </a:r>
            <a:r>
              <a:rPr lang="cs-CZ" sz="1600" dirty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glimpse</a:t>
            </a:r>
            <a:r>
              <a:rPr lang="cs-CZ" sz="1600" dirty="0">
                <a:solidFill>
                  <a:schemeClr val="bg1"/>
                </a:solidFill>
              </a:rPr>
              <a:t>(bmi_1)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err="1">
                <a:solidFill>
                  <a:schemeClr val="bg1"/>
                </a:solidFill>
              </a:rPr>
              <a:t>Sumarizace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summary(bmi_1)</a:t>
            </a: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err="1">
                <a:solidFill>
                  <a:schemeClr val="bg1"/>
                </a:solidFill>
              </a:rPr>
              <a:t>Prvních</a:t>
            </a:r>
            <a:r>
              <a:rPr lang="en-US" sz="1600" dirty="0">
                <a:solidFill>
                  <a:schemeClr val="bg1"/>
                </a:solidFill>
              </a:rPr>
              <a:t> 10 a </a:t>
            </a:r>
            <a:r>
              <a:rPr lang="en-US" sz="1600" dirty="0" err="1">
                <a:solidFill>
                  <a:schemeClr val="bg1"/>
                </a:solidFill>
              </a:rPr>
              <a:t>posledních</a:t>
            </a:r>
            <a:r>
              <a:rPr lang="en-US" sz="1600" dirty="0">
                <a:solidFill>
                  <a:schemeClr val="bg1"/>
                </a:solidFill>
              </a:rPr>
              <a:t> 10 </a:t>
            </a:r>
            <a:r>
              <a:rPr lang="en-US" sz="1600" dirty="0" err="1">
                <a:solidFill>
                  <a:schemeClr val="bg1"/>
                </a:solidFill>
              </a:rPr>
              <a:t>řádků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head(bmi_1, n = 10)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tail(bmi_1, n = 10)</a:t>
            </a: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1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Čištění dat</a:t>
            </a:r>
            <a:br>
              <a:rPr lang="cs-CZ" b="1" dirty="0"/>
            </a:br>
            <a:r>
              <a:rPr lang="cs-CZ" sz="2400" b="1" dirty="0"/>
              <a:t>Explorace hrubých dat - </a:t>
            </a:r>
            <a:r>
              <a:rPr lang="cs-CZ" sz="2400" b="1" dirty="0">
                <a:hlinkClick r:id="rId3" action="ppaction://hlinkfile"/>
              </a:rPr>
              <a:t>psych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5447948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Load psych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install.packages</a:t>
            </a:r>
            <a:r>
              <a:rPr lang="en-US" sz="1600" dirty="0">
                <a:solidFill>
                  <a:schemeClr val="bg1"/>
                </a:solidFill>
              </a:rPr>
              <a:t>("psych")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library(psych)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Check the structure of </a:t>
            </a:r>
            <a:r>
              <a:rPr lang="en-US" sz="1600" dirty="0" err="1">
                <a:solidFill>
                  <a:schemeClr val="bg1"/>
                </a:solidFill>
              </a:rPr>
              <a:t>bmi</a:t>
            </a:r>
            <a:r>
              <a:rPr lang="en-US" sz="1600" dirty="0">
                <a:solidFill>
                  <a:schemeClr val="bg1"/>
                </a:solidFill>
              </a:rPr>
              <a:t>, the </a:t>
            </a:r>
            <a:r>
              <a:rPr lang="en-US" sz="1600" dirty="0" smtClean="0">
                <a:solidFill>
                  <a:schemeClr val="bg1"/>
                </a:solidFill>
              </a:rPr>
              <a:t>psych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way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describe(bmi_1)</a:t>
            </a:r>
          </a:p>
        </p:txBody>
      </p:sp>
    </p:spTree>
    <p:extLst>
      <p:ext uri="{BB962C8B-B14F-4D97-AF65-F5344CB8AC3E}">
        <p14:creationId xmlns:p14="http://schemas.microsoft.com/office/powerpoint/2010/main" val="86149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Čištění dat</a:t>
            </a:r>
            <a:br>
              <a:rPr lang="cs-CZ" b="1" dirty="0"/>
            </a:br>
            <a:r>
              <a:rPr lang="cs-CZ" sz="2400" b="1" dirty="0"/>
              <a:t>Explorace hrubých dat - </a:t>
            </a:r>
            <a:r>
              <a:rPr lang="cs-CZ" sz="2400" b="1" dirty="0">
                <a:hlinkClick r:id="rId3"/>
              </a:rPr>
              <a:t>summarytools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7571266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Load </a:t>
            </a:r>
            <a:r>
              <a:rPr lang="cs-CZ" sz="1600" dirty="0">
                <a:solidFill>
                  <a:schemeClr val="bg1"/>
                </a:solidFill>
              </a:rPr>
              <a:t>summarytools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install.packages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cs-CZ" sz="1600" dirty="0">
                <a:solidFill>
                  <a:schemeClr val="bg1"/>
                </a:solidFill>
              </a:rPr>
              <a:t>“summarytools</a:t>
            </a:r>
            <a:r>
              <a:rPr lang="en-US" sz="1600" dirty="0">
                <a:solidFill>
                  <a:schemeClr val="bg1"/>
                </a:solidFill>
              </a:rPr>
              <a:t>")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library(</a:t>
            </a:r>
            <a:r>
              <a:rPr lang="cs-CZ" sz="1600" dirty="0" err="1">
                <a:solidFill>
                  <a:schemeClr val="bg1"/>
                </a:solidFill>
              </a:rPr>
              <a:t>summarytools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</a:t>
            </a:r>
            <a:r>
              <a:rPr lang="cs-CZ" sz="1600" dirty="0">
                <a:solidFill>
                  <a:schemeClr val="bg1"/>
                </a:solidFill>
              </a:rPr>
              <a:t> Data</a:t>
            </a: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Manpower</a:t>
            </a:r>
            <a:r>
              <a:rPr lang="cs-CZ" sz="1600" dirty="0">
                <a:solidFill>
                  <a:schemeClr val="bg1"/>
                </a:solidFill>
              </a:rPr>
              <a:t> = read.csv(“Manpower.csv“)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Check the structure of </a:t>
            </a:r>
            <a:r>
              <a:rPr lang="en-US" sz="1600" dirty="0" err="1">
                <a:solidFill>
                  <a:schemeClr val="bg1"/>
                </a:solidFill>
              </a:rPr>
              <a:t>bmi</a:t>
            </a:r>
            <a:r>
              <a:rPr lang="en-US" sz="1600" dirty="0">
                <a:solidFill>
                  <a:schemeClr val="bg1"/>
                </a:solidFill>
              </a:rPr>
              <a:t>, the psych way</a:t>
            </a: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view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dfSummary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Manpower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  <a:r>
              <a:rPr lang="cs-CZ" sz="1600" dirty="0">
                <a:solidFill>
                  <a:schemeClr val="bg1"/>
                </a:solidFill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87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Čištění dat</a:t>
            </a:r>
            <a:br>
              <a:rPr lang="cs-CZ" b="1" dirty="0"/>
            </a:br>
            <a:r>
              <a:rPr lang="cs-CZ" sz="2400" b="1" dirty="0"/>
              <a:t>Příprava dat pro analýzu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6471514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err="1">
                <a:solidFill>
                  <a:schemeClr val="bg1"/>
                </a:solidFill>
              </a:rPr>
              <a:t>Matice</a:t>
            </a:r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Infrastructure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=</a:t>
            </a:r>
            <a:r>
              <a:rPr lang="cs-CZ" sz="1600" dirty="0">
                <a:solidFill>
                  <a:schemeClr val="bg1"/>
                </a:solidFill>
              </a:rPr>
              <a:t> read.csv2(“Infrastructure.csv“)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Preview Infrastructure with </a:t>
            </a:r>
            <a:r>
              <a:rPr lang="en-US" sz="1600" dirty="0" err="1">
                <a:solidFill>
                  <a:schemeClr val="bg1"/>
                </a:solidFill>
              </a:rPr>
              <a:t>str</a:t>
            </a:r>
            <a:r>
              <a:rPr lang="en-US" sz="1600" dirty="0">
                <a:solidFill>
                  <a:schemeClr val="bg1"/>
                </a:solidFill>
              </a:rPr>
              <a:t>()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str</a:t>
            </a:r>
            <a:r>
              <a:rPr lang="en-US" sz="1600" dirty="0">
                <a:solidFill>
                  <a:schemeClr val="bg1"/>
                </a:solidFill>
              </a:rPr>
              <a:t>(Infrastructure)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Coerce Country to character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Infrastructure$Country</a:t>
            </a:r>
            <a:r>
              <a:rPr lang="en-US" sz="1600" dirty="0">
                <a:solidFill>
                  <a:schemeClr val="bg1"/>
                </a:solidFill>
              </a:rPr>
              <a:t> &lt;- </a:t>
            </a:r>
            <a:r>
              <a:rPr lang="en-US" sz="1600" dirty="0" err="1">
                <a:solidFill>
                  <a:schemeClr val="bg1"/>
                </a:solidFill>
              </a:rPr>
              <a:t>as.character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Infrastructure$Country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Coerce Rank to factor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Infrastructure$Rank</a:t>
            </a:r>
            <a:r>
              <a:rPr lang="en-US" sz="1600" dirty="0">
                <a:solidFill>
                  <a:schemeClr val="bg1"/>
                </a:solidFill>
              </a:rPr>
              <a:t> &lt;- </a:t>
            </a:r>
            <a:r>
              <a:rPr lang="en-US" sz="1600" dirty="0" err="1">
                <a:solidFill>
                  <a:schemeClr val="bg1"/>
                </a:solidFill>
              </a:rPr>
              <a:t>as.character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Infrastructure$Rank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Look at Infrastructure once more with </a:t>
            </a:r>
            <a:r>
              <a:rPr lang="en-US" sz="1600" dirty="0" err="1">
                <a:solidFill>
                  <a:schemeClr val="bg1"/>
                </a:solidFill>
              </a:rPr>
              <a:t>str</a:t>
            </a:r>
            <a:r>
              <a:rPr lang="en-US" sz="1600" dirty="0">
                <a:solidFill>
                  <a:schemeClr val="bg1"/>
                </a:solidFill>
              </a:rPr>
              <a:t>()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str</a:t>
            </a:r>
            <a:r>
              <a:rPr lang="en-US" sz="1600" dirty="0">
                <a:solidFill>
                  <a:schemeClr val="bg1"/>
                </a:solidFill>
              </a:rPr>
              <a:t>(Infrastructure)</a:t>
            </a:r>
          </a:p>
        </p:txBody>
      </p:sp>
    </p:spTree>
    <p:extLst>
      <p:ext uri="{BB962C8B-B14F-4D97-AF65-F5344CB8AC3E}">
        <p14:creationId xmlns:p14="http://schemas.microsoft.com/office/powerpoint/2010/main" val="39045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Čištění dat</a:t>
            </a:r>
            <a:br>
              <a:rPr lang="cs-CZ" b="1" dirty="0"/>
            </a:br>
            <a:r>
              <a:rPr lang="cs-CZ" sz="2400" b="1" dirty="0"/>
              <a:t>Příprava dat pro analýzu – dílčí manipulace se </a:t>
            </a:r>
            <a:r>
              <a:rPr lang="cs-CZ" sz="2400" b="1" dirty="0" err="1"/>
              <a:t>strings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3901309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Load the </a:t>
            </a:r>
            <a:r>
              <a:rPr lang="en-US" sz="1600" dirty="0" err="1">
                <a:solidFill>
                  <a:schemeClr val="bg1"/>
                </a:solidFill>
              </a:rPr>
              <a:t>stringr</a:t>
            </a:r>
            <a:r>
              <a:rPr lang="en-US" sz="1600" dirty="0">
                <a:solidFill>
                  <a:schemeClr val="bg1"/>
                </a:solidFill>
              </a:rPr>
              <a:t> package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install.packages</a:t>
            </a:r>
            <a:r>
              <a:rPr lang="en-US" sz="1600" dirty="0">
                <a:solidFill>
                  <a:schemeClr val="bg1"/>
                </a:solidFill>
              </a:rPr>
              <a:t>("</a:t>
            </a:r>
            <a:r>
              <a:rPr lang="en-US" sz="1600" dirty="0" err="1">
                <a:solidFill>
                  <a:schemeClr val="bg1"/>
                </a:solidFill>
              </a:rPr>
              <a:t>stringr</a:t>
            </a:r>
            <a:r>
              <a:rPr lang="en-US" sz="1600" dirty="0">
                <a:solidFill>
                  <a:schemeClr val="bg1"/>
                </a:solidFill>
              </a:rPr>
              <a:t>")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library("</a:t>
            </a:r>
            <a:r>
              <a:rPr lang="en-US" sz="1600" dirty="0" err="1">
                <a:solidFill>
                  <a:schemeClr val="bg1"/>
                </a:solidFill>
              </a:rPr>
              <a:t>stringr</a:t>
            </a:r>
            <a:r>
              <a:rPr lang="en-US" sz="1600" dirty="0">
                <a:solidFill>
                  <a:schemeClr val="bg1"/>
                </a:solidFill>
              </a:rPr>
              <a:t>")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Trim all leading and trailing whitespace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name = c(" Filip ", "Nick ", " Jonathan")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str_trim</a:t>
            </a:r>
            <a:r>
              <a:rPr lang="en-US" sz="1600" dirty="0">
                <a:solidFill>
                  <a:schemeClr val="bg1"/>
                </a:solidFill>
              </a:rPr>
              <a:t>(name)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Pad these strings with leading zeros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pad = c("23485W", "8823453Q", "994Z")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str_pad</a:t>
            </a:r>
            <a:r>
              <a:rPr lang="en-US" sz="1600" dirty="0">
                <a:solidFill>
                  <a:schemeClr val="bg1"/>
                </a:solidFill>
              </a:rPr>
              <a:t>(pad, width = 9, side = "left", pad =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"0")</a:t>
            </a:r>
          </a:p>
        </p:txBody>
      </p:sp>
      <p:sp>
        <p:nvSpPr>
          <p:cNvPr id="4" name="Google Shape;808;p19">
            <a:extLst>
              <a:ext uri="{FF2B5EF4-FFF2-40B4-BE49-F238E27FC236}">
                <a16:creationId xmlns="" xmlns:a16="http://schemas.microsoft.com/office/drawing/2014/main" id="{BC92EA5F-AF95-4787-A9D6-517631015A52}"/>
              </a:ext>
            </a:extLst>
          </p:cNvPr>
          <p:cNvSpPr txBox="1">
            <a:spLocks/>
          </p:cNvSpPr>
          <p:nvPr/>
        </p:nvSpPr>
        <p:spPr>
          <a:xfrm>
            <a:off x="4176584" y="1300850"/>
            <a:ext cx="4105191" cy="3548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Print state abbreviations</a:t>
            </a: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Manpower</a:t>
            </a:r>
            <a:r>
              <a:rPr lang="en-US" sz="1600" dirty="0">
                <a:solidFill>
                  <a:schemeClr val="bg1"/>
                </a:solidFill>
              </a:rPr>
              <a:t>$</a:t>
            </a:r>
            <a:r>
              <a:rPr lang="cs-CZ" sz="1600" dirty="0">
                <a:solidFill>
                  <a:schemeClr val="bg1"/>
                </a:solidFill>
              </a:rPr>
              <a:t>C</a:t>
            </a:r>
            <a:r>
              <a:rPr lang="en-US" sz="1600" dirty="0" err="1">
                <a:solidFill>
                  <a:schemeClr val="bg1"/>
                </a:solidFill>
              </a:rPr>
              <a:t>ountry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Make states all uppercase and save result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smtClean="0">
                <a:solidFill>
                  <a:schemeClr val="bg1"/>
                </a:solidFill>
              </a:rPr>
              <a:t>to </a:t>
            </a:r>
            <a:r>
              <a:rPr lang="en-US" sz="1600" dirty="0" err="1">
                <a:solidFill>
                  <a:schemeClr val="bg1"/>
                </a:solidFill>
              </a:rPr>
              <a:t>states_upper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 err="1">
                <a:solidFill>
                  <a:schemeClr val="bg1"/>
                </a:solidFill>
              </a:rPr>
              <a:t>states_upper</a:t>
            </a:r>
            <a:r>
              <a:rPr lang="en-US" sz="1600" dirty="0">
                <a:solidFill>
                  <a:schemeClr val="bg1"/>
                </a:solidFill>
              </a:rPr>
              <a:t> =</a:t>
            </a:r>
          </a:p>
          <a:p>
            <a:pPr marL="0" indent="0"/>
            <a:r>
              <a:rPr lang="en-US" sz="1600" dirty="0" err="1">
                <a:solidFill>
                  <a:schemeClr val="bg1"/>
                </a:solidFill>
              </a:rPr>
              <a:t>toupper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Manpower</a:t>
            </a:r>
            <a:r>
              <a:rPr lang="en-US" sz="1600" dirty="0">
                <a:solidFill>
                  <a:schemeClr val="bg1"/>
                </a:solidFill>
              </a:rPr>
              <a:t>$Country)</a:t>
            </a:r>
          </a:p>
          <a:p>
            <a:pPr marL="0" indent="0"/>
            <a:r>
              <a:rPr lang="en-US" sz="1600" dirty="0" err="1">
                <a:solidFill>
                  <a:schemeClr val="bg1"/>
                </a:solidFill>
              </a:rPr>
              <a:t>states_upper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Make </a:t>
            </a:r>
            <a:r>
              <a:rPr lang="en-US" sz="1600" dirty="0" err="1">
                <a:solidFill>
                  <a:schemeClr val="bg1"/>
                </a:solidFill>
              </a:rPr>
              <a:t>states_upper</a:t>
            </a:r>
            <a:r>
              <a:rPr lang="en-US" sz="1600" dirty="0">
                <a:solidFill>
                  <a:schemeClr val="bg1"/>
                </a:solidFill>
              </a:rPr>
              <a:t> all lowercase again</a:t>
            </a:r>
          </a:p>
          <a:p>
            <a:pPr marL="0" indent="0"/>
            <a:r>
              <a:rPr lang="en-US" sz="1600" dirty="0" err="1">
                <a:solidFill>
                  <a:schemeClr val="bg1"/>
                </a:solidFill>
              </a:rPr>
              <a:t>states_lower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err="1">
                <a:solidFill>
                  <a:schemeClr val="bg1"/>
                </a:solidFill>
              </a:rPr>
              <a:t>tolower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Manpower</a:t>
            </a:r>
            <a:r>
              <a:rPr lang="en-US" sz="1600" dirty="0">
                <a:solidFill>
                  <a:schemeClr val="bg1"/>
                </a:solidFill>
              </a:rPr>
              <a:t>$Country)</a:t>
            </a:r>
          </a:p>
          <a:p>
            <a:pPr marL="0" indent="0"/>
            <a:r>
              <a:rPr lang="en-US" sz="1600" dirty="0" err="1">
                <a:solidFill>
                  <a:schemeClr val="bg1"/>
                </a:solidFill>
              </a:rPr>
              <a:t>states_lower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63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Čištění dat</a:t>
            </a:r>
            <a:br>
              <a:rPr lang="cs-CZ" b="1" dirty="0"/>
            </a:br>
            <a:r>
              <a:rPr lang="cs-CZ" sz="2400" b="1" dirty="0"/>
              <a:t>Příprava dat pro analýzu – dílčí manipulace se </a:t>
            </a:r>
            <a:r>
              <a:rPr lang="cs-CZ" sz="2400" b="1" dirty="0" err="1"/>
              <a:t>strings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3901309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Look at the head of Infrastructure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head(Infrastructure)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Detect all "Republic" in Country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str_detect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Infrastructure$Country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"Republic")</a:t>
            </a:r>
          </a:p>
        </p:txBody>
      </p:sp>
      <p:sp>
        <p:nvSpPr>
          <p:cNvPr id="4" name="Google Shape;808;p19">
            <a:extLst>
              <a:ext uri="{FF2B5EF4-FFF2-40B4-BE49-F238E27FC236}">
                <a16:creationId xmlns="" xmlns:a16="http://schemas.microsoft.com/office/drawing/2014/main" id="{BC92EA5F-AF95-4787-A9D6-517631015A52}"/>
              </a:ext>
            </a:extLst>
          </p:cNvPr>
          <p:cNvSpPr txBox="1">
            <a:spLocks/>
          </p:cNvSpPr>
          <p:nvPr/>
        </p:nvSpPr>
        <p:spPr>
          <a:xfrm>
            <a:off x="4176584" y="1300850"/>
            <a:ext cx="4105191" cy="3548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In the Country column, replace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"Republic" with "R"...</a:t>
            </a: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 err="1">
                <a:solidFill>
                  <a:schemeClr val="bg1"/>
                </a:solidFill>
              </a:rPr>
              <a:t>Infrastructure$Country</a:t>
            </a:r>
            <a:r>
              <a:rPr lang="en-US" sz="1600" dirty="0">
                <a:solidFill>
                  <a:schemeClr val="bg1"/>
                </a:solidFill>
              </a:rPr>
              <a:t> &lt;-</a:t>
            </a:r>
          </a:p>
          <a:p>
            <a:pPr marL="0" indent="0"/>
            <a:r>
              <a:rPr lang="en-US" sz="1600" dirty="0" err="1">
                <a:solidFill>
                  <a:schemeClr val="bg1"/>
                </a:solidFill>
              </a:rPr>
              <a:t>str_replace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Infrastructure$Country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"Republic", "R")</a:t>
            </a:r>
          </a:p>
        </p:txBody>
      </p:sp>
    </p:spTree>
    <p:extLst>
      <p:ext uri="{BB962C8B-B14F-4D97-AF65-F5344CB8AC3E}">
        <p14:creationId xmlns:p14="http://schemas.microsoft.com/office/powerpoint/2010/main" val="5303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Čištění dat</a:t>
            </a:r>
            <a:br>
              <a:rPr lang="cs-CZ" b="1" dirty="0"/>
            </a:br>
            <a:r>
              <a:rPr lang="cs-CZ" sz="2400" b="1" dirty="0"/>
              <a:t>Příprava dat pro analýzu – </a:t>
            </a:r>
            <a:r>
              <a:rPr lang="cs-CZ" sz="2400" b="1" dirty="0" smtClean="0"/>
              <a:t>chybějící data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312759" y="3177376"/>
            <a:ext cx="7052282" cy="1068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● character: "treatment", "123", "A"</a:t>
            </a:r>
          </a:p>
          <a:p>
            <a:pPr marL="0" lvl="0" indent="0"/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● numeric: 23.44, 120, </a:t>
            </a:r>
            <a:r>
              <a:rPr lang="en-US" sz="1200" dirty="0" err="1">
                <a:solidFill>
                  <a:schemeClr val="bg1"/>
                </a:solidFill>
              </a:rPr>
              <a:t>NaN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Inf</a:t>
            </a:r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● </a:t>
            </a:r>
            <a:r>
              <a:rPr lang="en-US" sz="1200" dirty="0">
                <a:solidFill>
                  <a:schemeClr val="bg1"/>
                </a:solidFill>
                <a:hlinkClick r:id="rId3"/>
              </a:rPr>
              <a:t>integer</a:t>
            </a:r>
            <a:r>
              <a:rPr lang="en-US" sz="1200" dirty="0">
                <a:solidFill>
                  <a:schemeClr val="bg1"/>
                </a:solidFill>
              </a:rPr>
              <a:t>: 4L, 1123L</a:t>
            </a:r>
          </a:p>
          <a:p>
            <a:pPr marL="0" lvl="0" indent="0"/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● factor: factor("Hello"), factor(8)</a:t>
            </a:r>
          </a:p>
          <a:p>
            <a:pPr marL="0" lvl="0" indent="0"/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● logical: TRUE, FALSE, NA</a:t>
            </a:r>
          </a:p>
        </p:txBody>
      </p:sp>
      <p:sp>
        <p:nvSpPr>
          <p:cNvPr id="4" name="Google Shape;808;p19">
            <a:extLst>
              <a:ext uri="{FF2B5EF4-FFF2-40B4-BE49-F238E27FC236}">
                <a16:creationId xmlns="" xmlns:a16="http://schemas.microsoft.com/office/drawing/2014/main" id="{BC92EA5F-AF95-4787-A9D6-517631015A52}"/>
              </a:ext>
            </a:extLst>
          </p:cNvPr>
          <p:cNvSpPr txBox="1">
            <a:spLocks/>
          </p:cNvSpPr>
          <p:nvPr/>
        </p:nvSpPr>
        <p:spPr>
          <a:xfrm>
            <a:off x="4354201" y="1298557"/>
            <a:ext cx="4105191" cy="254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en-US" sz="1200" dirty="0">
                <a:solidFill>
                  <a:schemeClr val="bg1"/>
                </a:solidFill>
              </a:rPr>
              <a:t>● </a:t>
            </a:r>
            <a:r>
              <a:rPr lang="en-US" sz="1200" dirty="0" err="1">
                <a:solidFill>
                  <a:schemeClr val="bg1"/>
                </a:solidFill>
              </a:rPr>
              <a:t>Inf</a:t>
            </a:r>
            <a:r>
              <a:rPr lang="en-US" sz="1200" dirty="0">
                <a:solidFill>
                  <a:schemeClr val="bg1"/>
                </a:solidFill>
              </a:rPr>
              <a:t> - "Infinite value" (indicative of outliers?)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cs-CZ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● 1/0</a:t>
            </a:r>
            <a:endParaRPr lang="en-US" sz="1200" dirty="0">
              <a:solidFill>
                <a:schemeClr val="bg1"/>
              </a:solidFill>
            </a:endParaRP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cs-CZ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● </a:t>
            </a:r>
            <a:r>
              <a:rPr lang="en-US" sz="1200" dirty="0">
                <a:solidFill>
                  <a:schemeClr val="bg1"/>
                </a:solidFill>
              </a:rPr>
              <a:t>1/0 + 1/0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cs-CZ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● </a:t>
            </a:r>
            <a:r>
              <a:rPr lang="en-US" sz="1200" dirty="0">
                <a:solidFill>
                  <a:schemeClr val="bg1"/>
                </a:solidFill>
              </a:rPr>
              <a:t>33333^33333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● </a:t>
            </a:r>
            <a:r>
              <a:rPr lang="en-US" sz="1200" dirty="0" err="1">
                <a:solidFill>
                  <a:schemeClr val="bg1"/>
                </a:solidFill>
              </a:rPr>
              <a:t>NaN</a:t>
            </a:r>
            <a:r>
              <a:rPr lang="en-US" sz="1200" dirty="0">
                <a:solidFill>
                  <a:schemeClr val="bg1"/>
                </a:solidFill>
              </a:rPr>
              <a:t> - "Not a number" (rethink a variable?)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cs-CZ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● </a:t>
            </a:r>
            <a:r>
              <a:rPr lang="en-US" sz="1200" dirty="0">
                <a:solidFill>
                  <a:schemeClr val="bg1"/>
                </a:solidFill>
              </a:rPr>
              <a:t>0/0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cs-CZ" sz="12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● </a:t>
            </a:r>
            <a:r>
              <a:rPr lang="en-US" sz="1200" dirty="0">
                <a:solidFill>
                  <a:schemeClr val="bg1"/>
                </a:solidFill>
              </a:rPr>
              <a:t>1/0 - 1/0</a:t>
            </a:r>
          </a:p>
        </p:txBody>
      </p:sp>
      <p:sp>
        <p:nvSpPr>
          <p:cNvPr id="5" name="Google Shape;808;p19">
            <a:extLst>
              <a:ext uri="{FF2B5EF4-FFF2-40B4-BE49-F238E27FC236}">
                <a16:creationId xmlns="" xmlns:a16="http://schemas.microsoft.com/office/drawing/2014/main" id="{2AB0206B-A4EE-413A-BD82-56769431E98A}"/>
              </a:ext>
            </a:extLst>
          </p:cNvPr>
          <p:cNvSpPr txBox="1">
            <a:spLocks/>
          </p:cNvSpPr>
          <p:nvPr/>
        </p:nvSpPr>
        <p:spPr>
          <a:xfrm>
            <a:off x="556321" y="1298557"/>
            <a:ext cx="3929449" cy="1878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en-US" sz="1200" dirty="0">
                <a:solidFill>
                  <a:schemeClr val="bg1"/>
                </a:solidFill>
              </a:rPr>
              <a:t>● In R, represented as NA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● May appear in other forms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● #N/A (Excel)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● Single dot (SPSS, SAS)</a:t>
            </a:r>
          </a:p>
          <a:p>
            <a:pPr marL="0" indent="0"/>
            <a:endParaRPr lang="en-US" sz="1200" dirty="0">
              <a:solidFill>
                <a:schemeClr val="bg1"/>
              </a:solidFill>
            </a:endParaRP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● Empty string</a:t>
            </a:r>
          </a:p>
        </p:txBody>
      </p:sp>
    </p:spTree>
    <p:extLst>
      <p:ext uri="{BB962C8B-B14F-4D97-AF65-F5344CB8AC3E}">
        <p14:creationId xmlns:p14="http://schemas.microsoft.com/office/powerpoint/2010/main" val="3434640229"/>
      </p:ext>
    </p:extLst>
  </p:cSld>
  <p:clrMapOvr>
    <a:masterClrMapping/>
  </p:clrMapOvr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637</Words>
  <Application>Microsoft Office PowerPoint</Application>
  <PresentationFormat>Předvádění na obrazovce (16:9)</PresentationFormat>
  <Paragraphs>175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Titillium Web</vt:lpstr>
      <vt:lpstr>Titillium Web ExtraLight</vt:lpstr>
      <vt:lpstr>Arial</vt:lpstr>
      <vt:lpstr>Thaliard template</vt:lpstr>
      <vt:lpstr>04. Čištění dat</vt:lpstr>
      <vt:lpstr>Harmonogram</vt:lpstr>
      <vt:lpstr>Čištění dat Explorace hrubých dat - base</vt:lpstr>
      <vt:lpstr>Čištění dat Explorace hrubých dat - psych</vt:lpstr>
      <vt:lpstr>Čištění dat Explorace hrubých dat - summarytools</vt:lpstr>
      <vt:lpstr>Čištění dat Příprava dat pro analýzu</vt:lpstr>
      <vt:lpstr>Čištění dat Příprava dat pro analýzu – dílčí manipulace se strings</vt:lpstr>
      <vt:lpstr>Čištění dat Příprava dat pro analýzu – dílčí manipulace se strings</vt:lpstr>
      <vt:lpstr>Čištění dat Příprava dat pro analýzu – chybějící data</vt:lpstr>
      <vt:lpstr>Čištění dat Příprava dat pro analýzu – chybějící data</vt:lpstr>
      <vt:lpstr>Čištění dat Odlehlé hodnoty – explorace grafy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01. Programovací jazyk R   a práce s ním</dc:title>
  <cp:lastModifiedBy>Vít Gabrhel</cp:lastModifiedBy>
  <cp:revision>46</cp:revision>
  <dcterms:modified xsi:type="dcterms:W3CDTF">2018-10-15T12:36:49Z</dcterms:modified>
</cp:coreProperties>
</file>