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38"/>
  </p:notesMasterIdLst>
  <p:sldIdLst>
    <p:sldId id="256" r:id="rId2"/>
    <p:sldId id="356" r:id="rId3"/>
    <p:sldId id="432" r:id="rId4"/>
    <p:sldId id="440" r:id="rId5"/>
    <p:sldId id="439" r:id="rId6"/>
    <p:sldId id="441" r:id="rId7"/>
    <p:sldId id="442" r:id="rId8"/>
    <p:sldId id="443" r:id="rId9"/>
    <p:sldId id="444" r:id="rId10"/>
    <p:sldId id="445" r:id="rId11"/>
    <p:sldId id="446" r:id="rId12"/>
    <p:sldId id="447" r:id="rId13"/>
    <p:sldId id="449" r:id="rId14"/>
    <p:sldId id="451" r:id="rId15"/>
    <p:sldId id="452" r:id="rId16"/>
    <p:sldId id="453" r:id="rId17"/>
    <p:sldId id="454" r:id="rId18"/>
    <p:sldId id="455" r:id="rId19"/>
    <p:sldId id="456" r:id="rId20"/>
    <p:sldId id="457" r:id="rId21"/>
    <p:sldId id="458" r:id="rId22"/>
    <p:sldId id="459" r:id="rId23"/>
    <p:sldId id="461" r:id="rId24"/>
    <p:sldId id="460" r:id="rId25"/>
    <p:sldId id="463" r:id="rId26"/>
    <p:sldId id="465" r:id="rId27"/>
    <p:sldId id="466" r:id="rId28"/>
    <p:sldId id="467" r:id="rId29"/>
    <p:sldId id="468" r:id="rId30"/>
    <p:sldId id="469" r:id="rId31"/>
    <p:sldId id="470" r:id="rId32"/>
    <p:sldId id="471" r:id="rId33"/>
    <p:sldId id="472" r:id="rId34"/>
    <p:sldId id="474" r:id="rId35"/>
    <p:sldId id="473" r:id="rId36"/>
    <p:sldId id="338" r:id="rId37"/>
  </p:sldIdLst>
  <p:sldSz cx="9144000" cy="5143500" type="screen16x9"/>
  <p:notesSz cx="6858000" cy="9144000"/>
  <p:embeddedFontLst>
    <p:embeddedFont>
      <p:font typeface="Titillium Web" panose="020B0604020202020204" charset="-18"/>
      <p:regular r:id="rId39"/>
      <p:bold r:id="rId40"/>
      <p:italic r:id="rId41"/>
      <p:boldItalic r:id="rId42"/>
    </p:embeddedFont>
    <p:embeddedFont>
      <p:font typeface="Titillium Web ExtraLight" panose="020B0604020202020204" charset="-18"/>
      <p:regular r:id="rId43"/>
      <p:bold r:id="rId44"/>
      <p:italic r:id="rId45"/>
      <p:boldItalic r:id="rId4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60000E-D80E-4480-9D7A-DDCB5AA01081}">
  <a:tblStyle styleId="{6D60000E-D80E-4480-9D7A-DDCB5AA010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4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font" Target="fonts/font2.fntdata"/><Relationship Id="rId45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5.fntdata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03942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0447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3373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3025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228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54370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48797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728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70012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8134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62920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7857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22206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59155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1774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237660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332356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5051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2972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5638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3754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7221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3189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56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96525" y="817291"/>
            <a:ext cx="7729200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28550" y="2196764"/>
            <a:ext cx="9094048" cy="2946825"/>
            <a:chOff x="28544" y="3514688"/>
            <a:chExt cx="9094048" cy="1628800"/>
          </a:xfrm>
        </p:grpSpPr>
        <p:sp>
          <p:nvSpPr>
            <p:cNvPr id="13" name="Google Shape;13;p2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28550" y="3359978"/>
            <a:ext cx="9094048" cy="1783611"/>
            <a:chOff x="28544" y="4157632"/>
            <a:chExt cx="9094048" cy="985856"/>
          </a:xfrm>
        </p:grpSpPr>
        <p:sp>
          <p:nvSpPr>
            <p:cNvPr id="47" name="Google Shape;47;p2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" name="Google Shape;113;p2"/>
          <p:cNvSpPr/>
          <p:nvPr/>
        </p:nvSpPr>
        <p:spPr>
          <a:xfrm>
            <a:off x="0" y="2229988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465573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>
            <a:spLocks noGrp="1"/>
          </p:cNvSpPr>
          <p:nvPr>
            <p:ph type="ctrTitle"/>
          </p:nvPr>
        </p:nvSpPr>
        <p:spPr>
          <a:xfrm>
            <a:off x="44827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subTitle" idx="1"/>
          </p:nvPr>
        </p:nvSpPr>
        <p:spPr>
          <a:xfrm>
            <a:off x="448270" y="1585135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9pPr>
          </a:lstStyle>
          <a:p>
            <a:endParaRPr/>
          </a:p>
        </p:txBody>
      </p:sp>
      <p:grpSp>
        <p:nvGrpSpPr>
          <p:cNvPr id="117" name="Google Shape;117;p3"/>
          <p:cNvGrpSpPr/>
          <p:nvPr/>
        </p:nvGrpSpPr>
        <p:grpSpPr>
          <a:xfrm>
            <a:off x="28550" y="2196764"/>
            <a:ext cx="9094048" cy="2946825"/>
            <a:chOff x="28544" y="3514688"/>
            <a:chExt cx="9094048" cy="1628800"/>
          </a:xfrm>
        </p:grpSpPr>
        <p:sp>
          <p:nvSpPr>
            <p:cNvPr id="118" name="Google Shape;118;p3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3"/>
          <p:cNvGrpSpPr/>
          <p:nvPr/>
        </p:nvGrpSpPr>
        <p:grpSpPr>
          <a:xfrm>
            <a:off x="28550" y="3359978"/>
            <a:ext cx="9094048" cy="1783611"/>
            <a:chOff x="28544" y="4157632"/>
            <a:chExt cx="9094048" cy="985856"/>
          </a:xfrm>
        </p:grpSpPr>
        <p:sp>
          <p:nvSpPr>
            <p:cNvPr id="152" name="Google Shape;152;p3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"/>
          <p:cNvSpPr/>
          <p:nvPr/>
        </p:nvSpPr>
        <p:spPr>
          <a:xfrm>
            <a:off x="-25" y="0"/>
            <a:ext cx="9144000" cy="1088700"/>
          </a:xfrm>
          <a:prstGeom prst="rect">
            <a:avLst/>
          </a:pr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5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26" name="Google Shape;226;p5"/>
          <p:cNvGrpSpPr/>
          <p:nvPr/>
        </p:nvGrpSpPr>
        <p:grpSpPr>
          <a:xfrm>
            <a:off x="28550" y="3850565"/>
            <a:ext cx="9094048" cy="1293104"/>
            <a:chOff x="28544" y="3514688"/>
            <a:chExt cx="9094048" cy="1628800"/>
          </a:xfrm>
        </p:grpSpPr>
        <p:sp>
          <p:nvSpPr>
            <p:cNvPr id="227" name="Google Shape;227;p5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" name="Google Shape;260;p5"/>
          <p:cNvGrpSpPr/>
          <p:nvPr/>
        </p:nvGrpSpPr>
        <p:grpSpPr>
          <a:xfrm>
            <a:off x="28550" y="4360998"/>
            <a:ext cx="9094048" cy="782671"/>
            <a:chOff x="28544" y="4157632"/>
            <a:chExt cx="9094048" cy="985856"/>
          </a:xfrm>
        </p:grpSpPr>
        <p:sp>
          <p:nvSpPr>
            <p:cNvPr id="261" name="Google Shape;261;p5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5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5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5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5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5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5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5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5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5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5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5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5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5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5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5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5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5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5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5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5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5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7" name="Google Shape;327;p5"/>
          <p:cNvSpPr/>
          <p:nvPr/>
        </p:nvSpPr>
        <p:spPr>
          <a:xfrm>
            <a:off x="0" y="3579000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5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9" name="Google Shape;329;p5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86000" cy="3098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▫"/>
              <a:defRPr>
                <a:solidFill>
                  <a:schemeClr val="lt1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46557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5143488"/>
          </a:xfrm>
          <a:custGeom>
            <a:avLst/>
            <a:gdLst/>
            <a:ahLst/>
            <a:cxnLst/>
            <a:rect l="l" t="t" r="r" b="b"/>
            <a:pathLst>
              <a:path w="285750" h="160734" extrusionOk="0">
                <a:moveTo>
                  <a:pt x="17190" y="8595"/>
                </a:moveTo>
                <a:lnTo>
                  <a:pt x="17190" y="16799"/>
                </a:lnTo>
                <a:lnTo>
                  <a:pt x="8762" y="16799"/>
                </a:lnTo>
                <a:lnTo>
                  <a:pt x="8762" y="8595"/>
                </a:lnTo>
                <a:close/>
                <a:moveTo>
                  <a:pt x="25840" y="8595"/>
                </a:moveTo>
                <a:lnTo>
                  <a:pt x="25840" y="16799"/>
                </a:lnTo>
                <a:lnTo>
                  <a:pt x="17413" y="16799"/>
                </a:lnTo>
                <a:lnTo>
                  <a:pt x="17413" y="8595"/>
                </a:lnTo>
                <a:close/>
                <a:moveTo>
                  <a:pt x="34547" y="8595"/>
                </a:moveTo>
                <a:lnTo>
                  <a:pt x="34547" y="16799"/>
                </a:lnTo>
                <a:lnTo>
                  <a:pt x="26064" y="16799"/>
                </a:lnTo>
                <a:lnTo>
                  <a:pt x="26064" y="8595"/>
                </a:lnTo>
                <a:close/>
                <a:moveTo>
                  <a:pt x="43197" y="8595"/>
                </a:moveTo>
                <a:lnTo>
                  <a:pt x="43197" y="16799"/>
                </a:lnTo>
                <a:lnTo>
                  <a:pt x="34770" y="16799"/>
                </a:lnTo>
                <a:lnTo>
                  <a:pt x="34770" y="8595"/>
                </a:lnTo>
                <a:close/>
                <a:moveTo>
                  <a:pt x="51848" y="8595"/>
                </a:moveTo>
                <a:lnTo>
                  <a:pt x="51848" y="16799"/>
                </a:lnTo>
                <a:lnTo>
                  <a:pt x="43421" y="16799"/>
                </a:lnTo>
                <a:lnTo>
                  <a:pt x="43421" y="8595"/>
                </a:lnTo>
                <a:close/>
                <a:moveTo>
                  <a:pt x="60499" y="8595"/>
                </a:moveTo>
                <a:lnTo>
                  <a:pt x="60499" y="16799"/>
                </a:lnTo>
                <a:lnTo>
                  <a:pt x="52071" y="16799"/>
                </a:lnTo>
                <a:lnTo>
                  <a:pt x="52071" y="8595"/>
                </a:lnTo>
                <a:close/>
                <a:moveTo>
                  <a:pt x="69149" y="8595"/>
                </a:moveTo>
                <a:lnTo>
                  <a:pt x="69149" y="16799"/>
                </a:lnTo>
                <a:lnTo>
                  <a:pt x="60722" y="16799"/>
                </a:lnTo>
                <a:lnTo>
                  <a:pt x="60722" y="8595"/>
                </a:lnTo>
                <a:close/>
                <a:moveTo>
                  <a:pt x="77800" y="8595"/>
                </a:moveTo>
                <a:lnTo>
                  <a:pt x="77800" y="16799"/>
                </a:lnTo>
                <a:lnTo>
                  <a:pt x="69373" y="16799"/>
                </a:lnTo>
                <a:lnTo>
                  <a:pt x="69373" y="8595"/>
                </a:lnTo>
                <a:close/>
                <a:moveTo>
                  <a:pt x="86506" y="8595"/>
                </a:moveTo>
                <a:lnTo>
                  <a:pt x="86506" y="16799"/>
                </a:lnTo>
                <a:lnTo>
                  <a:pt x="78023" y="16799"/>
                </a:lnTo>
                <a:lnTo>
                  <a:pt x="78023" y="8595"/>
                </a:lnTo>
                <a:close/>
                <a:moveTo>
                  <a:pt x="95157" y="8595"/>
                </a:moveTo>
                <a:lnTo>
                  <a:pt x="95157" y="16799"/>
                </a:lnTo>
                <a:lnTo>
                  <a:pt x="86730" y="16799"/>
                </a:lnTo>
                <a:lnTo>
                  <a:pt x="86730" y="8595"/>
                </a:lnTo>
                <a:close/>
                <a:moveTo>
                  <a:pt x="103808" y="8595"/>
                </a:moveTo>
                <a:lnTo>
                  <a:pt x="103808" y="16799"/>
                </a:lnTo>
                <a:lnTo>
                  <a:pt x="95380" y="16799"/>
                </a:lnTo>
                <a:lnTo>
                  <a:pt x="95380" y="8595"/>
                </a:lnTo>
                <a:close/>
                <a:moveTo>
                  <a:pt x="112458" y="8595"/>
                </a:moveTo>
                <a:lnTo>
                  <a:pt x="112458" y="16799"/>
                </a:lnTo>
                <a:lnTo>
                  <a:pt x="104031" y="16799"/>
                </a:lnTo>
                <a:lnTo>
                  <a:pt x="104031" y="8595"/>
                </a:lnTo>
                <a:close/>
                <a:moveTo>
                  <a:pt x="121109" y="8595"/>
                </a:moveTo>
                <a:lnTo>
                  <a:pt x="121109" y="16799"/>
                </a:lnTo>
                <a:lnTo>
                  <a:pt x="112681" y="16799"/>
                </a:lnTo>
                <a:lnTo>
                  <a:pt x="112681" y="8595"/>
                </a:lnTo>
                <a:close/>
                <a:moveTo>
                  <a:pt x="129760" y="8595"/>
                </a:moveTo>
                <a:lnTo>
                  <a:pt x="129760" y="16799"/>
                </a:lnTo>
                <a:lnTo>
                  <a:pt x="121332" y="16799"/>
                </a:lnTo>
                <a:lnTo>
                  <a:pt x="121332" y="8595"/>
                </a:lnTo>
                <a:close/>
                <a:moveTo>
                  <a:pt x="138410" y="8595"/>
                </a:moveTo>
                <a:lnTo>
                  <a:pt x="138410" y="16799"/>
                </a:lnTo>
                <a:lnTo>
                  <a:pt x="129983" y="16799"/>
                </a:lnTo>
                <a:lnTo>
                  <a:pt x="129983" y="8595"/>
                </a:lnTo>
                <a:close/>
                <a:moveTo>
                  <a:pt x="147117" y="8595"/>
                </a:moveTo>
                <a:lnTo>
                  <a:pt x="147117" y="16799"/>
                </a:lnTo>
                <a:lnTo>
                  <a:pt x="138633" y="16799"/>
                </a:lnTo>
                <a:lnTo>
                  <a:pt x="138633" y="8595"/>
                </a:lnTo>
                <a:close/>
                <a:moveTo>
                  <a:pt x="155767" y="8595"/>
                </a:moveTo>
                <a:lnTo>
                  <a:pt x="155767" y="16799"/>
                </a:lnTo>
                <a:lnTo>
                  <a:pt x="147340" y="16799"/>
                </a:lnTo>
                <a:lnTo>
                  <a:pt x="147340" y="8595"/>
                </a:lnTo>
                <a:close/>
                <a:moveTo>
                  <a:pt x="164418" y="8595"/>
                </a:moveTo>
                <a:lnTo>
                  <a:pt x="164418" y="16799"/>
                </a:lnTo>
                <a:lnTo>
                  <a:pt x="155990" y="16799"/>
                </a:lnTo>
                <a:lnTo>
                  <a:pt x="155990" y="8595"/>
                </a:lnTo>
                <a:close/>
                <a:moveTo>
                  <a:pt x="173069" y="8595"/>
                </a:moveTo>
                <a:lnTo>
                  <a:pt x="173069" y="16799"/>
                </a:lnTo>
                <a:lnTo>
                  <a:pt x="164641" y="16799"/>
                </a:lnTo>
                <a:lnTo>
                  <a:pt x="164641" y="8595"/>
                </a:lnTo>
                <a:close/>
                <a:moveTo>
                  <a:pt x="181719" y="8595"/>
                </a:moveTo>
                <a:lnTo>
                  <a:pt x="181719" y="16799"/>
                </a:lnTo>
                <a:lnTo>
                  <a:pt x="173292" y="16799"/>
                </a:lnTo>
                <a:lnTo>
                  <a:pt x="173292" y="8595"/>
                </a:lnTo>
                <a:close/>
                <a:moveTo>
                  <a:pt x="190370" y="8595"/>
                </a:moveTo>
                <a:lnTo>
                  <a:pt x="190370" y="16799"/>
                </a:lnTo>
                <a:lnTo>
                  <a:pt x="181942" y="16799"/>
                </a:lnTo>
                <a:lnTo>
                  <a:pt x="181942" y="8595"/>
                </a:lnTo>
                <a:close/>
                <a:moveTo>
                  <a:pt x="199020" y="8595"/>
                </a:moveTo>
                <a:lnTo>
                  <a:pt x="199020" y="16799"/>
                </a:lnTo>
                <a:lnTo>
                  <a:pt x="190593" y="16799"/>
                </a:lnTo>
                <a:lnTo>
                  <a:pt x="190593" y="8595"/>
                </a:lnTo>
                <a:close/>
                <a:moveTo>
                  <a:pt x="207727" y="8595"/>
                </a:moveTo>
                <a:lnTo>
                  <a:pt x="207727" y="16799"/>
                </a:lnTo>
                <a:lnTo>
                  <a:pt x="199244" y="16799"/>
                </a:lnTo>
                <a:lnTo>
                  <a:pt x="199244" y="8595"/>
                </a:lnTo>
                <a:close/>
                <a:moveTo>
                  <a:pt x="216377" y="8595"/>
                </a:moveTo>
                <a:lnTo>
                  <a:pt x="216377" y="16799"/>
                </a:lnTo>
                <a:lnTo>
                  <a:pt x="207950" y="16799"/>
                </a:lnTo>
                <a:lnTo>
                  <a:pt x="207950" y="8595"/>
                </a:lnTo>
                <a:close/>
                <a:moveTo>
                  <a:pt x="225028" y="8595"/>
                </a:moveTo>
                <a:lnTo>
                  <a:pt x="225028" y="16799"/>
                </a:lnTo>
                <a:lnTo>
                  <a:pt x="216601" y="16799"/>
                </a:lnTo>
                <a:lnTo>
                  <a:pt x="216601" y="8595"/>
                </a:lnTo>
                <a:close/>
                <a:moveTo>
                  <a:pt x="233679" y="8595"/>
                </a:moveTo>
                <a:lnTo>
                  <a:pt x="233679" y="16799"/>
                </a:lnTo>
                <a:lnTo>
                  <a:pt x="225251" y="16799"/>
                </a:lnTo>
                <a:lnTo>
                  <a:pt x="225251" y="8595"/>
                </a:lnTo>
                <a:close/>
                <a:moveTo>
                  <a:pt x="242329" y="8595"/>
                </a:moveTo>
                <a:lnTo>
                  <a:pt x="242329" y="16799"/>
                </a:lnTo>
                <a:lnTo>
                  <a:pt x="233902" y="16799"/>
                </a:lnTo>
                <a:lnTo>
                  <a:pt x="233902" y="8595"/>
                </a:lnTo>
                <a:close/>
                <a:moveTo>
                  <a:pt x="250980" y="8595"/>
                </a:moveTo>
                <a:lnTo>
                  <a:pt x="250980" y="16799"/>
                </a:lnTo>
                <a:lnTo>
                  <a:pt x="242553" y="16799"/>
                </a:lnTo>
                <a:lnTo>
                  <a:pt x="242553" y="8595"/>
                </a:lnTo>
                <a:close/>
                <a:moveTo>
                  <a:pt x="259686" y="8595"/>
                </a:moveTo>
                <a:lnTo>
                  <a:pt x="259686" y="16799"/>
                </a:lnTo>
                <a:lnTo>
                  <a:pt x="251203" y="16799"/>
                </a:lnTo>
                <a:lnTo>
                  <a:pt x="251203" y="8595"/>
                </a:lnTo>
                <a:close/>
                <a:moveTo>
                  <a:pt x="268337" y="8595"/>
                </a:moveTo>
                <a:lnTo>
                  <a:pt x="268337" y="16799"/>
                </a:lnTo>
                <a:lnTo>
                  <a:pt x="259910" y="16799"/>
                </a:lnTo>
                <a:lnTo>
                  <a:pt x="259910" y="8595"/>
                </a:lnTo>
                <a:close/>
                <a:moveTo>
                  <a:pt x="276988" y="8595"/>
                </a:moveTo>
                <a:lnTo>
                  <a:pt x="276988" y="16799"/>
                </a:lnTo>
                <a:lnTo>
                  <a:pt x="268560" y="16799"/>
                </a:lnTo>
                <a:lnTo>
                  <a:pt x="268560" y="8595"/>
                </a:lnTo>
                <a:close/>
                <a:moveTo>
                  <a:pt x="17190" y="17022"/>
                </a:moveTo>
                <a:lnTo>
                  <a:pt x="17190" y="25282"/>
                </a:lnTo>
                <a:lnTo>
                  <a:pt x="8762" y="25282"/>
                </a:lnTo>
                <a:lnTo>
                  <a:pt x="8762" y="17022"/>
                </a:lnTo>
                <a:close/>
                <a:moveTo>
                  <a:pt x="25840" y="17022"/>
                </a:moveTo>
                <a:lnTo>
                  <a:pt x="25840" y="25282"/>
                </a:lnTo>
                <a:lnTo>
                  <a:pt x="17413" y="25282"/>
                </a:lnTo>
                <a:lnTo>
                  <a:pt x="17413" y="17022"/>
                </a:lnTo>
                <a:close/>
                <a:moveTo>
                  <a:pt x="34547" y="17022"/>
                </a:moveTo>
                <a:lnTo>
                  <a:pt x="34547" y="25282"/>
                </a:lnTo>
                <a:lnTo>
                  <a:pt x="26064" y="25282"/>
                </a:lnTo>
                <a:lnTo>
                  <a:pt x="26064" y="17022"/>
                </a:lnTo>
                <a:close/>
                <a:moveTo>
                  <a:pt x="43197" y="17022"/>
                </a:moveTo>
                <a:lnTo>
                  <a:pt x="43197" y="25282"/>
                </a:lnTo>
                <a:lnTo>
                  <a:pt x="34770" y="25282"/>
                </a:lnTo>
                <a:lnTo>
                  <a:pt x="34770" y="17022"/>
                </a:lnTo>
                <a:close/>
                <a:moveTo>
                  <a:pt x="51848" y="17022"/>
                </a:moveTo>
                <a:lnTo>
                  <a:pt x="51848" y="25282"/>
                </a:lnTo>
                <a:lnTo>
                  <a:pt x="43421" y="25282"/>
                </a:lnTo>
                <a:lnTo>
                  <a:pt x="43421" y="17022"/>
                </a:lnTo>
                <a:close/>
                <a:moveTo>
                  <a:pt x="60499" y="17022"/>
                </a:moveTo>
                <a:lnTo>
                  <a:pt x="60499" y="25282"/>
                </a:lnTo>
                <a:lnTo>
                  <a:pt x="52071" y="25282"/>
                </a:lnTo>
                <a:lnTo>
                  <a:pt x="52071" y="17022"/>
                </a:lnTo>
                <a:close/>
                <a:moveTo>
                  <a:pt x="69149" y="17022"/>
                </a:moveTo>
                <a:lnTo>
                  <a:pt x="69149" y="25282"/>
                </a:lnTo>
                <a:lnTo>
                  <a:pt x="60722" y="25282"/>
                </a:lnTo>
                <a:lnTo>
                  <a:pt x="60722" y="17022"/>
                </a:lnTo>
                <a:close/>
                <a:moveTo>
                  <a:pt x="77800" y="17022"/>
                </a:moveTo>
                <a:lnTo>
                  <a:pt x="77800" y="25282"/>
                </a:lnTo>
                <a:lnTo>
                  <a:pt x="69373" y="25282"/>
                </a:lnTo>
                <a:lnTo>
                  <a:pt x="69373" y="17022"/>
                </a:lnTo>
                <a:close/>
                <a:moveTo>
                  <a:pt x="86506" y="17022"/>
                </a:moveTo>
                <a:lnTo>
                  <a:pt x="86506" y="25282"/>
                </a:lnTo>
                <a:lnTo>
                  <a:pt x="78023" y="25282"/>
                </a:lnTo>
                <a:lnTo>
                  <a:pt x="78023" y="17022"/>
                </a:lnTo>
                <a:close/>
                <a:moveTo>
                  <a:pt x="95157" y="17022"/>
                </a:moveTo>
                <a:lnTo>
                  <a:pt x="95157" y="25282"/>
                </a:lnTo>
                <a:lnTo>
                  <a:pt x="86730" y="25282"/>
                </a:lnTo>
                <a:lnTo>
                  <a:pt x="86730" y="17022"/>
                </a:lnTo>
                <a:close/>
                <a:moveTo>
                  <a:pt x="103808" y="17022"/>
                </a:moveTo>
                <a:lnTo>
                  <a:pt x="103808" y="25282"/>
                </a:lnTo>
                <a:lnTo>
                  <a:pt x="95380" y="25282"/>
                </a:lnTo>
                <a:lnTo>
                  <a:pt x="95380" y="17022"/>
                </a:lnTo>
                <a:close/>
                <a:moveTo>
                  <a:pt x="112458" y="17022"/>
                </a:moveTo>
                <a:lnTo>
                  <a:pt x="112458" y="25282"/>
                </a:lnTo>
                <a:lnTo>
                  <a:pt x="104031" y="25282"/>
                </a:lnTo>
                <a:lnTo>
                  <a:pt x="104031" y="17022"/>
                </a:lnTo>
                <a:close/>
                <a:moveTo>
                  <a:pt x="121109" y="17022"/>
                </a:moveTo>
                <a:lnTo>
                  <a:pt x="121109" y="25282"/>
                </a:lnTo>
                <a:lnTo>
                  <a:pt x="112681" y="25282"/>
                </a:lnTo>
                <a:lnTo>
                  <a:pt x="112681" y="17022"/>
                </a:lnTo>
                <a:close/>
                <a:moveTo>
                  <a:pt x="129760" y="17022"/>
                </a:moveTo>
                <a:lnTo>
                  <a:pt x="129760" y="25282"/>
                </a:lnTo>
                <a:lnTo>
                  <a:pt x="121332" y="25282"/>
                </a:lnTo>
                <a:lnTo>
                  <a:pt x="121332" y="17022"/>
                </a:lnTo>
                <a:close/>
                <a:moveTo>
                  <a:pt x="138410" y="17022"/>
                </a:moveTo>
                <a:lnTo>
                  <a:pt x="138410" y="25282"/>
                </a:lnTo>
                <a:lnTo>
                  <a:pt x="129983" y="25282"/>
                </a:lnTo>
                <a:lnTo>
                  <a:pt x="129983" y="17022"/>
                </a:lnTo>
                <a:close/>
                <a:moveTo>
                  <a:pt x="147117" y="17022"/>
                </a:moveTo>
                <a:lnTo>
                  <a:pt x="147117" y="25282"/>
                </a:lnTo>
                <a:lnTo>
                  <a:pt x="138633" y="25282"/>
                </a:lnTo>
                <a:lnTo>
                  <a:pt x="138633" y="17022"/>
                </a:lnTo>
                <a:close/>
                <a:moveTo>
                  <a:pt x="155767" y="17022"/>
                </a:moveTo>
                <a:lnTo>
                  <a:pt x="155767" y="25282"/>
                </a:lnTo>
                <a:lnTo>
                  <a:pt x="147340" y="25282"/>
                </a:lnTo>
                <a:lnTo>
                  <a:pt x="147340" y="17022"/>
                </a:lnTo>
                <a:close/>
                <a:moveTo>
                  <a:pt x="164418" y="17022"/>
                </a:moveTo>
                <a:lnTo>
                  <a:pt x="164418" y="25282"/>
                </a:lnTo>
                <a:lnTo>
                  <a:pt x="155990" y="25282"/>
                </a:lnTo>
                <a:lnTo>
                  <a:pt x="155990" y="17022"/>
                </a:lnTo>
                <a:close/>
                <a:moveTo>
                  <a:pt x="173069" y="17022"/>
                </a:moveTo>
                <a:lnTo>
                  <a:pt x="173069" y="25282"/>
                </a:lnTo>
                <a:lnTo>
                  <a:pt x="164641" y="25282"/>
                </a:lnTo>
                <a:lnTo>
                  <a:pt x="164641" y="17022"/>
                </a:lnTo>
                <a:close/>
                <a:moveTo>
                  <a:pt x="181719" y="17022"/>
                </a:moveTo>
                <a:lnTo>
                  <a:pt x="181719" y="25282"/>
                </a:lnTo>
                <a:lnTo>
                  <a:pt x="173292" y="25282"/>
                </a:lnTo>
                <a:lnTo>
                  <a:pt x="173292" y="17022"/>
                </a:lnTo>
                <a:close/>
                <a:moveTo>
                  <a:pt x="190370" y="17022"/>
                </a:moveTo>
                <a:lnTo>
                  <a:pt x="190370" y="25282"/>
                </a:lnTo>
                <a:lnTo>
                  <a:pt x="181942" y="25282"/>
                </a:lnTo>
                <a:lnTo>
                  <a:pt x="181942" y="17022"/>
                </a:lnTo>
                <a:close/>
                <a:moveTo>
                  <a:pt x="199020" y="17022"/>
                </a:moveTo>
                <a:lnTo>
                  <a:pt x="199020" y="25282"/>
                </a:lnTo>
                <a:lnTo>
                  <a:pt x="190593" y="25282"/>
                </a:lnTo>
                <a:lnTo>
                  <a:pt x="190593" y="17022"/>
                </a:lnTo>
                <a:close/>
                <a:moveTo>
                  <a:pt x="207727" y="17022"/>
                </a:moveTo>
                <a:lnTo>
                  <a:pt x="207727" y="25282"/>
                </a:lnTo>
                <a:lnTo>
                  <a:pt x="199244" y="25282"/>
                </a:lnTo>
                <a:lnTo>
                  <a:pt x="199244" y="17022"/>
                </a:lnTo>
                <a:close/>
                <a:moveTo>
                  <a:pt x="216377" y="17022"/>
                </a:moveTo>
                <a:lnTo>
                  <a:pt x="216377" y="25282"/>
                </a:lnTo>
                <a:lnTo>
                  <a:pt x="207950" y="25282"/>
                </a:lnTo>
                <a:lnTo>
                  <a:pt x="207950" y="17022"/>
                </a:lnTo>
                <a:close/>
                <a:moveTo>
                  <a:pt x="225028" y="17022"/>
                </a:moveTo>
                <a:lnTo>
                  <a:pt x="225028" y="25282"/>
                </a:lnTo>
                <a:lnTo>
                  <a:pt x="216601" y="25282"/>
                </a:lnTo>
                <a:lnTo>
                  <a:pt x="216601" y="17022"/>
                </a:lnTo>
                <a:close/>
                <a:moveTo>
                  <a:pt x="233679" y="17022"/>
                </a:moveTo>
                <a:lnTo>
                  <a:pt x="233679" y="25282"/>
                </a:lnTo>
                <a:lnTo>
                  <a:pt x="225251" y="25282"/>
                </a:lnTo>
                <a:lnTo>
                  <a:pt x="225251" y="17022"/>
                </a:lnTo>
                <a:close/>
                <a:moveTo>
                  <a:pt x="242329" y="17022"/>
                </a:moveTo>
                <a:lnTo>
                  <a:pt x="242329" y="25282"/>
                </a:lnTo>
                <a:lnTo>
                  <a:pt x="233902" y="25282"/>
                </a:lnTo>
                <a:lnTo>
                  <a:pt x="233902" y="17022"/>
                </a:lnTo>
                <a:close/>
                <a:moveTo>
                  <a:pt x="250980" y="17022"/>
                </a:moveTo>
                <a:lnTo>
                  <a:pt x="250980" y="25282"/>
                </a:lnTo>
                <a:lnTo>
                  <a:pt x="242553" y="25282"/>
                </a:lnTo>
                <a:lnTo>
                  <a:pt x="242553" y="17022"/>
                </a:lnTo>
                <a:close/>
                <a:moveTo>
                  <a:pt x="259686" y="17022"/>
                </a:moveTo>
                <a:lnTo>
                  <a:pt x="259686" y="25282"/>
                </a:lnTo>
                <a:lnTo>
                  <a:pt x="251203" y="25282"/>
                </a:lnTo>
                <a:lnTo>
                  <a:pt x="251203" y="17022"/>
                </a:lnTo>
                <a:close/>
                <a:moveTo>
                  <a:pt x="268337" y="17022"/>
                </a:moveTo>
                <a:lnTo>
                  <a:pt x="268337" y="25282"/>
                </a:lnTo>
                <a:lnTo>
                  <a:pt x="259910" y="25282"/>
                </a:lnTo>
                <a:lnTo>
                  <a:pt x="259910" y="17022"/>
                </a:lnTo>
                <a:close/>
                <a:moveTo>
                  <a:pt x="276988" y="17022"/>
                </a:moveTo>
                <a:lnTo>
                  <a:pt x="276988" y="25282"/>
                </a:lnTo>
                <a:lnTo>
                  <a:pt x="268560" y="25282"/>
                </a:lnTo>
                <a:lnTo>
                  <a:pt x="268560" y="17022"/>
                </a:lnTo>
                <a:close/>
                <a:moveTo>
                  <a:pt x="17190" y="25505"/>
                </a:moveTo>
                <a:lnTo>
                  <a:pt x="17190" y="33709"/>
                </a:lnTo>
                <a:lnTo>
                  <a:pt x="8762" y="33709"/>
                </a:lnTo>
                <a:lnTo>
                  <a:pt x="8762" y="25505"/>
                </a:lnTo>
                <a:close/>
                <a:moveTo>
                  <a:pt x="25840" y="25505"/>
                </a:moveTo>
                <a:lnTo>
                  <a:pt x="25840" y="33709"/>
                </a:lnTo>
                <a:lnTo>
                  <a:pt x="17413" y="33709"/>
                </a:lnTo>
                <a:lnTo>
                  <a:pt x="17413" y="25505"/>
                </a:lnTo>
                <a:close/>
                <a:moveTo>
                  <a:pt x="34547" y="25505"/>
                </a:moveTo>
                <a:lnTo>
                  <a:pt x="34547" y="33709"/>
                </a:lnTo>
                <a:lnTo>
                  <a:pt x="26064" y="33709"/>
                </a:lnTo>
                <a:lnTo>
                  <a:pt x="26064" y="25505"/>
                </a:lnTo>
                <a:close/>
                <a:moveTo>
                  <a:pt x="43197" y="25505"/>
                </a:moveTo>
                <a:lnTo>
                  <a:pt x="43197" y="33709"/>
                </a:lnTo>
                <a:lnTo>
                  <a:pt x="34770" y="33709"/>
                </a:lnTo>
                <a:lnTo>
                  <a:pt x="34770" y="25505"/>
                </a:lnTo>
                <a:close/>
                <a:moveTo>
                  <a:pt x="51848" y="25505"/>
                </a:moveTo>
                <a:lnTo>
                  <a:pt x="51848" y="33709"/>
                </a:lnTo>
                <a:lnTo>
                  <a:pt x="43421" y="33709"/>
                </a:lnTo>
                <a:lnTo>
                  <a:pt x="43421" y="25505"/>
                </a:lnTo>
                <a:close/>
                <a:moveTo>
                  <a:pt x="60499" y="25505"/>
                </a:moveTo>
                <a:lnTo>
                  <a:pt x="60499" y="33709"/>
                </a:lnTo>
                <a:lnTo>
                  <a:pt x="52071" y="33709"/>
                </a:lnTo>
                <a:lnTo>
                  <a:pt x="52071" y="25505"/>
                </a:lnTo>
                <a:close/>
                <a:moveTo>
                  <a:pt x="69149" y="25505"/>
                </a:moveTo>
                <a:lnTo>
                  <a:pt x="69149" y="33709"/>
                </a:lnTo>
                <a:lnTo>
                  <a:pt x="60722" y="33709"/>
                </a:lnTo>
                <a:lnTo>
                  <a:pt x="60722" y="25505"/>
                </a:lnTo>
                <a:close/>
                <a:moveTo>
                  <a:pt x="77800" y="25505"/>
                </a:moveTo>
                <a:lnTo>
                  <a:pt x="77800" y="33709"/>
                </a:lnTo>
                <a:lnTo>
                  <a:pt x="69373" y="33709"/>
                </a:lnTo>
                <a:lnTo>
                  <a:pt x="69373" y="25505"/>
                </a:lnTo>
                <a:close/>
                <a:moveTo>
                  <a:pt x="86506" y="25505"/>
                </a:moveTo>
                <a:lnTo>
                  <a:pt x="86506" y="33709"/>
                </a:lnTo>
                <a:lnTo>
                  <a:pt x="78023" y="33709"/>
                </a:lnTo>
                <a:lnTo>
                  <a:pt x="78023" y="25505"/>
                </a:lnTo>
                <a:close/>
                <a:moveTo>
                  <a:pt x="95157" y="25505"/>
                </a:moveTo>
                <a:lnTo>
                  <a:pt x="95157" y="33709"/>
                </a:lnTo>
                <a:lnTo>
                  <a:pt x="86730" y="33709"/>
                </a:lnTo>
                <a:lnTo>
                  <a:pt x="86730" y="25505"/>
                </a:lnTo>
                <a:close/>
                <a:moveTo>
                  <a:pt x="103808" y="25505"/>
                </a:moveTo>
                <a:lnTo>
                  <a:pt x="103808" y="33709"/>
                </a:lnTo>
                <a:lnTo>
                  <a:pt x="95380" y="33709"/>
                </a:lnTo>
                <a:lnTo>
                  <a:pt x="95380" y="25505"/>
                </a:lnTo>
                <a:close/>
                <a:moveTo>
                  <a:pt x="112458" y="25505"/>
                </a:moveTo>
                <a:lnTo>
                  <a:pt x="112458" y="33709"/>
                </a:lnTo>
                <a:lnTo>
                  <a:pt x="104031" y="33709"/>
                </a:lnTo>
                <a:lnTo>
                  <a:pt x="104031" y="25505"/>
                </a:lnTo>
                <a:close/>
                <a:moveTo>
                  <a:pt x="121109" y="25505"/>
                </a:moveTo>
                <a:lnTo>
                  <a:pt x="121109" y="33709"/>
                </a:lnTo>
                <a:lnTo>
                  <a:pt x="112681" y="33709"/>
                </a:lnTo>
                <a:lnTo>
                  <a:pt x="112681" y="25505"/>
                </a:lnTo>
                <a:close/>
                <a:moveTo>
                  <a:pt x="129760" y="25505"/>
                </a:moveTo>
                <a:lnTo>
                  <a:pt x="129760" y="33709"/>
                </a:lnTo>
                <a:lnTo>
                  <a:pt x="121332" y="33709"/>
                </a:lnTo>
                <a:lnTo>
                  <a:pt x="121332" y="25505"/>
                </a:lnTo>
                <a:close/>
                <a:moveTo>
                  <a:pt x="138410" y="25505"/>
                </a:moveTo>
                <a:lnTo>
                  <a:pt x="138410" y="33709"/>
                </a:lnTo>
                <a:lnTo>
                  <a:pt x="129983" y="33709"/>
                </a:lnTo>
                <a:lnTo>
                  <a:pt x="129983" y="25505"/>
                </a:lnTo>
                <a:close/>
                <a:moveTo>
                  <a:pt x="147117" y="25505"/>
                </a:moveTo>
                <a:lnTo>
                  <a:pt x="147117" y="33709"/>
                </a:lnTo>
                <a:lnTo>
                  <a:pt x="138633" y="33709"/>
                </a:lnTo>
                <a:lnTo>
                  <a:pt x="138633" y="25505"/>
                </a:lnTo>
                <a:close/>
                <a:moveTo>
                  <a:pt x="155767" y="25505"/>
                </a:moveTo>
                <a:lnTo>
                  <a:pt x="155767" y="33709"/>
                </a:lnTo>
                <a:lnTo>
                  <a:pt x="147340" y="33709"/>
                </a:lnTo>
                <a:lnTo>
                  <a:pt x="147340" y="25505"/>
                </a:lnTo>
                <a:close/>
                <a:moveTo>
                  <a:pt x="164418" y="25505"/>
                </a:moveTo>
                <a:lnTo>
                  <a:pt x="164418" y="33709"/>
                </a:lnTo>
                <a:lnTo>
                  <a:pt x="155990" y="33709"/>
                </a:lnTo>
                <a:lnTo>
                  <a:pt x="155990" y="25505"/>
                </a:lnTo>
                <a:close/>
                <a:moveTo>
                  <a:pt x="173069" y="25505"/>
                </a:moveTo>
                <a:lnTo>
                  <a:pt x="173069" y="33709"/>
                </a:lnTo>
                <a:lnTo>
                  <a:pt x="164641" y="33709"/>
                </a:lnTo>
                <a:lnTo>
                  <a:pt x="164641" y="25505"/>
                </a:lnTo>
                <a:close/>
                <a:moveTo>
                  <a:pt x="181719" y="25505"/>
                </a:moveTo>
                <a:lnTo>
                  <a:pt x="181719" y="33709"/>
                </a:lnTo>
                <a:lnTo>
                  <a:pt x="173292" y="33709"/>
                </a:lnTo>
                <a:lnTo>
                  <a:pt x="173292" y="25505"/>
                </a:lnTo>
                <a:close/>
                <a:moveTo>
                  <a:pt x="190370" y="25505"/>
                </a:moveTo>
                <a:lnTo>
                  <a:pt x="190370" y="33709"/>
                </a:lnTo>
                <a:lnTo>
                  <a:pt x="181942" y="33709"/>
                </a:lnTo>
                <a:lnTo>
                  <a:pt x="181942" y="25505"/>
                </a:lnTo>
                <a:close/>
                <a:moveTo>
                  <a:pt x="199020" y="25505"/>
                </a:moveTo>
                <a:lnTo>
                  <a:pt x="199020" y="33709"/>
                </a:lnTo>
                <a:lnTo>
                  <a:pt x="190593" y="33709"/>
                </a:lnTo>
                <a:lnTo>
                  <a:pt x="190593" y="25505"/>
                </a:lnTo>
                <a:close/>
                <a:moveTo>
                  <a:pt x="207727" y="25505"/>
                </a:moveTo>
                <a:lnTo>
                  <a:pt x="207727" y="33709"/>
                </a:lnTo>
                <a:lnTo>
                  <a:pt x="199244" y="33709"/>
                </a:lnTo>
                <a:lnTo>
                  <a:pt x="199244" y="25505"/>
                </a:lnTo>
                <a:close/>
                <a:moveTo>
                  <a:pt x="216377" y="25505"/>
                </a:moveTo>
                <a:lnTo>
                  <a:pt x="216377" y="33709"/>
                </a:lnTo>
                <a:lnTo>
                  <a:pt x="207950" y="33709"/>
                </a:lnTo>
                <a:lnTo>
                  <a:pt x="207950" y="25505"/>
                </a:lnTo>
                <a:close/>
                <a:moveTo>
                  <a:pt x="225028" y="25505"/>
                </a:moveTo>
                <a:lnTo>
                  <a:pt x="225028" y="33709"/>
                </a:lnTo>
                <a:lnTo>
                  <a:pt x="216601" y="33709"/>
                </a:lnTo>
                <a:lnTo>
                  <a:pt x="216601" y="25505"/>
                </a:lnTo>
                <a:close/>
                <a:moveTo>
                  <a:pt x="233679" y="25505"/>
                </a:moveTo>
                <a:lnTo>
                  <a:pt x="233679" y="33709"/>
                </a:lnTo>
                <a:lnTo>
                  <a:pt x="225251" y="33709"/>
                </a:lnTo>
                <a:lnTo>
                  <a:pt x="225251" y="25505"/>
                </a:lnTo>
                <a:close/>
                <a:moveTo>
                  <a:pt x="242329" y="25505"/>
                </a:moveTo>
                <a:lnTo>
                  <a:pt x="242329" y="33709"/>
                </a:lnTo>
                <a:lnTo>
                  <a:pt x="233902" y="33709"/>
                </a:lnTo>
                <a:lnTo>
                  <a:pt x="233902" y="25505"/>
                </a:lnTo>
                <a:close/>
                <a:moveTo>
                  <a:pt x="250980" y="25505"/>
                </a:moveTo>
                <a:lnTo>
                  <a:pt x="250980" y="33709"/>
                </a:lnTo>
                <a:lnTo>
                  <a:pt x="242553" y="33709"/>
                </a:lnTo>
                <a:lnTo>
                  <a:pt x="242553" y="25505"/>
                </a:lnTo>
                <a:close/>
                <a:moveTo>
                  <a:pt x="259686" y="25505"/>
                </a:moveTo>
                <a:lnTo>
                  <a:pt x="259686" y="33709"/>
                </a:lnTo>
                <a:lnTo>
                  <a:pt x="251203" y="33709"/>
                </a:lnTo>
                <a:lnTo>
                  <a:pt x="251203" y="25505"/>
                </a:lnTo>
                <a:close/>
                <a:moveTo>
                  <a:pt x="268337" y="25505"/>
                </a:moveTo>
                <a:lnTo>
                  <a:pt x="268337" y="33709"/>
                </a:lnTo>
                <a:lnTo>
                  <a:pt x="259910" y="33709"/>
                </a:lnTo>
                <a:lnTo>
                  <a:pt x="259910" y="25505"/>
                </a:lnTo>
                <a:close/>
                <a:moveTo>
                  <a:pt x="276988" y="25505"/>
                </a:moveTo>
                <a:lnTo>
                  <a:pt x="276988" y="33709"/>
                </a:lnTo>
                <a:lnTo>
                  <a:pt x="268560" y="33709"/>
                </a:lnTo>
                <a:lnTo>
                  <a:pt x="268560" y="25505"/>
                </a:lnTo>
                <a:close/>
                <a:moveTo>
                  <a:pt x="17190" y="33933"/>
                </a:moveTo>
                <a:lnTo>
                  <a:pt x="17190" y="42193"/>
                </a:lnTo>
                <a:lnTo>
                  <a:pt x="8762" y="42193"/>
                </a:lnTo>
                <a:lnTo>
                  <a:pt x="8762" y="33933"/>
                </a:lnTo>
                <a:close/>
                <a:moveTo>
                  <a:pt x="25840" y="33933"/>
                </a:moveTo>
                <a:lnTo>
                  <a:pt x="25840" y="42193"/>
                </a:lnTo>
                <a:lnTo>
                  <a:pt x="17413" y="42193"/>
                </a:lnTo>
                <a:lnTo>
                  <a:pt x="17413" y="33933"/>
                </a:lnTo>
                <a:close/>
                <a:moveTo>
                  <a:pt x="34547" y="33933"/>
                </a:moveTo>
                <a:lnTo>
                  <a:pt x="34547" y="42193"/>
                </a:lnTo>
                <a:lnTo>
                  <a:pt x="26064" y="42193"/>
                </a:lnTo>
                <a:lnTo>
                  <a:pt x="26064" y="33933"/>
                </a:lnTo>
                <a:close/>
                <a:moveTo>
                  <a:pt x="43197" y="33933"/>
                </a:moveTo>
                <a:lnTo>
                  <a:pt x="43197" y="42193"/>
                </a:lnTo>
                <a:lnTo>
                  <a:pt x="34770" y="42193"/>
                </a:lnTo>
                <a:lnTo>
                  <a:pt x="34770" y="33933"/>
                </a:lnTo>
                <a:close/>
                <a:moveTo>
                  <a:pt x="51848" y="33933"/>
                </a:moveTo>
                <a:lnTo>
                  <a:pt x="51848" y="42193"/>
                </a:lnTo>
                <a:lnTo>
                  <a:pt x="43421" y="42193"/>
                </a:lnTo>
                <a:lnTo>
                  <a:pt x="43421" y="33933"/>
                </a:lnTo>
                <a:close/>
                <a:moveTo>
                  <a:pt x="60499" y="33933"/>
                </a:moveTo>
                <a:lnTo>
                  <a:pt x="60499" y="42193"/>
                </a:lnTo>
                <a:lnTo>
                  <a:pt x="52071" y="42193"/>
                </a:lnTo>
                <a:lnTo>
                  <a:pt x="52071" y="33933"/>
                </a:lnTo>
                <a:close/>
                <a:moveTo>
                  <a:pt x="69149" y="33933"/>
                </a:moveTo>
                <a:lnTo>
                  <a:pt x="69149" y="42193"/>
                </a:lnTo>
                <a:lnTo>
                  <a:pt x="60722" y="42193"/>
                </a:lnTo>
                <a:lnTo>
                  <a:pt x="60722" y="33933"/>
                </a:lnTo>
                <a:close/>
                <a:moveTo>
                  <a:pt x="77800" y="33933"/>
                </a:moveTo>
                <a:lnTo>
                  <a:pt x="77800" y="42193"/>
                </a:lnTo>
                <a:lnTo>
                  <a:pt x="69373" y="42193"/>
                </a:lnTo>
                <a:lnTo>
                  <a:pt x="69373" y="33933"/>
                </a:lnTo>
                <a:close/>
                <a:moveTo>
                  <a:pt x="86506" y="33933"/>
                </a:moveTo>
                <a:lnTo>
                  <a:pt x="86506" y="42193"/>
                </a:lnTo>
                <a:lnTo>
                  <a:pt x="78023" y="42193"/>
                </a:lnTo>
                <a:lnTo>
                  <a:pt x="78023" y="33933"/>
                </a:lnTo>
                <a:close/>
                <a:moveTo>
                  <a:pt x="95157" y="33933"/>
                </a:moveTo>
                <a:lnTo>
                  <a:pt x="95157" y="42193"/>
                </a:lnTo>
                <a:lnTo>
                  <a:pt x="86730" y="42193"/>
                </a:lnTo>
                <a:lnTo>
                  <a:pt x="86730" y="33933"/>
                </a:lnTo>
                <a:close/>
                <a:moveTo>
                  <a:pt x="103808" y="33933"/>
                </a:moveTo>
                <a:lnTo>
                  <a:pt x="103808" y="42193"/>
                </a:lnTo>
                <a:lnTo>
                  <a:pt x="95380" y="42193"/>
                </a:lnTo>
                <a:lnTo>
                  <a:pt x="95380" y="33933"/>
                </a:lnTo>
                <a:close/>
                <a:moveTo>
                  <a:pt x="112458" y="33933"/>
                </a:moveTo>
                <a:lnTo>
                  <a:pt x="112458" y="42193"/>
                </a:lnTo>
                <a:lnTo>
                  <a:pt x="104031" y="42193"/>
                </a:lnTo>
                <a:lnTo>
                  <a:pt x="104031" y="33933"/>
                </a:lnTo>
                <a:close/>
                <a:moveTo>
                  <a:pt x="121109" y="33933"/>
                </a:moveTo>
                <a:lnTo>
                  <a:pt x="121109" y="42193"/>
                </a:lnTo>
                <a:lnTo>
                  <a:pt x="112681" y="42193"/>
                </a:lnTo>
                <a:lnTo>
                  <a:pt x="112681" y="33933"/>
                </a:lnTo>
                <a:close/>
                <a:moveTo>
                  <a:pt x="129760" y="33933"/>
                </a:moveTo>
                <a:lnTo>
                  <a:pt x="129760" y="42193"/>
                </a:lnTo>
                <a:lnTo>
                  <a:pt x="121332" y="42193"/>
                </a:lnTo>
                <a:lnTo>
                  <a:pt x="121332" y="33933"/>
                </a:lnTo>
                <a:close/>
                <a:moveTo>
                  <a:pt x="138410" y="33933"/>
                </a:moveTo>
                <a:lnTo>
                  <a:pt x="138410" y="42193"/>
                </a:lnTo>
                <a:lnTo>
                  <a:pt x="129983" y="42193"/>
                </a:lnTo>
                <a:lnTo>
                  <a:pt x="129983" y="33933"/>
                </a:lnTo>
                <a:close/>
                <a:moveTo>
                  <a:pt x="147117" y="33933"/>
                </a:moveTo>
                <a:lnTo>
                  <a:pt x="147117" y="42193"/>
                </a:lnTo>
                <a:lnTo>
                  <a:pt x="138633" y="42193"/>
                </a:lnTo>
                <a:lnTo>
                  <a:pt x="138633" y="33933"/>
                </a:lnTo>
                <a:close/>
                <a:moveTo>
                  <a:pt x="155767" y="33933"/>
                </a:moveTo>
                <a:lnTo>
                  <a:pt x="155767" y="42193"/>
                </a:lnTo>
                <a:lnTo>
                  <a:pt x="147340" y="42193"/>
                </a:lnTo>
                <a:lnTo>
                  <a:pt x="147340" y="33933"/>
                </a:lnTo>
                <a:close/>
                <a:moveTo>
                  <a:pt x="164418" y="33933"/>
                </a:moveTo>
                <a:lnTo>
                  <a:pt x="164418" y="42193"/>
                </a:lnTo>
                <a:lnTo>
                  <a:pt x="155990" y="42193"/>
                </a:lnTo>
                <a:lnTo>
                  <a:pt x="155990" y="33933"/>
                </a:lnTo>
                <a:close/>
                <a:moveTo>
                  <a:pt x="173069" y="33933"/>
                </a:moveTo>
                <a:lnTo>
                  <a:pt x="173069" y="42193"/>
                </a:lnTo>
                <a:lnTo>
                  <a:pt x="164641" y="42193"/>
                </a:lnTo>
                <a:lnTo>
                  <a:pt x="164641" y="33933"/>
                </a:lnTo>
                <a:close/>
                <a:moveTo>
                  <a:pt x="181719" y="33933"/>
                </a:moveTo>
                <a:lnTo>
                  <a:pt x="181719" y="42193"/>
                </a:lnTo>
                <a:lnTo>
                  <a:pt x="173292" y="42193"/>
                </a:lnTo>
                <a:lnTo>
                  <a:pt x="173292" y="33933"/>
                </a:lnTo>
                <a:close/>
                <a:moveTo>
                  <a:pt x="190370" y="33933"/>
                </a:moveTo>
                <a:lnTo>
                  <a:pt x="190370" y="42193"/>
                </a:lnTo>
                <a:lnTo>
                  <a:pt x="181942" y="42193"/>
                </a:lnTo>
                <a:lnTo>
                  <a:pt x="181942" y="33933"/>
                </a:lnTo>
                <a:close/>
                <a:moveTo>
                  <a:pt x="199020" y="33933"/>
                </a:moveTo>
                <a:lnTo>
                  <a:pt x="199020" y="42193"/>
                </a:lnTo>
                <a:lnTo>
                  <a:pt x="190593" y="42193"/>
                </a:lnTo>
                <a:lnTo>
                  <a:pt x="190593" y="33933"/>
                </a:lnTo>
                <a:close/>
                <a:moveTo>
                  <a:pt x="207727" y="33933"/>
                </a:moveTo>
                <a:lnTo>
                  <a:pt x="207727" y="42193"/>
                </a:lnTo>
                <a:lnTo>
                  <a:pt x="199244" y="42193"/>
                </a:lnTo>
                <a:lnTo>
                  <a:pt x="199244" y="33933"/>
                </a:lnTo>
                <a:close/>
                <a:moveTo>
                  <a:pt x="216377" y="33933"/>
                </a:moveTo>
                <a:lnTo>
                  <a:pt x="216377" y="42193"/>
                </a:lnTo>
                <a:lnTo>
                  <a:pt x="207950" y="42193"/>
                </a:lnTo>
                <a:lnTo>
                  <a:pt x="207950" y="33933"/>
                </a:lnTo>
                <a:close/>
                <a:moveTo>
                  <a:pt x="225028" y="33933"/>
                </a:moveTo>
                <a:lnTo>
                  <a:pt x="225028" y="42193"/>
                </a:lnTo>
                <a:lnTo>
                  <a:pt x="216601" y="42193"/>
                </a:lnTo>
                <a:lnTo>
                  <a:pt x="216601" y="33933"/>
                </a:lnTo>
                <a:close/>
                <a:moveTo>
                  <a:pt x="233679" y="33933"/>
                </a:moveTo>
                <a:lnTo>
                  <a:pt x="233679" y="42193"/>
                </a:lnTo>
                <a:lnTo>
                  <a:pt x="225251" y="42193"/>
                </a:lnTo>
                <a:lnTo>
                  <a:pt x="225251" y="33933"/>
                </a:lnTo>
                <a:close/>
                <a:moveTo>
                  <a:pt x="242329" y="33933"/>
                </a:moveTo>
                <a:lnTo>
                  <a:pt x="242329" y="42193"/>
                </a:lnTo>
                <a:lnTo>
                  <a:pt x="233902" y="42193"/>
                </a:lnTo>
                <a:lnTo>
                  <a:pt x="233902" y="33933"/>
                </a:lnTo>
                <a:close/>
                <a:moveTo>
                  <a:pt x="250980" y="33933"/>
                </a:moveTo>
                <a:lnTo>
                  <a:pt x="250980" y="42193"/>
                </a:lnTo>
                <a:lnTo>
                  <a:pt x="242553" y="42193"/>
                </a:lnTo>
                <a:lnTo>
                  <a:pt x="242553" y="33933"/>
                </a:lnTo>
                <a:close/>
                <a:moveTo>
                  <a:pt x="259686" y="33933"/>
                </a:moveTo>
                <a:lnTo>
                  <a:pt x="259686" y="42193"/>
                </a:lnTo>
                <a:lnTo>
                  <a:pt x="251203" y="42193"/>
                </a:lnTo>
                <a:lnTo>
                  <a:pt x="251203" y="33933"/>
                </a:lnTo>
                <a:close/>
                <a:moveTo>
                  <a:pt x="268337" y="33933"/>
                </a:moveTo>
                <a:lnTo>
                  <a:pt x="268337" y="42193"/>
                </a:lnTo>
                <a:lnTo>
                  <a:pt x="259910" y="42193"/>
                </a:lnTo>
                <a:lnTo>
                  <a:pt x="259910" y="33933"/>
                </a:lnTo>
                <a:close/>
                <a:moveTo>
                  <a:pt x="276988" y="33933"/>
                </a:moveTo>
                <a:lnTo>
                  <a:pt x="276988" y="42193"/>
                </a:lnTo>
                <a:lnTo>
                  <a:pt x="268560" y="42193"/>
                </a:lnTo>
                <a:lnTo>
                  <a:pt x="268560" y="33933"/>
                </a:lnTo>
                <a:close/>
                <a:moveTo>
                  <a:pt x="17190" y="42416"/>
                </a:moveTo>
                <a:lnTo>
                  <a:pt x="17190" y="50620"/>
                </a:lnTo>
                <a:lnTo>
                  <a:pt x="8762" y="50620"/>
                </a:lnTo>
                <a:lnTo>
                  <a:pt x="8762" y="42416"/>
                </a:lnTo>
                <a:close/>
                <a:moveTo>
                  <a:pt x="25840" y="42416"/>
                </a:moveTo>
                <a:lnTo>
                  <a:pt x="25840" y="50620"/>
                </a:lnTo>
                <a:lnTo>
                  <a:pt x="17413" y="50620"/>
                </a:lnTo>
                <a:lnTo>
                  <a:pt x="17413" y="42416"/>
                </a:lnTo>
                <a:close/>
                <a:moveTo>
                  <a:pt x="34547" y="42416"/>
                </a:moveTo>
                <a:lnTo>
                  <a:pt x="34547" y="50620"/>
                </a:lnTo>
                <a:lnTo>
                  <a:pt x="26064" y="50620"/>
                </a:lnTo>
                <a:lnTo>
                  <a:pt x="26064" y="42416"/>
                </a:lnTo>
                <a:close/>
                <a:moveTo>
                  <a:pt x="43197" y="42416"/>
                </a:moveTo>
                <a:lnTo>
                  <a:pt x="43197" y="50620"/>
                </a:lnTo>
                <a:lnTo>
                  <a:pt x="34770" y="50620"/>
                </a:lnTo>
                <a:lnTo>
                  <a:pt x="34770" y="42416"/>
                </a:lnTo>
                <a:close/>
                <a:moveTo>
                  <a:pt x="51848" y="42416"/>
                </a:moveTo>
                <a:lnTo>
                  <a:pt x="51848" y="50620"/>
                </a:lnTo>
                <a:lnTo>
                  <a:pt x="43421" y="50620"/>
                </a:lnTo>
                <a:lnTo>
                  <a:pt x="43421" y="42416"/>
                </a:lnTo>
                <a:close/>
                <a:moveTo>
                  <a:pt x="60499" y="42416"/>
                </a:moveTo>
                <a:lnTo>
                  <a:pt x="60499" y="50620"/>
                </a:lnTo>
                <a:lnTo>
                  <a:pt x="52071" y="50620"/>
                </a:lnTo>
                <a:lnTo>
                  <a:pt x="52071" y="42416"/>
                </a:lnTo>
                <a:close/>
                <a:moveTo>
                  <a:pt x="69149" y="42416"/>
                </a:moveTo>
                <a:lnTo>
                  <a:pt x="69149" y="50620"/>
                </a:lnTo>
                <a:lnTo>
                  <a:pt x="60722" y="50620"/>
                </a:lnTo>
                <a:lnTo>
                  <a:pt x="60722" y="42416"/>
                </a:lnTo>
                <a:close/>
                <a:moveTo>
                  <a:pt x="77800" y="42416"/>
                </a:moveTo>
                <a:lnTo>
                  <a:pt x="77800" y="50620"/>
                </a:lnTo>
                <a:lnTo>
                  <a:pt x="69373" y="50620"/>
                </a:lnTo>
                <a:lnTo>
                  <a:pt x="69373" y="42416"/>
                </a:lnTo>
                <a:close/>
                <a:moveTo>
                  <a:pt x="86506" y="42416"/>
                </a:moveTo>
                <a:lnTo>
                  <a:pt x="86506" y="50620"/>
                </a:lnTo>
                <a:lnTo>
                  <a:pt x="78023" y="50620"/>
                </a:lnTo>
                <a:lnTo>
                  <a:pt x="78023" y="42416"/>
                </a:lnTo>
                <a:close/>
                <a:moveTo>
                  <a:pt x="95157" y="42416"/>
                </a:moveTo>
                <a:lnTo>
                  <a:pt x="95157" y="50620"/>
                </a:lnTo>
                <a:lnTo>
                  <a:pt x="86730" y="50620"/>
                </a:lnTo>
                <a:lnTo>
                  <a:pt x="86730" y="42416"/>
                </a:lnTo>
                <a:close/>
                <a:moveTo>
                  <a:pt x="103808" y="42416"/>
                </a:moveTo>
                <a:lnTo>
                  <a:pt x="103808" y="50620"/>
                </a:lnTo>
                <a:lnTo>
                  <a:pt x="95380" y="50620"/>
                </a:lnTo>
                <a:lnTo>
                  <a:pt x="95380" y="42416"/>
                </a:lnTo>
                <a:close/>
                <a:moveTo>
                  <a:pt x="112458" y="42416"/>
                </a:moveTo>
                <a:lnTo>
                  <a:pt x="112458" y="50620"/>
                </a:lnTo>
                <a:lnTo>
                  <a:pt x="104031" y="50620"/>
                </a:lnTo>
                <a:lnTo>
                  <a:pt x="104031" y="42416"/>
                </a:lnTo>
                <a:close/>
                <a:moveTo>
                  <a:pt x="121109" y="42416"/>
                </a:moveTo>
                <a:lnTo>
                  <a:pt x="121109" y="50620"/>
                </a:lnTo>
                <a:lnTo>
                  <a:pt x="112681" y="50620"/>
                </a:lnTo>
                <a:lnTo>
                  <a:pt x="112681" y="42416"/>
                </a:lnTo>
                <a:close/>
                <a:moveTo>
                  <a:pt x="129760" y="42416"/>
                </a:moveTo>
                <a:lnTo>
                  <a:pt x="129760" y="50620"/>
                </a:lnTo>
                <a:lnTo>
                  <a:pt x="121332" y="50620"/>
                </a:lnTo>
                <a:lnTo>
                  <a:pt x="121332" y="42416"/>
                </a:lnTo>
                <a:close/>
                <a:moveTo>
                  <a:pt x="138410" y="42416"/>
                </a:moveTo>
                <a:lnTo>
                  <a:pt x="138410" y="50620"/>
                </a:lnTo>
                <a:lnTo>
                  <a:pt x="129983" y="50620"/>
                </a:lnTo>
                <a:lnTo>
                  <a:pt x="129983" y="42416"/>
                </a:lnTo>
                <a:close/>
                <a:moveTo>
                  <a:pt x="147117" y="42416"/>
                </a:moveTo>
                <a:lnTo>
                  <a:pt x="147117" y="50620"/>
                </a:lnTo>
                <a:lnTo>
                  <a:pt x="138633" y="50620"/>
                </a:lnTo>
                <a:lnTo>
                  <a:pt x="138633" y="42416"/>
                </a:lnTo>
                <a:close/>
                <a:moveTo>
                  <a:pt x="155767" y="42416"/>
                </a:moveTo>
                <a:lnTo>
                  <a:pt x="155767" y="50620"/>
                </a:lnTo>
                <a:lnTo>
                  <a:pt x="147340" y="50620"/>
                </a:lnTo>
                <a:lnTo>
                  <a:pt x="147340" y="42416"/>
                </a:lnTo>
                <a:close/>
                <a:moveTo>
                  <a:pt x="164418" y="42416"/>
                </a:moveTo>
                <a:lnTo>
                  <a:pt x="164418" y="50620"/>
                </a:lnTo>
                <a:lnTo>
                  <a:pt x="155990" y="50620"/>
                </a:lnTo>
                <a:lnTo>
                  <a:pt x="155990" y="42416"/>
                </a:lnTo>
                <a:close/>
                <a:moveTo>
                  <a:pt x="173069" y="42416"/>
                </a:moveTo>
                <a:lnTo>
                  <a:pt x="173069" y="50620"/>
                </a:lnTo>
                <a:lnTo>
                  <a:pt x="164641" y="50620"/>
                </a:lnTo>
                <a:lnTo>
                  <a:pt x="164641" y="42416"/>
                </a:lnTo>
                <a:close/>
                <a:moveTo>
                  <a:pt x="181719" y="42416"/>
                </a:moveTo>
                <a:lnTo>
                  <a:pt x="181719" y="50620"/>
                </a:lnTo>
                <a:lnTo>
                  <a:pt x="173292" y="50620"/>
                </a:lnTo>
                <a:lnTo>
                  <a:pt x="173292" y="42416"/>
                </a:lnTo>
                <a:close/>
                <a:moveTo>
                  <a:pt x="190370" y="42416"/>
                </a:moveTo>
                <a:lnTo>
                  <a:pt x="190370" y="50620"/>
                </a:lnTo>
                <a:lnTo>
                  <a:pt x="181942" y="50620"/>
                </a:lnTo>
                <a:lnTo>
                  <a:pt x="181942" y="42416"/>
                </a:lnTo>
                <a:close/>
                <a:moveTo>
                  <a:pt x="199020" y="42416"/>
                </a:moveTo>
                <a:lnTo>
                  <a:pt x="199020" y="50620"/>
                </a:lnTo>
                <a:lnTo>
                  <a:pt x="190593" y="50620"/>
                </a:lnTo>
                <a:lnTo>
                  <a:pt x="190593" y="42416"/>
                </a:lnTo>
                <a:close/>
                <a:moveTo>
                  <a:pt x="207727" y="42416"/>
                </a:moveTo>
                <a:lnTo>
                  <a:pt x="207727" y="50620"/>
                </a:lnTo>
                <a:lnTo>
                  <a:pt x="199244" y="50620"/>
                </a:lnTo>
                <a:lnTo>
                  <a:pt x="199244" y="42416"/>
                </a:lnTo>
                <a:close/>
                <a:moveTo>
                  <a:pt x="216377" y="42416"/>
                </a:moveTo>
                <a:lnTo>
                  <a:pt x="216377" y="50620"/>
                </a:lnTo>
                <a:lnTo>
                  <a:pt x="207950" y="50620"/>
                </a:lnTo>
                <a:lnTo>
                  <a:pt x="207950" y="42416"/>
                </a:lnTo>
                <a:close/>
                <a:moveTo>
                  <a:pt x="225028" y="42416"/>
                </a:moveTo>
                <a:lnTo>
                  <a:pt x="225028" y="50620"/>
                </a:lnTo>
                <a:lnTo>
                  <a:pt x="216601" y="50620"/>
                </a:lnTo>
                <a:lnTo>
                  <a:pt x="216601" y="42416"/>
                </a:lnTo>
                <a:close/>
                <a:moveTo>
                  <a:pt x="233679" y="42416"/>
                </a:moveTo>
                <a:lnTo>
                  <a:pt x="233679" y="50620"/>
                </a:lnTo>
                <a:lnTo>
                  <a:pt x="225251" y="50620"/>
                </a:lnTo>
                <a:lnTo>
                  <a:pt x="225251" y="42416"/>
                </a:lnTo>
                <a:close/>
                <a:moveTo>
                  <a:pt x="242329" y="42416"/>
                </a:moveTo>
                <a:lnTo>
                  <a:pt x="242329" y="50620"/>
                </a:lnTo>
                <a:lnTo>
                  <a:pt x="233902" y="50620"/>
                </a:lnTo>
                <a:lnTo>
                  <a:pt x="233902" y="42416"/>
                </a:lnTo>
                <a:close/>
                <a:moveTo>
                  <a:pt x="250980" y="42416"/>
                </a:moveTo>
                <a:lnTo>
                  <a:pt x="250980" y="50620"/>
                </a:lnTo>
                <a:lnTo>
                  <a:pt x="242553" y="50620"/>
                </a:lnTo>
                <a:lnTo>
                  <a:pt x="242553" y="42416"/>
                </a:lnTo>
                <a:close/>
                <a:moveTo>
                  <a:pt x="259686" y="42416"/>
                </a:moveTo>
                <a:lnTo>
                  <a:pt x="259686" y="50620"/>
                </a:lnTo>
                <a:lnTo>
                  <a:pt x="251203" y="50620"/>
                </a:lnTo>
                <a:lnTo>
                  <a:pt x="251203" y="42416"/>
                </a:lnTo>
                <a:close/>
                <a:moveTo>
                  <a:pt x="268337" y="42416"/>
                </a:moveTo>
                <a:lnTo>
                  <a:pt x="268337" y="50620"/>
                </a:lnTo>
                <a:lnTo>
                  <a:pt x="259910" y="50620"/>
                </a:lnTo>
                <a:lnTo>
                  <a:pt x="259910" y="42416"/>
                </a:lnTo>
                <a:close/>
                <a:moveTo>
                  <a:pt x="276988" y="42416"/>
                </a:moveTo>
                <a:lnTo>
                  <a:pt x="276988" y="50620"/>
                </a:lnTo>
                <a:lnTo>
                  <a:pt x="268560" y="50620"/>
                </a:lnTo>
                <a:lnTo>
                  <a:pt x="268560" y="42416"/>
                </a:lnTo>
                <a:close/>
                <a:moveTo>
                  <a:pt x="17190" y="50843"/>
                </a:moveTo>
                <a:lnTo>
                  <a:pt x="17190" y="59103"/>
                </a:lnTo>
                <a:lnTo>
                  <a:pt x="8762" y="59103"/>
                </a:lnTo>
                <a:lnTo>
                  <a:pt x="8762" y="50843"/>
                </a:lnTo>
                <a:close/>
                <a:moveTo>
                  <a:pt x="25840" y="50843"/>
                </a:moveTo>
                <a:lnTo>
                  <a:pt x="25840" y="59103"/>
                </a:lnTo>
                <a:lnTo>
                  <a:pt x="17413" y="59103"/>
                </a:lnTo>
                <a:lnTo>
                  <a:pt x="17413" y="50843"/>
                </a:lnTo>
                <a:close/>
                <a:moveTo>
                  <a:pt x="34547" y="50843"/>
                </a:moveTo>
                <a:lnTo>
                  <a:pt x="34547" y="59103"/>
                </a:lnTo>
                <a:lnTo>
                  <a:pt x="26064" y="59103"/>
                </a:lnTo>
                <a:lnTo>
                  <a:pt x="26064" y="50843"/>
                </a:lnTo>
                <a:close/>
                <a:moveTo>
                  <a:pt x="43197" y="50843"/>
                </a:moveTo>
                <a:lnTo>
                  <a:pt x="43197" y="59103"/>
                </a:lnTo>
                <a:lnTo>
                  <a:pt x="34770" y="59103"/>
                </a:lnTo>
                <a:lnTo>
                  <a:pt x="34770" y="50843"/>
                </a:lnTo>
                <a:close/>
                <a:moveTo>
                  <a:pt x="51848" y="50843"/>
                </a:moveTo>
                <a:lnTo>
                  <a:pt x="51848" y="59103"/>
                </a:lnTo>
                <a:lnTo>
                  <a:pt x="43421" y="59103"/>
                </a:lnTo>
                <a:lnTo>
                  <a:pt x="43421" y="50843"/>
                </a:lnTo>
                <a:close/>
                <a:moveTo>
                  <a:pt x="60499" y="50843"/>
                </a:moveTo>
                <a:lnTo>
                  <a:pt x="60499" y="59103"/>
                </a:lnTo>
                <a:lnTo>
                  <a:pt x="52071" y="59103"/>
                </a:lnTo>
                <a:lnTo>
                  <a:pt x="52071" y="50843"/>
                </a:lnTo>
                <a:close/>
                <a:moveTo>
                  <a:pt x="69149" y="50843"/>
                </a:moveTo>
                <a:lnTo>
                  <a:pt x="69149" y="59103"/>
                </a:lnTo>
                <a:lnTo>
                  <a:pt x="60722" y="59103"/>
                </a:lnTo>
                <a:lnTo>
                  <a:pt x="60722" y="50843"/>
                </a:lnTo>
                <a:close/>
                <a:moveTo>
                  <a:pt x="77800" y="50843"/>
                </a:moveTo>
                <a:lnTo>
                  <a:pt x="77800" y="59103"/>
                </a:lnTo>
                <a:lnTo>
                  <a:pt x="69373" y="59103"/>
                </a:lnTo>
                <a:lnTo>
                  <a:pt x="69373" y="50843"/>
                </a:lnTo>
                <a:close/>
                <a:moveTo>
                  <a:pt x="86506" y="50843"/>
                </a:moveTo>
                <a:lnTo>
                  <a:pt x="86506" y="59103"/>
                </a:lnTo>
                <a:lnTo>
                  <a:pt x="78023" y="59103"/>
                </a:lnTo>
                <a:lnTo>
                  <a:pt x="78023" y="50843"/>
                </a:lnTo>
                <a:close/>
                <a:moveTo>
                  <a:pt x="95157" y="50843"/>
                </a:moveTo>
                <a:lnTo>
                  <a:pt x="95157" y="59103"/>
                </a:lnTo>
                <a:lnTo>
                  <a:pt x="86730" y="59103"/>
                </a:lnTo>
                <a:lnTo>
                  <a:pt x="86730" y="50843"/>
                </a:lnTo>
                <a:close/>
                <a:moveTo>
                  <a:pt x="103808" y="50843"/>
                </a:moveTo>
                <a:lnTo>
                  <a:pt x="103808" y="59103"/>
                </a:lnTo>
                <a:lnTo>
                  <a:pt x="95380" y="59103"/>
                </a:lnTo>
                <a:lnTo>
                  <a:pt x="95380" y="50843"/>
                </a:lnTo>
                <a:close/>
                <a:moveTo>
                  <a:pt x="112458" y="50843"/>
                </a:moveTo>
                <a:lnTo>
                  <a:pt x="112458" y="59103"/>
                </a:lnTo>
                <a:lnTo>
                  <a:pt x="104031" y="59103"/>
                </a:lnTo>
                <a:lnTo>
                  <a:pt x="104031" y="50843"/>
                </a:lnTo>
                <a:close/>
                <a:moveTo>
                  <a:pt x="121109" y="50843"/>
                </a:moveTo>
                <a:lnTo>
                  <a:pt x="121109" y="59103"/>
                </a:lnTo>
                <a:lnTo>
                  <a:pt x="112681" y="59103"/>
                </a:lnTo>
                <a:lnTo>
                  <a:pt x="112681" y="50843"/>
                </a:lnTo>
                <a:close/>
                <a:moveTo>
                  <a:pt x="129760" y="50843"/>
                </a:moveTo>
                <a:lnTo>
                  <a:pt x="129760" y="59103"/>
                </a:lnTo>
                <a:lnTo>
                  <a:pt x="121332" y="59103"/>
                </a:lnTo>
                <a:lnTo>
                  <a:pt x="121332" y="50843"/>
                </a:lnTo>
                <a:close/>
                <a:moveTo>
                  <a:pt x="138410" y="50843"/>
                </a:moveTo>
                <a:lnTo>
                  <a:pt x="138410" y="59103"/>
                </a:lnTo>
                <a:lnTo>
                  <a:pt x="129983" y="59103"/>
                </a:lnTo>
                <a:lnTo>
                  <a:pt x="129983" y="50843"/>
                </a:lnTo>
                <a:close/>
                <a:moveTo>
                  <a:pt x="147117" y="50843"/>
                </a:moveTo>
                <a:lnTo>
                  <a:pt x="147117" y="59103"/>
                </a:lnTo>
                <a:lnTo>
                  <a:pt x="138633" y="59103"/>
                </a:lnTo>
                <a:lnTo>
                  <a:pt x="138633" y="50843"/>
                </a:lnTo>
                <a:close/>
                <a:moveTo>
                  <a:pt x="155767" y="50843"/>
                </a:moveTo>
                <a:lnTo>
                  <a:pt x="155767" y="59103"/>
                </a:lnTo>
                <a:lnTo>
                  <a:pt x="147340" y="59103"/>
                </a:lnTo>
                <a:lnTo>
                  <a:pt x="147340" y="50843"/>
                </a:lnTo>
                <a:close/>
                <a:moveTo>
                  <a:pt x="164418" y="50843"/>
                </a:moveTo>
                <a:lnTo>
                  <a:pt x="164418" y="59103"/>
                </a:lnTo>
                <a:lnTo>
                  <a:pt x="155990" y="59103"/>
                </a:lnTo>
                <a:lnTo>
                  <a:pt x="155990" y="50843"/>
                </a:lnTo>
                <a:close/>
                <a:moveTo>
                  <a:pt x="173069" y="50843"/>
                </a:moveTo>
                <a:lnTo>
                  <a:pt x="173069" y="59103"/>
                </a:lnTo>
                <a:lnTo>
                  <a:pt x="164641" y="59103"/>
                </a:lnTo>
                <a:lnTo>
                  <a:pt x="164641" y="50843"/>
                </a:lnTo>
                <a:close/>
                <a:moveTo>
                  <a:pt x="181719" y="50843"/>
                </a:moveTo>
                <a:lnTo>
                  <a:pt x="181719" y="59103"/>
                </a:lnTo>
                <a:lnTo>
                  <a:pt x="173292" y="59103"/>
                </a:lnTo>
                <a:lnTo>
                  <a:pt x="173292" y="50843"/>
                </a:lnTo>
                <a:close/>
                <a:moveTo>
                  <a:pt x="190370" y="50843"/>
                </a:moveTo>
                <a:lnTo>
                  <a:pt x="190370" y="59103"/>
                </a:lnTo>
                <a:lnTo>
                  <a:pt x="181942" y="59103"/>
                </a:lnTo>
                <a:lnTo>
                  <a:pt x="181942" y="50843"/>
                </a:lnTo>
                <a:close/>
                <a:moveTo>
                  <a:pt x="199020" y="50843"/>
                </a:moveTo>
                <a:lnTo>
                  <a:pt x="199020" y="59103"/>
                </a:lnTo>
                <a:lnTo>
                  <a:pt x="190593" y="59103"/>
                </a:lnTo>
                <a:lnTo>
                  <a:pt x="190593" y="50843"/>
                </a:lnTo>
                <a:close/>
                <a:moveTo>
                  <a:pt x="207727" y="50843"/>
                </a:moveTo>
                <a:lnTo>
                  <a:pt x="207727" y="59103"/>
                </a:lnTo>
                <a:lnTo>
                  <a:pt x="199244" y="59103"/>
                </a:lnTo>
                <a:lnTo>
                  <a:pt x="199244" y="50843"/>
                </a:lnTo>
                <a:close/>
                <a:moveTo>
                  <a:pt x="216377" y="50843"/>
                </a:moveTo>
                <a:lnTo>
                  <a:pt x="216377" y="59103"/>
                </a:lnTo>
                <a:lnTo>
                  <a:pt x="207950" y="59103"/>
                </a:lnTo>
                <a:lnTo>
                  <a:pt x="207950" y="50843"/>
                </a:lnTo>
                <a:close/>
                <a:moveTo>
                  <a:pt x="225028" y="50843"/>
                </a:moveTo>
                <a:lnTo>
                  <a:pt x="225028" y="59103"/>
                </a:lnTo>
                <a:lnTo>
                  <a:pt x="216601" y="59103"/>
                </a:lnTo>
                <a:lnTo>
                  <a:pt x="216601" y="50843"/>
                </a:lnTo>
                <a:close/>
                <a:moveTo>
                  <a:pt x="233679" y="50843"/>
                </a:moveTo>
                <a:lnTo>
                  <a:pt x="233679" y="59103"/>
                </a:lnTo>
                <a:lnTo>
                  <a:pt x="225251" y="59103"/>
                </a:lnTo>
                <a:lnTo>
                  <a:pt x="225251" y="50843"/>
                </a:lnTo>
                <a:close/>
                <a:moveTo>
                  <a:pt x="242329" y="50843"/>
                </a:moveTo>
                <a:lnTo>
                  <a:pt x="242329" y="59103"/>
                </a:lnTo>
                <a:lnTo>
                  <a:pt x="233902" y="59103"/>
                </a:lnTo>
                <a:lnTo>
                  <a:pt x="233902" y="50843"/>
                </a:lnTo>
                <a:close/>
                <a:moveTo>
                  <a:pt x="250980" y="50843"/>
                </a:moveTo>
                <a:lnTo>
                  <a:pt x="250980" y="59103"/>
                </a:lnTo>
                <a:lnTo>
                  <a:pt x="242553" y="59103"/>
                </a:lnTo>
                <a:lnTo>
                  <a:pt x="242553" y="50843"/>
                </a:lnTo>
                <a:close/>
                <a:moveTo>
                  <a:pt x="259686" y="50843"/>
                </a:moveTo>
                <a:lnTo>
                  <a:pt x="259686" y="59103"/>
                </a:lnTo>
                <a:lnTo>
                  <a:pt x="251203" y="59103"/>
                </a:lnTo>
                <a:lnTo>
                  <a:pt x="251203" y="50843"/>
                </a:lnTo>
                <a:close/>
                <a:moveTo>
                  <a:pt x="268337" y="50843"/>
                </a:moveTo>
                <a:lnTo>
                  <a:pt x="268337" y="59103"/>
                </a:lnTo>
                <a:lnTo>
                  <a:pt x="259910" y="59103"/>
                </a:lnTo>
                <a:lnTo>
                  <a:pt x="259910" y="50843"/>
                </a:lnTo>
                <a:close/>
                <a:moveTo>
                  <a:pt x="276988" y="50843"/>
                </a:moveTo>
                <a:lnTo>
                  <a:pt x="276988" y="59103"/>
                </a:lnTo>
                <a:lnTo>
                  <a:pt x="268560" y="59103"/>
                </a:lnTo>
                <a:lnTo>
                  <a:pt x="268560" y="50843"/>
                </a:lnTo>
                <a:close/>
                <a:moveTo>
                  <a:pt x="17190" y="59326"/>
                </a:moveTo>
                <a:lnTo>
                  <a:pt x="17190" y="67586"/>
                </a:lnTo>
                <a:lnTo>
                  <a:pt x="8762" y="67586"/>
                </a:lnTo>
                <a:lnTo>
                  <a:pt x="8762" y="59326"/>
                </a:lnTo>
                <a:close/>
                <a:moveTo>
                  <a:pt x="25840" y="59326"/>
                </a:moveTo>
                <a:lnTo>
                  <a:pt x="25840" y="67586"/>
                </a:lnTo>
                <a:lnTo>
                  <a:pt x="17413" y="67586"/>
                </a:lnTo>
                <a:lnTo>
                  <a:pt x="17413" y="59326"/>
                </a:lnTo>
                <a:close/>
                <a:moveTo>
                  <a:pt x="34547" y="59326"/>
                </a:moveTo>
                <a:lnTo>
                  <a:pt x="34547" y="67586"/>
                </a:lnTo>
                <a:lnTo>
                  <a:pt x="26064" y="67586"/>
                </a:lnTo>
                <a:lnTo>
                  <a:pt x="26064" y="59326"/>
                </a:lnTo>
                <a:close/>
                <a:moveTo>
                  <a:pt x="43197" y="59326"/>
                </a:moveTo>
                <a:lnTo>
                  <a:pt x="43197" y="67586"/>
                </a:lnTo>
                <a:lnTo>
                  <a:pt x="34770" y="67586"/>
                </a:lnTo>
                <a:lnTo>
                  <a:pt x="34770" y="59326"/>
                </a:lnTo>
                <a:close/>
                <a:moveTo>
                  <a:pt x="51848" y="59326"/>
                </a:moveTo>
                <a:lnTo>
                  <a:pt x="51848" y="67586"/>
                </a:lnTo>
                <a:lnTo>
                  <a:pt x="43421" y="67586"/>
                </a:lnTo>
                <a:lnTo>
                  <a:pt x="43421" y="59326"/>
                </a:lnTo>
                <a:close/>
                <a:moveTo>
                  <a:pt x="60499" y="59326"/>
                </a:moveTo>
                <a:lnTo>
                  <a:pt x="60499" y="67586"/>
                </a:lnTo>
                <a:lnTo>
                  <a:pt x="52071" y="67586"/>
                </a:lnTo>
                <a:lnTo>
                  <a:pt x="52071" y="59326"/>
                </a:lnTo>
                <a:close/>
                <a:moveTo>
                  <a:pt x="69149" y="59326"/>
                </a:moveTo>
                <a:lnTo>
                  <a:pt x="69149" y="67586"/>
                </a:lnTo>
                <a:lnTo>
                  <a:pt x="60722" y="67586"/>
                </a:lnTo>
                <a:lnTo>
                  <a:pt x="60722" y="59326"/>
                </a:lnTo>
                <a:close/>
                <a:moveTo>
                  <a:pt x="77800" y="59326"/>
                </a:moveTo>
                <a:lnTo>
                  <a:pt x="77800" y="67586"/>
                </a:lnTo>
                <a:lnTo>
                  <a:pt x="69373" y="67586"/>
                </a:lnTo>
                <a:lnTo>
                  <a:pt x="69373" y="59326"/>
                </a:lnTo>
                <a:close/>
                <a:moveTo>
                  <a:pt x="86506" y="59326"/>
                </a:moveTo>
                <a:lnTo>
                  <a:pt x="86506" y="67586"/>
                </a:lnTo>
                <a:lnTo>
                  <a:pt x="78023" y="67586"/>
                </a:lnTo>
                <a:lnTo>
                  <a:pt x="78023" y="59326"/>
                </a:lnTo>
                <a:close/>
                <a:moveTo>
                  <a:pt x="95157" y="59326"/>
                </a:moveTo>
                <a:lnTo>
                  <a:pt x="95157" y="67586"/>
                </a:lnTo>
                <a:lnTo>
                  <a:pt x="86730" y="67586"/>
                </a:lnTo>
                <a:lnTo>
                  <a:pt x="86730" y="59326"/>
                </a:lnTo>
                <a:close/>
                <a:moveTo>
                  <a:pt x="103808" y="59326"/>
                </a:moveTo>
                <a:lnTo>
                  <a:pt x="103808" y="67586"/>
                </a:lnTo>
                <a:lnTo>
                  <a:pt x="95380" y="67586"/>
                </a:lnTo>
                <a:lnTo>
                  <a:pt x="95380" y="59326"/>
                </a:lnTo>
                <a:close/>
                <a:moveTo>
                  <a:pt x="112458" y="59326"/>
                </a:moveTo>
                <a:lnTo>
                  <a:pt x="112458" y="67586"/>
                </a:lnTo>
                <a:lnTo>
                  <a:pt x="104031" y="67586"/>
                </a:lnTo>
                <a:lnTo>
                  <a:pt x="104031" y="59326"/>
                </a:lnTo>
                <a:close/>
                <a:moveTo>
                  <a:pt x="121109" y="59326"/>
                </a:moveTo>
                <a:lnTo>
                  <a:pt x="121109" y="67586"/>
                </a:lnTo>
                <a:lnTo>
                  <a:pt x="112681" y="67586"/>
                </a:lnTo>
                <a:lnTo>
                  <a:pt x="112681" y="59326"/>
                </a:lnTo>
                <a:close/>
                <a:moveTo>
                  <a:pt x="129760" y="59326"/>
                </a:moveTo>
                <a:lnTo>
                  <a:pt x="129760" y="67586"/>
                </a:lnTo>
                <a:lnTo>
                  <a:pt x="121332" y="67586"/>
                </a:lnTo>
                <a:lnTo>
                  <a:pt x="121332" y="59326"/>
                </a:lnTo>
                <a:close/>
                <a:moveTo>
                  <a:pt x="138410" y="59326"/>
                </a:moveTo>
                <a:lnTo>
                  <a:pt x="138410" y="67586"/>
                </a:lnTo>
                <a:lnTo>
                  <a:pt x="129983" y="67586"/>
                </a:lnTo>
                <a:lnTo>
                  <a:pt x="129983" y="59326"/>
                </a:lnTo>
                <a:close/>
                <a:moveTo>
                  <a:pt x="147117" y="59326"/>
                </a:moveTo>
                <a:lnTo>
                  <a:pt x="147117" y="67586"/>
                </a:lnTo>
                <a:lnTo>
                  <a:pt x="138633" y="67586"/>
                </a:lnTo>
                <a:lnTo>
                  <a:pt x="138633" y="59326"/>
                </a:lnTo>
                <a:close/>
                <a:moveTo>
                  <a:pt x="155767" y="59326"/>
                </a:moveTo>
                <a:lnTo>
                  <a:pt x="155767" y="67586"/>
                </a:lnTo>
                <a:lnTo>
                  <a:pt x="147340" y="67586"/>
                </a:lnTo>
                <a:lnTo>
                  <a:pt x="147340" y="59326"/>
                </a:lnTo>
                <a:close/>
                <a:moveTo>
                  <a:pt x="164418" y="59326"/>
                </a:moveTo>
                <a:lnTo>
                  <a:pt x="164418" y="67586"/>
                </a:lnTo>
                <a:lnTo>
                  <a:pt x="155990" y="67586"/>
                </a:lnTo>
                <a:lnTo>
                  <a:pt x="155990" y="59326"/>
                </a:lnTo>
                <a:close/>
                <a:moveTo>
                  <a:pt x="173069" y="59326"/>
                </a:moveTo>
                <a:lnTo>
                  <a:pt x="173069" y="67586"/>
                </a:lnTo>
                <a:lnTo>
                  <a:pt x="164641" y="67586"/>
                </a:lnTo>
                <a:lnTo>
                  <a:pt x="164641" y="59326"/>
                </a:lnTo>
                <a:close/>
                <a:moveTo>
                  <a:pt x="181719" y="59326"/>
                </a:moveTo>
                <a:lnTo>
                  <a:pt x="181719" y="67586"/>
                </a:lnTo>
                <a:lnTo>
                  <a:pt x="173292" y="67586"/>
                </a:lnTo>
                <a:lnTo>
                  <a:pt x="173292" y="59326"/>
                </a:lnTo>
                <a:close/>
                <a:moveTo>
                  <a:pt x="190370" y="59326"/>
                </a:moveTo>
                <a:lnTo>
                  <a:pt x="190370" y="67586"/>
                </a:lnTo>
                <a:lnTo>
                  <a:pt x="181942" y="67586"/>
                </a:lnTo>
                <a:lnTo>
                  <a:pt x="181942" y="59326"/>
                </a:lnTo>
                <a:close/>
                <a:moveTo>
                  <a:pt x="199020" y="59326"/>
                </a:moveTo>
                <a:lnTo>
                  <a:pt x="199020" y="67586"/>
                </a:lnTo>
                <a:lnTo>
                  <a:pt x="190593" y="67586"/>
                </a:lnTo>
                <a:lnTo>
                  <a:pt x="190593" y="59326"/>
                </a:lnTo>
                <a:close/>
                <a:moveTo>
                  <a:pt x="207727" y="59326"/>
                </a:moveTo>
                <a:lnTo>
                  <a:pt x="207727" y="67586"/>
                </a:lnTo>
                <a:lnTo>
                  <a:pt x="199244" y="67586"/>
                </a:lnTo>
                <a:lnTo>
                  <a:pt x="199244" y="59326"/>
                </a:lnTo>
                <a:close/>
                <a:moveTo>
                  <a:pt x="216377" y="59326"/>
                </a:moveTo>
                <a:lnTo>
                  <a:pt x="216377" y="67586"/>
                </a:lnTo>
                <a:lnTo>
                  <a:pt x="207950" y="67586"/>
                </a:lnTo>
                <a:lnTo>
                  <a:pt x="207950" y="59326"/>
                </a:lnTo>
                <a:close/>
                <a:moveTo>
                  <a:pt x="225028" y="59326"/>
                </a:moveTo>
                <a:lnTo>
                  <a:pt x="225028" y="67586"/>
                </a:lnTo>
                <a:lnTo>
                  <a:pt x="216601" y="67586"/>
                </a:lnTo>
                <a:lnTo>
                  <a:pt x="216601" y="59326"/>
                </a:lnTo>
                <a:close/>
                <a:moveTo>
                  <a:pt x="233679" y="59326"/>
                </a:moveTo>
                <a:lnTo>
                  <a:pt x="233679" y="67586"/>
                </a:lnTo>
                <a:lnTo>
                  <a:pt x="225251" y="67586"/>
                </a:lnTo>
                <a:lnTo>
                  <a:pt x="225251" y="59326"/>
                </a:lnTo>
                <a:close/>
                <a:moveTo>
                  <a:pt x="242329" y="59326"/>
                </a:moveTo>
                <a:lnTo>
                  <a:pt x="242329" y="67586"/>
                </a:lnTo>
                <a:lnTo>
                  <a:pt x="233902" y="67586"/>
                </a:lnTo>
                <a:lnTo>
                  <a:pt x="233902" y="59326"/>
                </a:lnTo>
                <a:close/>
                <a:moveTo>
                  <a:pt x="250980" y="59326"/>
                </a:moveTo>
                <a:lnTo>
                  <a:pt x="250980" y="67586"/>
                </a:lnTo>
                <a:lnTo>
                  <a:pt x="242553" y="67586"/>
                </a:lnTo>
                <a:lnTo>
                  <a:pt x="242553" y="59326"/>
                </a:lnTo>
                <a:close/>
                <a:moveTo>
                  <a:pt x="259686" y="59326"/>
                </a:moveTo>
                <a:lnTo>
                  <a:pt x="259686" y="67586"/>
                </a:lnTo>
                <a:lnTo>
                  <a:pt x="251203" y="67586"/>
                </a:lnTo>
                <a:lnTo>
                  <a:pt x="251203" y="59326"/>
                </a:lnTo>
                <a:close/>
                <a:moveTo>
                  <a:pt x="268337" y="59326"/>
                </a:moveTo>
                <a:lnTo>
                  <a:pt x="268337" y="67586"/>
                </a:lnTo>
                <a:lnTo>
                  <a:pt x="259910" y="67586"/>
                </a:lnTo>
                <a:lnTo>
                  <a:pt x="259910" y="59326"/>
                </a:lnTo>
                <a:close/>
                <a:moveTo>
                  <a:pt x="276988" y="59326"/>
                </a:moveTo>
                <a:lnTo>
                  <a:pt x="276988" y="67586"/>
                </a:lnTo>
                <a:lnTo>
                  <a:pt x="268560" y="67586"/>
                </a:lnTo>
                <a:lnTo>
                  <a:pt x="268560" y="59326"/>
                </a:lnTo>
                <a:close/>
                <a:moveTo>
                  <a:pt x="17190" y="67810"/>
                </a:moveTo>
                <a:lnTo>
                  <a:pt x="17190" y="76014"/>
                </a:lnTo>
                <a:lnTo>
                  <a:pt x="8762" y="76014"/>
                </a:lnTo>
                <a:lnTo>
                  <a:pt x="8762" y="67810"/>
                </a:lnTo>
                <a:close/>
                <a:moveTo>
                  <a:pt x="25840" y="67810"/>
                </a:moveTo>
                <a:lnTo>
                  <a:pt x="25840" y="76014"/>
                </a:lnTo>
                <a:lnTo>
                  <a:pt x="17413" y="76014"/>
                </a:lnTo>
                <a:lnTo>
                  <a:pt x="17413" y="67810"/>
                </a:lnTo>
                <a:close/>
                <a:moveTo>
                  <a:pt x="34547" y="67810"/>
                </a:moveTo>
                <a:lnTo>
                  <a:pt x="34547" y="76014"/>
                </a:lnTo>
                <a:lnTo>
                  <a:pt x="26064" y="76014"/>
                </a:lnTo>
                <a:lnTo>
                  <a:pt x="26064" y="67810"/>
                </a:lnTo>
                <a:close/>
                <a:moveTo>
                  <a:pt x="43197" y="67810"/>
                </a:moveTo>
                <a:lnTo>
                  <a:pt x="43197" y="76014"/>
                </a:lnTo>
                <a:lnTo>
                  <a:pt x="34770" y="76014"/>
                </a:lnTo>
                <a:lnTo>
                  <a:pt x="34770" y="67810"/>
                </a:lnTo>
                <a:close/>
                <a:moveTo>
                  <a:pt x="51848" y="67810"/>
                </a:moveTo>
                <a:lnTo>
                  <a:pt x="51848" y="76014"/>
                </a:lnTo>
                <a:lnTo>
                  <a:pt x="43421" y="76014"/>
                </a:lnTo>
                <a:lnTo>
                  <a:pt x="43421" y="67810"/>
                </a:lnTo>
                <a:close/>
                <a:moveTo>
                  <a:pt x="60499" y="67810"/>
                </a:moveTo>
                <a:lnTo>
                  <a:pt x="60499" y="76014"/>
                </a:lnTo>
                <a:lnTo>
                  <a:pt x="52071" y="76014"/>
                </a:lnTo>
                <a:lnTo>
                  <a:pt x="52071" y="67810"/>
                </a:lnTo>
                <a:close/>
                <a:moveTo>
                  <a:pt x="69149" y="67810"/>
                </a:moveTo>
                <a:lnTo>
                  <a:pt x="69149" y="76014"/>
                </a:lnTo>
                <a:lnTo>
                  <a:pt x="60722" y="76014"/>
                </a:lnTo>
                <a:lnTo>
                  <a:pt x="60722" y="67810"/>
                </a:lnTo>
                <a:close/>
                <a:moveTo>
                  <a:pt x="77800" y="67810"/>
                </a:moveTo>
                <a:lnTo>
                  <a:pt x="77800" y="76014"/>
                </a:lnTo>
                <a:lnTo>
                  <a:pt x="69373" y="76014"/>
                </a:lnTo>
                <a:lnTo>
                  <a:pt x="69373" y="67810"/>
                </a:lnTo>
                <a:close/>
                <a:moveTo>
                  <a:pt x="86506" y="67810"/>
                </a:moveTo>
                <a:lnTo>
                  <a:pt x="86506" y="76014"/>
                </a:lnTo>
                <a:lnTo>
                  <a:pt x="78023" y="76014"/>
                </a:lnTo>
                <a:lnTo>
                  <a:pt x="78023" y="67810"/>
                </a:lnTo>
                <a:close/>
                <a:moveTo>
                  <a:pt x="95157" y="67810"/>
                </a:moveTo>
                <a:lnTo>
                  <a:pt x="95157" y="76014"/>
                </a:lnTo>
                <a:lnTo>
                  <a:pt x="86730" y="76014"/>
                </a:lnTo>
                <a:lnTo>
                  <a:pt x="86730" y="67810"/>
                </a:lnTo>
                <a:close/>
                <a:moveTo>
                  <a:pt x="103808" y="67810"/>
                </a:moveTo>
                <a:lnTo>
                  <a:pt x="103808" y="76014"/>
                </a:lnTo>
                <a:lnTo>
                  <a:pt x="95380" y="76014"/>
                </a:lnTo>
                <a:lnTo>
                  <a:pt x="95380" y="67810"/>
                </a:lnTo>
                <a:close/>
                <a:moveTo>
                  <a:pt x="112458" y="67810"/>
                </a:moveTo>
                <a:lnTo>
                  <a:pt x="112458" y="76014"/>
                </a:lnTo>
                <a:lnTo>
                  <a:pt x="104031" y="76014"/>
                </a:lnTo>
                <a:lnTo>
                  <a:pt x="104031" y="67810"/>
                </a:lnTo>
                <a:close/>
                <a:moveTo>
                  <a:pt x="121109" y="67810"/>
                </a:moveTo>
                <a:lnTo>
                  <a:pt x="121109" y="76014"/>
                </a:lnTo>
                <a:lnTo>
                  <a:pt x="112681" y="76014"/>
                </a:lnTo>
                <a:lnTo>
                  <a:pt x="112681" y="67810"/>
                </a:lnTo>
                <a:close/>
                <a:moveTo>
                  <a:pt x="129760" y="67810"/>
                </a:moveTo>
                <a:lnTo>
                  <a:pt x="129760" y="76014"/>
                </a:lnTo>
                <a:lnTo>
                  <a:pt x="121332" y="76014"/>
                </a:lnTo>
                <a:lnTo>
                  <a:pt x="121332" y="67810"/>
                </a:lnTo>
                <a:close/>
                <a:moveTo>
                  <a:pt x="138410" y="67810"/>
                </a:moveTo>
                <a:lnTo>
                  <a:pt x="138410" y="76014"/>
                </a:lnTo>
                <a:lnTo>
                  <a:pt x="129983" y="76014"/>
                </a:lnTo>
                <a:lnTo>
                  <a:pt x="129983" y="67810"/>
                </a:lnTo>
                <a:close/>
                <a:moveTo>
                  <a:pt x="147117" y="67810"/>
                </a:moveTo>
                <a:lnTo>
                  <a:pt x="147117" y="76014"/>
                </a:lnTo>
                <a:lnTo>
                  <a:pt x="138633" y="76014"/>
                </a:lnTo>
                <a:lnTo>
                  <a:pt x="138633" y="67810"/>
                </a:lnTo>
                <a:close/>
                <a:moveTo>
                  <a:pt x="155767" y="67810"/>
                </a:moveTo>
                <a:lnTo>
                  <a:pt x="155767" y="76014"/>
                </a:lnTo>
                <a:lnTo>
                  <a:pt x="147340" y="76014"/>
                </a:lnTo>
                <a:lnTo>
                  <a:pt x="147340" y="67810"/>
                </a:lnTo>
                <a:close/>
                <a:moveTo>
                  <a:pt x="164418" y="67810"/>
                </a:moveTo>
                <a:lnTo>
                  <a:pt x="164418" y="76014"/>
                </a:lnTo>
                <a:lnTo>
                  <a:pt x="155990" y="76014"/>
                </a:lnTo>
                <a:lnTo>
                  <a:pt x="155990" y="67810"/>
                </a:lnTo>
                <a:close/>
                <a:moveTo>
                  <a:pt x="173069" y="67810"/>
                </a:moveTo>
                <a:lnTo>
                  <a:pt x="173069" y="76014"/>
                </a:lnTo>
                <a:lnTo>
                  <a:pt x="164641" y="76014"/>
                </a:lnTo>
                <a:lnTo>
                  <a:pt x="164641" y="67810"/>
                </a:lnTo>
                <a:close/>
                <a:moveTo>
                  <a:pt x="181719" y="67810"/>
                </a:moveTo>
                <a:lnTo>
                  <a:pt x="181719" y="76014"/>
                </a:lnTo>
                <a:lnTo>
                  <a:pt x="173292" y="76014"/>
                </a:lnTo>
                <a:lnTo>
                  <a:pt x="173292" y="67810"/>
                </a:lnTo>
                <a:close/>
                <a:moveTo>
                  <a:pt x="190370" y="67810"/>
                </a:moveTo>
                <a:lnTo>
                  <a:pt x="190370" y="76014"/>
                </a:lnTo>
                <a:lnTo>
                  <a:pt x="181942" y="76014"/>
                </a:lnTo>
                <a:lnTo>
                  <a:pt x="181942" y="67810"/>
                </a:lnTo>
                <a:close/>
                <a:moveTo>
                  <a:pt x="199020" y="67810"/>
                </a:moveTo>
                <a:lnTo>
                  <a:pt x="199020" y="76014"/>
                </a:lnTo>
                <a:lnTo>
                  <a:pt x="190593" y="76014"/>
                </a:lnTo>
                <a:lnTo>
                  <a:pt x="190593" y="67810"/>
                </a:lnTo>
                <a:close/>
                <a:moveTo>
                  <a:pt x="207727" y="67810"/>
                </a:moveTo>
                <a:lnTo>
                  <a:pt x="207727" y="76014"/>
                </a:lnTo>
                <a:lnTo>
                  <a:pt x="199244" y="76014"/>
                </a:lnTo>
                <a:lnTo>
                  <a:pt x="199244" y="67810"/>
                </a:lnTo>
                <a:close/>
                <a:moveTo>
                  <a:pt x="216377" y="67810"/>
                </a:moveTo>
                <a:lnTo>
                  <a:pt x="216377" y="76014"/>
                </a:lnTo>
                <a:lnTo>
                  <a:pt x="207950" y="76014"/>
                </a:lnTo>
                <a:lnTo>
                  <a:pt x="207950" y="67810"/>
                </a:lnTo>
                <a:close/>
                <a:moveTo>
                  <a:pt x="225028" y="67810"/>
                </a:moveTo>
                <a:lnTo>
                  <a:pt x="225028" y="76014"/>
                </a:lnTo>
                <a:lnTo>
                  <a:pt x="216601" y="76014"/>
                </a:lnTo>
                <a:lnTo>
                  <a:pt x="216601" y="67810"/>
                </a:lnTo>
                <a:close/>
                <a:moveTo>
                  <a:pt x="233679" y="67810"/>
                </a:moveTo>
                <a:lnTo>
                  <a:pt x="233679" y="76014"/>
                </a:lnTo>
                <a:lnTo>
                  <a:pt x="225251" y="76014"/>
                </a:lnTo>
                <a:lnTo>
                  <a:pt x="225251" y="67810"/>
                </a:lnTo>
                <a:close/>
                <a:moveTo>
                  <a:pt x="242329" y="67810"/>
                </a:moveTo>
                <a:lnTo>
                  <a:pt x="242329" y="76014"/>
                </a:lnTo>
                <a:lnTo>
                  <a:pt x="233902" y="76014"/>
                </a:lnTo>
                <a:lnTo>
                  <a:pt x="233902" y="67810"/>
                </a:lnTo>
                <a:close/>
                <a:moveTo>
                  <a:pt x="250980" y="67810"/>
                </a:moveTo>
                <a:lnTo>
                  <a:pt x="250980" y="76014"/>
                </a:lnTo>
                <a:lnTo>
                  <a:pt x="242553" y="76014"/>
                </a:lnTo>
                <a:lnTo>
                  <a:pt x="242553" y="67810"/>
                </a:lnTo>
                <a:close/>
                <a:moveTo>
                  <a:pt x="259686" y="67810"/>
                </a:moveTo>
                <a:lnTo>
                  <a:pt x="259686" y="76014"/>
                </a:lnTo>
                <a:lnTo>
                  <a:pt x="251203" y="76014"/>
                </a:lnTo>
                <a:lnTo>
                  <a:pt x="251203" y="67810"/>
                </a:lnTo>
                <a:close/>
                <a:moveTo>
                  <a:pt x="268337" y="67810"/>
                </a:moveTo>
                <a:lnTo>
                  <a:pt x="268337" y="76014"/>
                </a:lnTo>
                <a:lnTo>
                  <a:pt x="259910" y="76014"/>
                </a:lnTo>
                <a:lnTo>
                  <a:pt x="259910" y="67810"/>
                </a:lnTo>
                <a:close/>
                <a:moveTo>
                  <a:pt x="276988" y="67810"/>
                </a:moveTo>
                <a:lnTo>
                  <a:pt x="276988" y="76014"/>
                </a:lnTo>
                <a:lnTo>
                  <a:pt x="268560" y="76014"/>
                </a:lnTo>
                <a:lnTo>
                  <a:pt x="268560" y="67810"/>
                </a:lnTo>
                <a:close/>
                <a:moveTo>
                  <a:pt x="17190" y="76237"/>
                </a:moveTo>
                <a:lnTo>
                  <a:pt x="17190" y="84497"/>
                </a:lnTo>
                <a:lnTo>
                  <a:pt x="8762" y="84497"/>
                </a:lnTo>
                <a:lnTo>
                  <a:pt x="8762" y="76237"/>
                </a:lnTo>
                <a:close/>
                <a:moveTo>
                  <a:pt x="25840" y="76237"/>
                </a:moveTo>
                <a:lnTo>
                  <a:pt x="25840" y="84497"/>
                </a:lnTo>
                <a:lnTo>
                  <a:pt x="17413" y="84497"/>
                </a:lnTo>
                <a:lnTo>
                  <a:pt x="17413" y="76237"/>
                </a:lnTo>
                <a:close/>
                <a:moveTo>
                  <a:pt x="34547" y="76237"/>
                </a:moveTo>
                <a:lnTo>
                  <a:pt x="34547" y="84497"/>
                </a:lnTo>
                <a:lnTo>
                  <a:pt x="26064" y="84497"/>
                </a:lnTo>
                <a:lnTo>
                  <a:pt x="26064" y="76237"/>
                </a:lnTo>
                <a:close/>
                <a:moveTo>
                  <a:pt x="43197" y="76237"/>
                </a:moveTo>
                <a:lnTo>
                  <a:pt x="43197" y="84497"/>
                </a:lnTo>
                <a:lnTo>
                  <a:pt x="34770" y="84497"/>
                </a:lnTo>
                <a:lnTo>
                  <a:pt x="34770" y="76237"/>
                </a:lnTo>
                <a:close/>
                <a:moveTo>
                  <a:pt x="51848" y="76237"/>
                </a:moveTo>
                <a:lnTo>
                  <a:pt x="51848" y="84497"/>
                </a:lnTo>
                <a:lnTo>
                  <a:pt x="43421" y="84497"/>
                </a:lnTo>
                <a:lnTo>
                  <a:pt x="43421" y="76237"/>
                </a:lnTo>
                <a:close/>
                <a:moveTo>
                  <a:pt x="60499" y="76237"/>
                </a:moveTo>
                <a:lnTo>
                  <a:pt x="60499" y="84497"/>
                </a:lnTo>
                <a:lnTo>
                  <a:pt x="52071" y="84497"/>
                </a:lnTo>
                <a:lnTo>
                  <a:pt x="52071" y="76237"/>
                </a:lnTo>
                <a:close/>
                <a:moveTo>
                  <a:pt x="69149" y="76237"/>
                </a:moveTo>
                <a:lnTo>
                  <a:pt x="69149" y="84497"/>
                </a:lnTo>
                <a:lnTo>
                  <a:pt x="60722" y="84497"/>
                </a:lnTo>
                <a:lnTo>
                  <a:pt x="60722" y="76237"/>
                </a:lnTo>
                <a:close/>
                <a:moveTo>
                  <a:pt x="77800" y="76237"/>
                </a:moveTo>
                <a:lnTo>
                  <a:pt x="77800" y="84497"/>
                </a:lnTo>
                <a:lnTo>
                  <a:pt x="69373" y="84497"/>
                </a:lnTo>
                <a:lnTo>
                  <a:pt x="69373" y="76237"/>
                </a:lnTo>
                <a:close/>
                <a:moveTo>
                  <a:pt x="86506" y="76237"/>
                </a:moveTo>
                <a:lnTo>
                  <a:pt x="86506" y="84497"/>
                </a:lnTo>
                <a:lnTo>
                  <a:pt x="78023" y="84497"/>
                </a:lnTo>
                <a:lnTo>
                  <a:pt x="78023" y="76237"/>
                </a:lnTo>
                <a:close/>
                <a:moveTo>
                  <a:pt x="95157" y="76237"/>
                </a:moveTo>
                <a:lnTo>
                  <a:pt x="95157" y="84497"/>
                </a:lnTo>
                <a:lnTo>
                  <a:pt x="86730" y="84497"/>
                </a:lnTo>
                <a:lnTo>
                  <a:pt x="86730" y="76237"/>
                </a:lnTo>
                <a:close/>
                <a:moveTo>
                  <a:pt x="103808" y="76237"/>
                </a:moveTo>
                <a:lnTo>
                  <a:pt x="103808" y="84497"/>
                </a:lnTo>
                <a:lnTo>
                  <a:pt x="95380" y="84497"/>
                </a:lnTo>
                <a:lnTo>
                  <a:pt x="95380" y="76237"/>
                </a:lnTo>
                <a:close/>
                <a:moveTo>
                  <a:pt x="112458" y="76237"/>
                </a:moveTo>
                <a:lnTo>
                  <a:pt x="112458" y="84497"/>
                </a:lnTo>
                <a:lnTo>
                  <a:pt x="104031" y="84497"/>
                </a:lnTo>
                <a:lnTo>
                  <a:pt x="104031" y="76237"/>
                </a:lnTo>
                <a:close/>
                <a:moveTo>
                  <a:pt x="121109" y="76237"/>
                </a:moveTo>
                <a:lnTo>
                  <a:pt x="121109" y="84497"/>
                </a:lnTo>
                <a:lnTo>
                  <a:pt x="112681" y="84497"/>
                </a:lnTo>
                <a:lnTo>
                  <a:pt x="112681" y="76237"/>
                </a:lnTo>
                <a:close/>
                <a:moveTo>
                  <a:pt x="129760" y="76237"/>
                </a:moveTo>
                <a:lnTo>
                  <a:pt x="129760" y="84497"/>
                </a:lnTo>
                <a:lnTo>
                  <a:pt x="121332" y="84497"/>
                </a:lnTo>
                <a:lnTo>
                  <a:pt x="121332" y="76237"/>
                </a:lnTo>
                <a:close/>
                <a:moveTo>
                  <a:pt x="138410" y="76237"/>
                </a:moveTo>
                <a:lnTo>
                  <a:pt x="138410" y="84497"/>
                </a:lnTo>
                <a:lnTo>
                  <a:pt x="129983" y="84497"/>
                </a:lnTo>
                <a:lnTo>
                  <a:pt x="129983" y="76237"/>
                </a:lnTo>
                <a:close/>
                <a:moveTo>
                  <a:pt x="147117" y="76237"/>
                </a:moveTo>
                <a:lnTo>
                  <a:pt x="147117" y="84497"/>
                </a:lnTo>
                <a:lnTo>
                  <a:pt x="138633" y="84497"/>
                </a:lnTo>
                <a:lnTo>
                  <a:pt x="138633" y="76237"/>
                </a:lnTo>
                <a:close/>
                <a:moveTo>
                  <a:pt x="155767" y="76237"/>
                </a:moveTo>
                <a:lnTo>
                  <a:pt x="155767" y="84497"/>
                </a:lnTo>
                <a:lnTo>
                  <a:pt x="147340" y="84497"/>
                </a:lnTo>
                <a:lnTo>
                  <a:pt x="147340" y="76237"/>
                </a:lnTo>
                <a:close/>
                <a:moveTo>
                  <a:pt x="164418" y="76237"/>
                </a:moveTo>
                <a:lnTo>
                  <a:pt x="164418" y="84497"/>
                </a:lnTo>
                <a:lnTo>
                  <a:pt x="155990" y="84497"/>
                </a:lnTo>
                <a:lnTo>
                  <a:pt x="155990" y="76237"/>
                </a:lnTo>
                <a:close/>
                <a:moveTo>
                  <a:pt x="173069" y="76237"/>
                </a:moveTo>
                <a:lnTo>
                  <a:pt x="173069" y="84497"/>
                </a:lnTo>
                <a:lnTo>
                  <a:pt x="164641" y="84497"/>
                </a:lnTo>
                <a:lnTo>
                  <a:pt x="164641" y="76237"/>
                </a:lnTo>
                <a:close/>
                <a:moveTo>
                  <a:pt x="181719" y="76237"/>
                </a:moveTo>
                <a:lnTo>
                  <a:pt x="181719" y="84497"/>
                </a:lnTo>
                <a:lnTo>
                  <a:pt x="173292" y="84497"/>
                </a:lnTo>
                <a:lnTo>
                  <a:pt x="173292" y="76237"/>
                </a:lnTo>
                <a:close/>
                <a:moveTo>
                  <a:pt x="190370" y="76237"/>
                </a:moveTo>
                <a:lnTo>
                  <a:pt x="190370" y="84497"/>
                </a:lnTo>
                <a:lnTo>
                  <a:pt x="181942" y="84497"/>
                </a:lnTo>
                <a:lnTo>
                  <a:pt x="181942" y="76237"/>
                </a:lnTo>
                <a:close/>
                <a:moveTo>
                  <a:pt x="199020" y="76237"/>
                </a:moveTo>
                <a:lnTo>
                  <a:pt x="199020" y="84497"/>
                </a:lnTo>
                <a:lnTo>
                  <a:pt x="190593" y="84497"/>
                </a:lnTo>
                <a:lnTo>
                  <a:pt x="190593" y="76237"/>
                </a:lnTo>
                <a:close/>
                <a:moveTo>
                  <a:pt x="207727" y="76237"/>
                </a:moveTo>
                <a:lnTo>
                  <a:pt x="207727" y="84497"/>
                </a:lnTo>
                <a:lnTo>
                  <a:pt x="199244" y="84497"/>
                </a:lnTo>
                <a:lnTo>
                  <a:pt x="199244" y="76237"/>
                </a:lnTo>
                <a:close/>
                <a:moveTo>
                  <a:pt x="216377" y="76237"/>
                </a:moveTo>
                <a:lnTo>
                  <a:pt x="216377" y="84497"/>
                </a:lnTo>
                <a:lnTo>
                  <a:pt x="207950" y="84497"/>
                </a:lnTo>
                <a:lnTo>
                  <a:pt x="207950" y="76237"/>
                </a:lnTo>
                <a:close/>
                <a:moveTo>
                  <a:pt x="225028" y="76237"/>
                </a:moveTo>
                <a:lnTo>
                  <a:pt x="225028" y="84497"/>
                </a:lnTo>
                <a:lnTo>
                  <a:pt x="216601" y="84497"/>
                </a:lnTo>
                <a:lnTo>
                  <a:pt x="216601" y="76237"/>
                </a:lnTo>
                <a:close/>
                <a:moveTo>
                  <a:pt x="233679" y="76237"/>
                </a:moveTo>
                <a:lnTo>
                  <a:pt x="233679" y="84497"/>
                </a:lnTo>
                <a:lnTo>
                  <a:pt x="225251" y="84497"/>
                </a:lnTo>
                <a:lnTo>
                  <a:pt x="225251" y="76237"/>
                </a:lnTo>
                <a:close/>
                <a:moveTo>
                  <a:pt x="242329" y="76237"/>
                </a:moveTo>
                <a:lnTo>
                  <a:pt x="242329" y="84497"/>
                </a:lnTo>
                <a:lnTo>
                  <a:pt x="233902" y="84497"/>
                </a:lnTo>
                <a:lnTo>
                  <a:pt x="233902" y="76237"/>
                </a:lnTo>
                <a:close/>
                <a:moveTo>
                  <a:pt x="250980" y="76237"/>
                </a:moveTo>
                <a:lnTo>
                  <a:pt x="250980" y="84497"/>
                </a:lnTo>
                <a:lnTo>
                  <a:pt x="242553" y="84497"/>
                </a:lnTo>
                <a:lnTo>
                  <a:pt x="242553" y="76237"/>
                </a:lnTo>
                <a:close/>
                <a:moveTo>
                  <a:pt x="259686" y="76237"/>
                </a:moveTo>
                <a:lnTo>
                  <a:pt x="259686" y="84497"/>
                </a:lnTo>
                <a:lnTo>
                  <a:pt x="251203" y="84497"/>
                </a:lnTo>
                <a:lnTo>
                  <a:pt x="251203" y="76237"/>
                </a:lnTo>
                <a:close/>
                <a:moveTo>
                  <a:pt x="268337" y="76237"/>
                </a:moveTo>
                <a:lnTo>
                  <a:pt x="268337" y="84497"/>
                </a:lnTo>
                <a:lnTo>
                  <a:pt x="259910" y="84497"/>
                </a:lnTo>
                <a:lnTo>
                  <a:pt x="259910" y="76237"/>
                </a:lnTo>
                <a:close/>
                <a:moveTo>
                  <a:pt x="276988" y="76237"/>
                </a:moveTo>
                <a:lnTo>
                  <a:pt x="276988" y="84497"/>
                </a:lnTo>
                <a:lnTo>
                  <a:pt x="268560" y="84497"/>
                </a:lnTo>
                <a:lnTo>
                  <a:pt x="268560" y="76237"/>
                </a:lnTo>
                <a:close/>
                <a:moveTo>
                  <a:pt x="17190" y="84720"/>
                </a:moveTo>
                <a:lnTo>
                  <a:pt x="17190" y="92924"/>
                </a:lnTo>
                <a:lnTo>
                  <a:pt x="8762" y="92924"/>
                </a:lnTo>
                <a:lnTo>
                  <a:pt x="8762" y="84720"/>
                </a:lnTo>
                <a:close/>
                <a:moveTo>
                  <a:pt x="25840" y="84720"/>
                </a:moveTo>
                <a:lnTo>
                  <a:pt x="25840" y="92924"/>
                </a:lnTo>
                <a:lnTo>
                  <a:pt x="17413" y="92924"/>
                </a:lnTo>
                <a:lnTo>
                  <a:pt x="17413" y="84720"/>
                </a:lnTo>
                <a:close/>
                <a:moveTo>
                  <a:pt x="34547" y="84720"/>
                </a:moveTo>
                <a:lnTo>
                  <a:pt x="34547" y="92924"/>
                </a:lnTo>
                <a:lnTo>
                  <a:pt x="26064" y="92924"/>
                </a:lnTo>
                <a:lnTo>
                  <a:pt x="26064" y="84720"/>
                </a:lnTo>
                <a:close/>
                <a:moveTo>
                  <a:pt x="43197" y="84720"/>
                </a:moveTo>
                <a:lnTo>
                  <a:pt x="43197" y="92924"/>
                </a:lnTo>
                <a:lnTo>
                  <a:pt x="34770" y="92924"/>
                </a:lnTo>
                <a:lnTo>
                  <a:pt x="34770" y="84720"/>
                </a:lnTo>
                <a:close/>
                <a:moveTo>
                  <a:pt x="51848" y="84720"/>
                </a:moveTo>
                <a:lnTo>
                  <a:pt x="51848" y="92924"/>
                </a:lnTo>
                <a:lnTo>
                  <a:pt x="43421" y="92924"/>
                </a:lnTo>
                <a:lnTo>
                  <a:pt x="43421" y="84720"/>
                </a:lnTo>
                <a:close/>
                <a:moveTo>
                  <a:pt x="60499" y="84720"/>
                </a:moveTo>
                <a:lnTo>
                  <a:pt x="60499" y="92924"/>
                </a:lnTo>
                <a:lnTo>
                  <a:pt x="52071" y="92924"/>
                </a:lnTo>
                <a:lnTo>
                  <a:pt x="52071" y="84720"/>
                </a:lnTo>
                <a:close/>
                <a:moveTo>
                  <a:pt x="69149" y="84720"/>
                </a:moveTo>
                <a:lnTo>
                  <a:pt x="69149" y="92924"/>
                </a:lnTo>
                <a:lnTo>
                  <a:pt x="60722" y="92924"/>
                </a:lnTo>
                <a:lnTo>
                  <a:pt x="60722" y="84720"/>
                </a:lnTo>
                <a:close/>
                <a:moveTo>
                  <a:pt x="77800" y="84720"/>
                </a:moveTo>
                <a:lnTo>
                  <a:pt x="77800" y="92924"/>
                </a:lnTo>
                <a:lnTo>
                  <a:pt x="69373" y="92924"/>
                </a:lnTo>
                <a:lnTo>
                  <a:pt x="69373" y="84720"/>
                </a:lnTo>
                <a:close/>
                <a:moveTo>
                  <a:pt x="86506" y="84720"/>
                </a:moveTo>
                <a:lnTo>
                  <a:pt x="86506" y="92924"/>
                </a:lnTo>
                <a:lnTo>
                  <a:pt x="78023" y="92924"/>
                </a:lnTo>
                <a:lnTo>
                  <a:pt x="78023" y="84720"/>
                </a:lnTo>
                <a:close/>
                <a:moveTo>
                  <a:pt x="95157" y="84720"/>
                </a:moveTo>
                <a:lnTo>
                  <a:pt x="95157" y="92924"/>
                </a:lnTo>
                <a:lnTo>
                  <a:pt x="86730" y="92924"/>
                </a:lnTo>
                <a:lnTo>
                  <a:pt x="86730" y="84720"/>
                </a:lnTo>
                <a:close/>
                <a:moveTo>
                  <a:pt x="103808" y="84720"/>
                </a:moveTo>
                <a:lnTo>
                  <a:pt x="103808" y="92924"/>
                </a:lnTo>
                <a:lnTo>
                  <a:pt x="95380" y="92924"/>
                </a:lnTo>
                <a:lnTo>
                  <a:pt x="95380" y="84720"/>
                </a:lnTo>
                <a:close/>
                <a:moveTo>
                  <a:pt x="112458" y="84720"/>
                </a:moveTo>
                <a:lnTo>
                  <a:pt x="112458" y="92924"/>
                </a:lnTo>
                <a:lnTo>
                  <a:pt x="104031" y="92924"/>
                </a:lnTo>
                <a:lnTo>
                  <a:pt x="104031" y="84720"/>
                </a:lnTo>
                <a:close/>
                <a:moveTo>
                  <a:pt x="121109" y="84720"/>
                </a:moveTo>
                <a:lnTo>
                  <a:pt x="121109" y="92924"/>
                </a:lnTo>
                <a:lnTo>
                  <a:pt x="112681" y="92924"/>
                </a:lnTo>
                <a:lnTo>
                  <a:pt x="112681" y="84720"/>
                </a:lnTo>
                <a:close/>
                <a:moveTo>
                  <a:pt x="129760" y="84720"/>
                </a:moveTo>
                <a:lnTo>
                  <a:pt x="129760" y="92924"/>
                </a:lnTo>
                <a:lnTo>
                  <a:pt x="121332" y="92924"/>
                </a:lnTo>
                <a:lnTo>
                  <a:pt x="121332" y="84720"/>
                </a:lnTo>
                <a:close/>
                <a:moveTo>
                  <a:pt x="138410" y="84720"/>
                </a:moveTo>
                <a:lnTo>
                  <a:pt x="138410" y="92924"/>
                </a:lnTo>
                <a:lnTo>
                  <a:pt x="129983" y="92924"/>
                </a:lnTo>
                <a:lnTo>
                  <a:pt x="129983" y="84720"/>
                </a:lnTo>
                <a:close/>
                <a:moveTo>
                  <a:pt x="147117" y="84720"/>
                </a:moveTo>
                <a:lnTo>
                  <a:pt x="147117" y="92924"/>
                </a:lnTo>
                <a:lnTo>
                  <a:pt x="138633" y="92924"/>
                </a:lnTo>
                <a:lnTo>
                  <a:pt x="138633" y="84720"/>
                </a:lnTo>
                <a:close/>
                <a:moveTo>
                  <a:pt x="155767" y="84720"/>
                </a:moveTo>
                <a:lnTo>
                  <a:pt x="155767" y="92924"/>
                </a:lnTo>
                <a:lnTo>
                  <a:pt x="147340" y="92924"/>
                </a:lnTo>
                <a:lnTo>
                  <a:pt x="147340" y="84720"/>
                </a:lnTo>
                <a:close/>
                <a:moveTo>
                  <a:pt x="164418" y="84720"/>
                </a:moveTo>
                <a:lnTo>
                  <a:pt x="164418" y="92924"/>
                </a:lnTo>
                <a:lnTo>
                  <a:pt x="155990" y="92924"/>
                </a:lnTo>
                <a:lnTo>
                  <a:pt x="155990" y="84720"/>
                </a:lnTo>
                <a:close/>
                <a:moveTo>
                  <a:pt x="173069" y="84720"/>
                </a:moveTo>
                <a:lnTo>
                  <a:pt x="173069" y="92924"/>
                </a:lnTo>
                <a:lnTo>
                  <a:pt x="164641" y="92924"/>
                </a:lnTo>
                <a:lnTo>
                  <a:pt x="164641" y="84720"/>
                </a:lnTo>
                <a:close/>
                <a:moveTo>
                  <a:pt x="181719" y="84720"/>
                </a:moveTo>
                <a:lnTo>
                  <a:pt x="181719" y="92924"/>
                </a:lnTo>
                <a:lnTo>
                  <a:pt x="173292" y="92924"/>
                </a:lnTo>
                <a:lnTo>
                  <a:pt x="173292" y="84720"/>
                </a:lnTo>
                <a:close/>
                <a:moveTo>
                  <a:pt x="190370" y="84720"/>
                </a:moveTo>
                <a:lnTo>
                  <a:pt x="190370" y="92924"/>
                </a:lnTo>
                <a:lnTo>
                  <a:pt x="181942" y="92924"/>
                </a:lnTo>
                <a:lnTo>
                  <a:pt x="181942" y="84720"/>
                </a:lnTo>
                <a:close/>
                <a:moveTo>
                  <a:pt x="199020" y="84720"/>
                </a:moveTo>
                <a:lnTo>
                  <a:pt x="199020" y="92924"/>
                </a:lnTo>
                <a:lnTo>
                  <a:pt x="190593" y="92924"/>
                </a:lnTo>
                <a:lnTo>
                  <a:pt x="190593" y="84720"/>
                </a:lnTo>
                <a:close/>
                <a:moveTo>
                  <a:pt x="207727" y="84720"/>
                </a:moveTo>
                <a:lnTo>
                  <a:pt x="207727" y="92924"/>
                </a:lnTo>
                <a:lnTo>
                  <a:pt x="199244" y="92924"/>
                </a:lnTo>
                <a:lnTo>
                  <a:pt x="199244" y="84720"/>
                </a:lnTo>
                <a:close/>
                <a:moveTo>
                  <a:pt x="216377" y="84720"/>
                </a:moveTo>
                <a:lnTo>
                  <a:pt x="216377" y="92924"/>
                </a:lnTo>
                <a:lnTo>
                  <a:pt x="207950" y="92924"/>
                </a:lnTo>
                <a:lnTo>
                  <a:pt x="207950" y="84720"/>
                </a:lnTo>
                <a:close/>
                <a:moveTo>
                  <a:pt x="225028" y="84720"/>
                </a:moveTo>
                <a:lnTo>
                  <a:pt x="225028" y="92924"/>
                </a:lnTo>
                <a:lnTo>
                  <a:pt x="216601" y="92924"/>
                </a:lnTo>
                <a:lnTo>
                  <a:pt x="216601" y="84720"/>
                </a:lnTo>
                <a:close/>
                <a:moveTo>
                  <a:pt x="233679" y="84720"/>
                </a:moveTo>
                <a:lnTo>
                  <a:pt x="233679" y="92924"/>
                </a:lnTo>
                <a:lnTo>
                  <a:pt x="225251" y="92924"/>
                </a:lnTo>
                <a:lnTo>
                  <a:pt x="225251" y="84720"/>
                </a:lnTo>
                <a:close/>
                <a:moveTo>
                  <a:pt x="242329" y="84720"/>
                </a:moveTo>
                <a:lnTo>
                  <a:pt x="242329" y="92924"/>
                </a:lnTo>
                <a:lnTo>
                  <a:pt x="233902" y="92924"/>
                </a:lnTo>
                <a:lnTo>
                  <a:pt x="233902" y="84720"/>
                </a:lnTo>
                <a:close/>
                <a:moveTo>
                  <a:pt x="250980" y="84720"/>
                </a:moveTo>
                <a:lnTo>
                  <a:pt x="250980" y="92924"/>
                </a:lnTo>
                <a:lnTo>
                  <a:pt x="242553" y="92924"/>
                </a:lnTo>
                <a:lnTo>
                  <a:pt x="242553" y="84720"/>
                </a:lnTo>
                <a:close/>
                <a:moveTo>
                  <a:pt x="259686" y="84720"/>
                </a:moveTo>
                <a:lnTo>
                  <a:pt x="259686" y="92924"/>
                </a:lnTo>
                <a:lnTo>
                  <a:pt x="251203" y="92924"/>
                </a:lnTo>
                <a:lnTo>
                  <a:pt x="251203" y="84720"/>
                </a:lnTo>
                <a:close/>
                <a:moveTo>
                  <a:pt x="268337" y="84720"/>
                </a:moveTo>
                <a:lnTo>
                  <a:pt x="268337" y="92924"/>
                </a:lnTo>
                <a:lnTo>
                  <a:pt x="259910" y="92924"/>
                </a:lnTo>
                <a:lnTo>
                  <a:pt x="259910" y="84720"/>
                </a:lnTo>
                <a:close/>
                <a:moveTo>
                  <a:pt x="276988" y="84720"/>
                </a:moveTo>
                <a:lnTo>
                  <a:pt x="276988" y="92924"/>
                </a:lnTo>
                <a:lnTo>
                  <a:pt x="268560" y="92924"/>
                </a:lnTo>
                <a:lnTo>
                  <a:pt x="268560" y="84720"/>
                </a:lnTo>
                <a:close/>
                <a:moveTo>
                  <a:pt x="17190" y="93148"/>
                </a:moveTo>
                <a:lnTo>
                  <a:pt x="17190" y="101408"/>
                </a:lnTo>
                <a:lnTo>
                  <a:pt x="8762" y="101408"/>
                </a:lnTo>
                <a:lnTo>
                  <a:pt x="8762" y="93148"/>
                </a:lnTo>
                <a:close/>
                <a:moveTo>
                  <a:pt x="25840" y="93148"/>
                </a:moveTo>
                <a:lnTo>
                  <a:pt x="25840" y="101408"/>
                </a:lnTo>
                <a:lnTo>
                  <a:pt x="17413" y="101408"/>
                </a:lnTo>
                <a:lnTo>
                  <a:pt x="17413" y="93148"/>
                </a:lnTo>
                <a:close/>
                <a:moveTo>
                  <a:pt x="34547" y="93148"/>
                </a:moveTo>
                <a:lnTo>
                  <a:pt x="34547" y="101408"/>
                </a:lnTo>
                <a:lnTo>
                  <a:pt x="26064" y="101408"/>
                </a:lnTo>
                <a:lnTo>
                  <a:pt x="26064" y="93148"/>
                </a:lnTo>
                <a:close/>
                <a:moveTo>
                  <a:pt x="43197" y="93148"/>
                </a:moveTo>
                <a:lnTo>
                  <a:pt x="43197" y="101408"/>
                </a:lnTo>
                <a:lnTo>
                  <a:pt x="34770" y="101408"/>
                </a:lnTo>
                <a:lnTo>
                  <a:pt x="34770" y="93148"/>
                </a:lnTo>
                <a:close/>
                <a:moveTo>
                  <a:pt x="51848" y="93148"/>
                </a:moveTo>
                <a:lnTo>
                  <a:pt x="51848" y="101408"/>
                </a:lnTo>
                <a:lnTo>
                  <a:pt x="43421" y="101408"/>
                </a:lnTo>
                <a:lnTo>
                  <a:pt x="43421" y="93148"/>
                </a:lnTo>
                <a:close/>
                <a:moveTo>
                  <a:pt x="60499" y="93148"/>
                </a:moveTo>
                <a:lnTo>
                  <a:pt x="60499" y="101408"/>
                </a:lnTo>
                <a:lnTo>
                  <a:pt x="52071" y="101408"/>
                </a:lnTo>
                <a:lnTo>
                  <a:pt x="52071" y="93148"/>
                </a:lnTo>
                <a:close/>
                <a:moveTo>
                  <a:pt x="69149" y="93148"/>
                </a:moveTo>
                <a:lnTo>
                  <a:pt x="69149" y="101408"/>
                </a:lnTo>
                <a:lnTo>
                  <a:pt x="60722" y="101408"/>
                </a:lnTo>
                <a:lnTo>
                  <a:pt x="60722" y="93148"/>
                </a:lnTo>
                <a:close/>
                <a:moveTo>
                  <a:pt x="77800" y="93148"/>
                </a:moveTo>
                <a:lnTo>
                  <a:pt x="77800" y="101408"/>
                </a:lnTo>
                <a:lnTo>
                  <a:pt x="69373" y="101408"/>
                </a:lnTo>
                <a:lnTo>
                  <a:pt x="69373" y="93148"/>
                </a:lnTo>
                <a:close/>
                <a:moveTo>
                  <a:pt x="86506" y="93148"/>
                </a:moveTo>
                <a:lnTo>
                  <a:pt x="86506" y="101408"/>
                </a:lnTo>
                <a:lnTo>
                  <a:pt x="78023" y="101408"/>
                </a:lnTo>
                <a:lnTo>
                  <a:pt x="78023" y="93148"/>
                </a:lnTo>
                <a:close/>
                <a:moveTo>
                  <a:pt x="95157" y="93148"/>
                </a:moveTo>
                <a:lnTo>
                  <a:pt x="95157" y="101408"/>
                </a:lnTo>
                <a:lnTo>
                  <a:pt x="86730" y="101408"/>
                </a:lnTo>
                <a:lnTo>
                  <a:pt x="86730" y="93148"/>
                </a:lnTo>
                <a:close/>
                <a:moveTo>
                  <a:pt x="103808" y="93148"/>
                </a:moveTo>
                <a:lnTo>
                  <a:pt x="103808" y="101408"/>
                </a:lnTo>
                <a:lnTo>
                  <a:pt x="95380" y="101408"/>
                </a:lnTo>
                <a:lnTo>
                  <a:pt x="95380" y="93148"/>
                </a:lnTo>
                <a:close/>
                <a:moveTo>
                  <a:pt x="112458" y="93148"/>
                </a:moveTo>
                <a:lnTo>
                  <a:pt x="112458" y="101408"/>
                </a:lnTo>
                <a:lnTo>
                  <a:pt x="104031" y="101408"/>
                </a:lnTo>
                <a:lnTo>
                  <a:pt x="104031" y="93148"/>
                </a:lnTo>
                <a:close/>
                <a:moveTo>
                  <a:pt x="121109" y="93148"/>
                </a:moveTo>
                <a:lnTo>
                  <a:pt x="121109" y="101408"/>
                </a:lnTo>
                <a:lnTo>
                  <a:pt x="112681" y="101408"/>
                </a:lnTo>
                <a:lnTo>
                  <a:pt x="112681" y="93148"/>
                </a:lnTo>
                <a:close/>
                <a:moveTo>
                  <a:pt x="129760" y="93148"/>
                </a:moveTo>
                <a:lnTo>
                  <a:pt x="129760" y="101408"/>
                </a:lnTo>
                <a:lnTo>
                  <a:pt x="121332" y="101408"/>
                </a:lnTo>
                <a:lnTo>
                  <a:pt x="121332" y="93148"/>
                </a:lnTo>
                <a:close/>
                <a:moveTo>
                  <a:pt x="138410" y="93148"/>
                </a:moveTo>
                <a:lnTo>
                  <a:pt x="138410" y="101408"/>
                </a:lnTo>
                <a:lnTo>
                  <a:pt x="129983" y="101408"/>
                </a:lnTo>
                <a:lnTo>
                  <a:pt x="129983" y="93148"/>
                </a:lnTo>
                <a:close/>
                <a:moveTo>
                  <a:pt x="147117" y="93148"/>
                </a:moveTo>
                <a:lnTo>
                  <a:pt x="147117" y="101408"/>
                </a:lnTo>
                <a:lnTo>
                  <a:pt x="138633" y="101408"/>
                </a:lnTo>
                <a:lnTo>
                  <a:pt x="138633" y="93148"/>
                </a:lnTo>
                <a:close/>
                <a:moveTo>
                  <a:pt x="155767" y="93148"/>
                </a:moveTo>
                <a:lnTo>
                  <a:pt x="155767" y="101408"/>
                </a:lnTo>
                <a:lnTo>
                  <a:pt x="147340" y="101408"/>
                </a:lnTo>
                <a:lnTo>
                  <a:pt x="147340" y="93148"/>
                </a:lnTo>
                <a:close/>
                <a:moveTo>
                  <a:pt x="164418" y="93148"/>
                </a:moveTo>
                <a:lnTo>
                  <a:pt x="164418" y="101408"/>
                </a:lnTo>
                <a:lnTo>
                  <a:pt x="155990" y="101408"/>
                </a:lnTo>
                <a:lnTo>
                  <a:pt x="155990" y="93148"/>
                </a:lnTo>
                <a:close/>
                <a:moveTo>
                  <a:pt x="173069" y="93148"/>
                </a:moveTo>
                <a:lnTo>
                  <a:pt x="173069" y="101408"/>
                </a:lnTo>
                <a:lnTo>
                  <a:pt x="164641" y="101408"/>
                </a:lnTo>
                <a:lnTo>
                  <a:pt x="164641" y="93148"/>
                </a:lnTo>
                <a:close/>
                <a:moveTo>
                  <a:pt x="181719" y="93148"/>
                </a:moveTo>
                <a:lnTo>
                  <a:pt x="181719" y="101408"/>
                </a:lnTo>
                <a:lnTo>
                  <a:pt x="173292" y="101408"/>
                </a:lnTo>
                <a:lnTo>
                  <a:pt x="173292" y="93148"/>
                </a:lnTo>
                <a:close/>
                <a:moveTo>
                  <a:pt x="190370" y="93148"/>
                </a:moveTo>
                <a:lnTo>
                  <a:pt x="190370" y="101408"/>
                </a:lnTo>
                <a:lnTo>
                  <a:pt x="181942" y="101408"/>
                </a:lnTo>
                <a:lnTo>
                  <a:pt x="181942" y="93148"/>
                </a:lnTo>
                <a:close/>
                <a:moveTo>
                  <a:pt x="199020" y="93148"/>
                </a:moveTo>
                <a:lnTo>
                  <a:pt x="199020" y="101408"/>
                </a:lnTo>
                <a:lnTo>
                  <a:pt x="190593" y="101408"/>
                </a:lnTo>
                <a:lnTo>
                  <a:pt x="190593" y="93148"/>
                </a:lnTo>
                <a:close/>
                <a:moveTo>
                  <a:pt x="207727" y="93148"/>
                </a:moveTo>
                <a:lnTo>
                  <a:pt x="207727" y="101408"/>
                </a:lnTo>
                <a:lnTo>
                  <a:pt x="199244" y="101408"/>
                </a:lnTo>
                <a:lnTo>
                  <a:pt x="199244" y="93148"/>
                </a:lnTo>
                <a:close/>
                <a:moveTo>
                  <a:pt x="216377" y="93148"/>
                </a:moveTo>
                <a:lnTo>
                  <a:pt x="216377" y="101408"/>
                </a:lnTo>
                <a:lnTo>
                  <a:pt x="207950" y="101408"/>
                </a:lnTo>
                <a:lnTo>
                  <a:pt x="207950" y="93148"/>
                </a:lnTo>
                <a:close/>
                <a:moveTo>
                  <a:pt x="225028" y="93148"/>
                </a:moveTo>
                <a:lnTo>
                  <a:pt x="225028" y="101408"/>
                </a:lnTo>
                <a:lnTo>
                  <a:pt x="216601" y="101408"/>
                </a:lnTo>
                <a:lnTo>
                  <a:pt x="216601" y="93148"/>
                </a:lnTo>
                <a:close/>
                <a:moveTo>
                  <a:pt x="233679" y="93148"/>
                </a:moveTo>
                <a:lnTo>
                  <a:pt x="233679" y="101408"/>
                </a:lnTo>
                <a:lnTo>
                  <a:pt x="225251" y="101408"/>
                </a:lnTo>
                <a:lnTo>
                  <a:pt x="225251" y="93148"/>
                </a:lnTo>
                <a:close/>
                <a:moveTo>
                  <a:pt x="242329" y="93148"/>
                </a:moveTo>
                <a:lnTo>
                  <a:pt x="242329" y="101408"/>
                </a:lnTo>
                <a:lnTo>
                  <a:pt x="233902" y="101408"/>
                </a:lnTo>
                <a:lnTo>
                  <a:pt x="233902" y="93148"/>
                </a:lnTo>
                <a:close/>
                <a:moveTo>
                  <a:pt x="250980" y="93148"/>
                </a:moveTo>
                <a:lnTo>
                  <a:pt x="250980" y="101408"/>
                </a:lnTo>
                <a:lnTo>
                  <a:pt x="242553" y="101408"/>
                </a:lnTo>
                <a:lnTo>
                  <a:pt x="242553" y="93148"/>
                </a:lnTo>
                <a:close/>
                <a:moveTo>
                  <a:pt x="259686" y="93148"/>
                </a:moveTo>
                <a:lnTo>
                  <a:pt x="259686" y="101408"/>
                </a:lnTo>
                <a:lnTo>
                  <a:pt x="251203" y="101408"/>
                </a:lnTo>
                <a:lnTo>
                  <a:pt x="251203" y="93148"/>
                </a:lnTo>
                <a:close/>
                <a:moveTo>
                  <a:pt x="268337" y="93148"/>
                </a:moveTo>
                <a:lnTo>
                  <a:pt x="268337" y="101408"/>
                </a:lnTo>
                <a:lnTo>
                  <a:pt x="259910" y="101408"/>
                </a:lnTo>
                <a:lnTo>
                  <a:pt x="259910" y="93148"/>
                </a:lnTo>
                <a:close/>
                <a:moveTo>
                  <a:pt x="276988" y="93148"/>
                </a:moveTo>
                <a:lnTo>
                  <a:pt x="276988" y="101408"/>
                </a:lnTo>
                <a:lnTo>
                  <a:pt x="268560" y="101408"/>
                </a:lnTo>
                <a:lnTo>
                  <a:pt x="268560" y="93148"/>
                </a:lnTo>
                <a:close/>
                <a:moveTo>
                  <a:pt x="17190" y="101631"/>
                </a:moveTo>
                <a:lnTo>
                  <a:pt x="17190" y="109891"/>
                </a:lnTo>
                <a:lnTo>
                  <a:pt x="8762" y="109891"/>
                </a:lnTo>
                <a:lnTo>
                  <a:pt x="8762" y="101631"/>
                </a:lnTo>
                <a:close/>
                <a:moveTo>
                  <a:pt x="25840" y="101631"/>
                </a:moveTo>
                <a:lnTo>
                  <a:pt x="25840" y="109891"/>
                </a:lnTo>
                <a:lnTo>
                  <a:pt x="17413" y="109891"/>
                </a:lnTo>
                <a:lnTo>
                  <a:pt x="17413" y="101631"/>
                </a:lnTo>
                <a:close/>
                <a:moveTo>
                  <a:pt x="34547" y="101631"/>
                </a:moveTo>
                <a:lnTo>
                  <a:pt x="34547" y="109891"/>
                </a:lnTo>
                <a:lnTo>
                  <a:pt x="26064" y="109891"/>
                </a:lnTo>
                <a:lnTo>
                  <a:pt x="26064" y="101631"/>
                </a:lnTo>
                <a:close/>
                <a:moveTo>
                  <a:pt x="43197" y="101631"/>
                </a:moveTo>
                <a:lnTo>
                  <a:pt x="43197" y="109891"/>
                </a:lnTo>
                <a:lnTo>
                  <a:pt x="34770" y="109891"/>
                </a:lnTo>
                <a:lnTo>
                  <a:pt x="34770" y="101631"/>
                </a:lnTo>
                <a:close/>
                <a:moveTo>
                  <a:pt x="51848" y="101631"/>
                </a:moveTo>
                <a:lnTo>
                  <a:pt x="51848" y="109891"/>
                </a:lnTo>
                <a:lnTo>
                  <a:pt x="43421" y="109891"/>
                </a:lnTo>
                <a:lnTo>
                  <a:pt x="43421" y="101631"/>
                </a:lnTo>
                <a:close/>
                <a:moveTo>
                  <a:pt x="60499" y="101631"/>
                </a:moveTo>
                <a:lnTo>
                  <a:pt x="60499" y="109891"/>
                </a:lnTo>
                <a:lnTo>
                  <a:pt x="52071" y="109891"/>
                </a:lnTo>
                <a:lnTo>
                  <a:pt x="52071" y="101631"/>
                </a:lnTo>
                <a:close/>
                <a:moveTo>
                  <a:pt x="69149" y="101631"/>
                </a:moveTo>
                <a:lnTo>
                  <a:pt x="69149" y="109891"/>
                </a:lnTo>
                <a:lnTo>
                  <a:pt x="60722" y="109891"/>
                </a:lnTo>
                <a:lnTo>
                  <a:pt x="60722" y="101631"/>
                </a:lnTo>
                <a:close/>
                <a:moveTo>
                  <a:pt x="77800" y="101631"/>
                </a:moveTo>
                <a:lnTo>
                  <a:pt x="77800" y="109891"/>
                </a:lnTo>
                <a:lnTo>
                  <a:pt x="69373" y="109891"/>
                </a:lnTo>
                <a:lnTo>
                  <a:pt x="69373" y="101631"/>
                </a:lnTo>
                <a:close/>
                <a:moveTo>
                  <a:pt x="86506" y="101631"/>
                </a:moveTo>
                <a:lnTo>
                  <a:pt x="86506" y="109891"/>
                </a:lnTo>
                <a:lnTo>
                  <a:pt x="78023" y="109891"/>
                </a:lnTo>
                <a:lnTo>
                  <a:pt x="78023" y="101631"/>
                </a:lnTo>
                <a:close/>
                <a:moveTo>
                  <a:pt x="95157" y="101631"/>
                </a:moveTo>
                <a:lnTo>
                  <a:pt x="95157" y="109891"/>
                </a:lnTo>
                <a:lnTo>
                  <a:pt x="86730" y="109891"/>
                </a:lnTo>
                <a:lnTo>
                  <a:pt x="86730" y="101631"/>
                </a:lnTo>
                <a:close/>
                <a:moveTo>
                  <a:pt x="103808" y="101631"/>
                </a:moveTo>
                <a:lnTo>
                  <a:pt x="103808" y="109891"/>
                </a:lnTo>
                <a:lnTo>
                  <a:pt x="95380" y="109891"/>
                </a:lnTo>
                <a:lnTo>
                  <a:pt x="95380" y="101631"/>
                </a:lnTo>
                <a:close/>
                <a:moveTo>
                  <a:pt x="112458" y="101631"/>
                </a:moveTo>
                <a:lnTo>
                  <a:pt x="112458" y="109891"/>
                </a:lnTo>
                <a:lnTo>
                  <a:pt x="104031" y="109891"/>
                </a:lnTo>
                <a:lnTo>
                  <a:pt x="104031" y="101631"/>
                </a:lnTo>
                <a:close/>
                <a:moveTo>
                  <a:pt x="121109" y="101631"/>
                </a:moveTo>
                <a:lnTo>
                  <a:pt x="121109" y="109891"/>
                </a:lnTo>
                <a:lnTo>
                  <a:pt x="112681" y="109891"/>
                </a:lnTo>
                <a:lnTo>
                  <a:pt x="112681" y="101631"/>
                </a:lnTo>
                <a:close/>
                <a:moveTo>
                  <a:pt x="129760" y="101631"/>
                </a:moveTo>
                <a:lnTo>
                  <a:pt x="129760" y="109891"/>
                </a:lnTo>
                <a:lnTo>
                  <a:pt x="121332" y="109891"/>
                </a:lnTo>
                <a:lnTo>
                  <a:pt x="121332" y="101631"/>
                </a:lnTo>
                <a:close/>
                <a:moveTo>
                  <a:pt x="138410" y="101631"/>
                </a:moveTo>
                <a:lnTo>
                  <a:pt x="138410" y="109891"/>
                </a:lnTo>
                <a:lnTo>
                  <a:pt x="129983" y="109891"/>
                </a:lnTo>
                <a:lnTo>
                  <a:pt x="129983" y="101631"/>
                </a:lnTo>
                <a:close/>
                <a:moveTo>
                  <a:pt x="147117" y="101631"/>
                </a:moveTo>
                <a:lnTo>
                  <a:pt x="147117" y="109891"/>
                </a:lnTo>
                <a:lnTo>
                  <a:pt x="138633" y="109891"/>
                </a:lnTo>
                <a:lnTo>
                  <a:pt x="138633" y="101631"/>
                </a:lnTo>
                <a:close/>
                <a:moveTo>
                  <a:pt x="155767" y="101631"/>
                </a:moveTo>
                <a:lnTo>
                  <a:pt x="155767" y="109891"/>
                </a:lnTo>
                <a:lnTo>
                  <a:pt x="147340" y="109891"/>
                </a:lnTo>
                <a:lnTo>
                  <a:pt x="147340" y="101631"/>
                </a:lnTo>
                <a:close/>
                <a:moveTo>
                  <a:pt x="164418" y="101631"/>
                </a:moveTo>
                <a:lnTo>
                  <a:pt x="164418" y="109891"/>
                </a:lnTo>
                <a:lnTo>
                  <a:pt x="155990" y="109891"/>
                </a:lnTo>
                <a:lnTo>
                  <a:pt x="155990" y="101631"/>
                </a:lnTo>
                <a:close/>
                <a:moveTo>
                  <a:pt x="173069" y="101631"/>
                </a:moveTo>
                <a:lnTo>
                  <a:pt x="173069" y="109891"/>
                </a:lnTo>
                <a:lnTo>
                  <a:pt x="164641" y="109891"/>
                </a:lnTo>
                <a:lnTo>
                  <a:pt x="164641" y="101631"/>
                </a:lnTo>
                <a:close/>
                <a:moveTo>
                  <a:pt x="181719" y="101631"/>
                </a:moveTo>
                <a:lnTo>
                  <a:pt x="181719" y="109891"/>
                </a:lnTo>
                <a:lnTo>
                  <a:pt x="173292" y="109891"/>
                </a:lnTo>
                <a:lnTo>
                  <a:pt x="173292" y="101631"/>
                </a:lnTo>
                <a:close/>
                <a:moveTo>
                  <a:pt x="190370" y="101631"/>
                </a:moveTo>
                <a:lnTo>
                  <a:pt x="190370" y="109891"/>
                </a:lnTo>
                <a:lnTo>
                  <a:pt x="181942" y="109891"/>
                </a:lnTo>
                <a:lnTo>
                  <a:pt x="181942" y="101631"/>
                </a:lnTo>
                <a:close/>
                <a:moveTo>
                  <a:pt x="199020" y="101631"/>
                </a:moveTo>
                <a:lnTo>
                  <a:pt x="199020" y="109891"/>
                </a:lnTo>
                <a:lnTo>
                  <a:pt x="190593" y="109891"/>
                </a:lnTo>
                <a:lnTo>
                  <a:pt x="190593" y="101631"/>
                </a:lnTo>
                <a:close/>
                <a:moveTo>
                  <a:pt x="207727" y="101631"/>
                </a:moveTo>
                <a:lnTo>
                  <a:pt x="207727" y="109891"/>
                </a:lnTo>
                <a:lnTo>
                  <a:pt x="199244" y="109891"/>
                </a:lnTo>
                <a:lnTo>
                  <a:pt x="199244" y="101631"/>
                </a:lnTo>
                <a:close/>
                <a:moveTo>
                  <a:pt x="216377" y="101631"/>
                </a:moveTo>
                <a:lnTo>
                  <a:pt x="216377" y="109891"/>
                </a:lnTo>
                <a:lnTo>
                  <a:pt x="207950" y="109891"/>
                </a:lnTo>
                <a:lnTo>
                  <a:pt x="207950" y="101631"/>
                </a:lnTo>
                <a:close/>
                <a:moveTo>
                  <a:pt x="225028" y="101631"/>
                </a:moveTo>
                <a:lnTo>
                  <a:pt x="225028" y="109891"/>
                </a:lnTo>
                <a:lnTo>
                  <a:pt x="216601" y="109891"/>
                </a:lnTo>
                <a:lnTo>
                  <a:pt x="216601" y="101631"/>
                </a:lnTo>
                <a:close/>
                <a:moveTo>
                  <a:pt x="233679" y="101631"/>
                </a:moveTo>
                <a:lnTo>
                  <a:pt x="233679" y="109891"/>
                </a:lnTo>
                <a:lnTo>
                  <a:pt x="225251" y="109891"/>
                </a:lnTo>
                <a:lnTo>
                  <a:pt x="225251" y="101631"/>
                </a:lnTo>
                <a:close/>
                <a:moveTo>
                  <a:pt x="242329" y="101631"/>
                </a:moveTo>
                <a:lnTo>
                  <a:pt x="242329" y="109891"/>
                </a:lnTo>
                <a:lnTo>
                  <a:pt x="233902" y="109891"/>
                </a:lnTo>
                <a:lnTo>
                  <a:pt x="233902" y="101631"/>
                </a:lnTo>
                <a:close/>
                <a:moveTo>
                  <a:pt x="250980" y="101631"/>
                </a:moveTo>
                <a:lnTo>
                  <a:pt x="250980" y="109891"/>
                </a:lnTo>
                <a:lnTo>
                  <a:pt x="242553" y="109891"/>
                </a:lnTo>
                <a:lnTo>
                  <a:pt x="242553" y="101631"/>
                </a:lnTo>
                <a:close/>
                <a:moveTo>
                  <a:pt x="259686" y="101631"/>
                </a:moveTo>
                <a:lnTo>
                  <a:pt x="259686" y="109891"/>
                </a:lnTo>
                <a:lnTo>
                  <a:pt x="251203" y="109891"/>
                </a:lnTo>
                <a:lnTo>
                  <a:pt x="251203" y="101631"/>
                </a:lnTo>
                <a:close/>
                <a:moveTo>
                  <a:pt x="268337" y="101631"/>
                </a:moveTo>
                <a:lnTo>
                  <a:pt x="268337" y="109891"/>
                </a:lnTo>
                <a:lnTo>
                  <a:pt x="259910" y="109891"/>
                </a:lnTo>
                <a:lnTo>
                  <a:pt x="259910" y="101631"/>
                </a:lnTo>
                <a:close/>
                <a:moveTo>
                  <a:pt x="276988" y="101631"/>
                </a:moveTo>
                <a:lnTo>
                  <a:pt x="276988" y="109891"/>
                </a:lnTo>
                <a:lnTo>
                  <a:pt x="268560" y="109891"/>
                </a:lnTo>
                <a:lnTo>
                  <a:pt x="268560" y="101631"/>
                </a:lnTo>
                <a:close/>
                <a:moveTo>
                  <a:pt x="17190" y="110114"/>
                </a:moveTo>
                <a:lnTo>
                  <a:pt x="17190" y="118318"/>
                </a:lnTo>
                <a:lnTo>
                  <a:pt x="8762" y="118318"/>
                </a:lnTo>
                <a:lnTo>
                  <a:pt x="8762" y="110114"/>
                </a:lnTo>
                <a:close/>
                <a:moveTo>
                  <a:pt x="25840" y="110114"/>
                </a:moveTo>
                <a:lnTo>
                  <a:pt x="25840" y="118318"/>
                </a:lnTo>
                <a:lnTo>
                  <a:pt x="17413" y="118318"/>
                </a:lnTo>
                <a:lnTo>
                  <a:pt x="17413" y="110114"/>
                </a:lnTo>
                <a:close/>
                <a:moveTo>
                  <a:pt x="34547" y="110114"/>
                </a:moveTo>
                <a:lnTo>
                  <a:pt x="34547" y="118318"/>
                </a:lnTo>
                <a:lnTo>
                  <a:pt x="26064" y="118318"/>
                </a:lnTo>
                <a:lnTo>
                  <a:pt x="26064" y="110114"/>
                </a:lnTo>
                <a:close/>
                <a:moveTo>
                  <a:pt x="43197" y="110114"/>
                </a:moveTo>
                <a:lnTo>
                  <a:pt x="43197" y="118318"/>
                </a:lnTo>
                <a:lnTo>
                  <a:pt x="34770" y="118318"/>
                </a:lnTo>
                <a:lnTo>
                  <a:pt x="34770" y="110114"/>
                </a:lnTo>
                <a:close/>
                <a:moveTo>
                  <a:pt x="51848" y="110114"/>
                </a:moveTo>
                <a:lnTo>
                  <a:pt x="51848" y="118318"/>
                </a:lnTo>
                <a:lnTo>
                  <a:pt x="43421" y="118318"/>
                </a:lnTo>
                <a:lnTo>
                  <a:pt x="43421" y="110114"/>
                </a:lnTo>
                <a:close/>
                <a:moveTo>
                  <a:pt x="60499" y="110114"/>
                </a:moveTo>
                <a:lnTo>
                  <a:pt x="60499" y="118318"/>
                </a:lnTo>
                <a:lnTo>
                  <a:pt x="52071" y="118318"/>
                </a:lnTo>
                <a:lnTo>
                  <a:pt x="52071" y="110114"/>
                </a:lnTo>
                <a:close/>
                <a:moveTo>
                  <a:pt x="69149" y="110114"/>
                </a:moveTo>
                <a:lnTo>
                  <a:pt x="69149" y="118318"/>
                </a:lnTo>
                <a:lnTo>
                  <a:pt x="60722" y="118318"/>
                </a:lnTo>
                <a:lnTo>
                  <a:pt x="60722" y="110114"/>
                </a:lnTo>
                <a:close/>
                <a:moveTo>
                  <a:pt x="77800" y="110114"/>
                </a:moveTo>
                <a:lnTo>
                  <a:pt x="77800" y="118318"/>
                </a:lnTo>
                <a:lnTo>
                  <a:pt x="69373" y="118318"/>
                </a:lnTo>
                <a:lnTo>
                  <a:pt x="69373" y="110114"/>
                </a:lnTo>
                <a:close/>
                <a:moveTo>
                  <a:pt x="86506" y="110114"/>
                </a:moveTo>
                <a:lnTo>
                  <a:pt x="86506" y="118318"/>
                </a:lnTo>
                <a:lnTo>
                  <a:pt x="78023" y="118318"/>
                </a:lnTo>
                <a:lnTo>
                  <a:pt x="78023" y="110114"/>
                </a:lnTo>
                <a:close/>
                <a:moveTo>
                  <a:pt x="95157" y="110114"/>
                </a:moveTo>
                <a:lnTo>
                  <a:pt x="95157" y="118318"/>
                </a:lnTo>
                <a:lnTo>
                  <a:pt x="86730" y="118318"/>
                </a:lnTo>
                <a:lnTo>
                  <a:pt x="86730" y="110114"/>
                </a:lnTo>
                <a:close/>
                <a:moveTo>
                  <a:pt x="103808" y="110114"/>
                </a:moveTo>
                <a:lnTo>
                  <a:pt x="103808" y="118318"/>
                </a:lnTo>
                <a:lnTo>
                  <a:pt x="95380" y="118318"/>
                </a:lnTo>
                <a:lnTo>
                  <a:pt x="95380" y="110114"/>
                </a:lnTo>
                <a:close/>
                <a:moveTo>
                  <a:pt x="112458" y="110114"/>
                </a:moveTo>
                <a:lnTo>
                  <a:pt x="112458" y="118318"/>
                </a:lnTo>
                <a:lnTo>
                  <a:pt x="104031" y="118318"/>
                </a:lnTo>
                <a:lnTo>
                  <a:pt x="104031" y="110114"/>
                </a:lnTo>
                <a:close/>
                <a:moveTo>
                  <a:pt x="121109" y="110114"/>
                </a:moveTo>
                <a:lnTo>
                  <a:pt x="121109" y="118318"/>
                </a:lnTo>
                <a:lnTo>
                  <a:pt x="112681" y="118318"/>
                </a:lnTo>
                <a:lnTo>
                  <a:pt x="112681" y="110114"/>
                </a:lnTo>
                <a:close/>
                <a:moveTo>
                  <a:pt x="129760" y="110114"/>
                </a:moveTo>
                <a:lnTo>
                  <a:pt x="129760" y="118318"/>
                </a:lnTo>
                <a:lnTo>
                  <a:pt x="121332" y="118318"/>
                </a:lnTo>
                <a:lnTo>
                  <a:pt x="121332" y="110114"/>
                </a:lnTo>
                <a:close/>
                <a:moveTo>
                  <a:pt x="138410" y="110114"/>
                </a:moveTo>
                <a:lnTo>
                  <a:pt x="138410" y="118318"/>
                </a:lnTo>
                <a:lnTo>
                  <a:pt x="129983" y="118318"/>
                </a:lnTo>
                <a:lnTo>
                  <a:pt x="129983" y="110114"/>
                </a:lnTo>
                <a:close/>
                <a:moveTo>
                  <a:pt x="147117" y="110114"/>
                </a:moveTo>
                <a:lnTo>
                  <a:pt x="147117" y="118318"/>
                </a:lnTo>
                <a:lnTo>
                  <a:pt x="138633" y="118318"/>
                </a:lnTo>
                <a:lnTo>
                  <a:pt x="138633" y="110114"/>
                </a:lnTo>
                <a:close/>
                <a:moveTo>
                  <a:pt x="155767" y="110114"/>
                </a:moveTo>
                <a:lnTo>
                  <a:pt x="155767" y="118318"/>
                </a:lnTo>
                <a:lnTo>
                  <a:pt x="147340" y="118318"/>
                </a:lnTo>
                <a:lnTo>
                  <a:pt x="147340" y="110114"/>
                </a:lnTo>
                <a:close/>
                <a:moveTo>
                  <a:pt x="164418" y="110114"/>
                </a:moveTo>
                <a:lnTo>
                  <a:pt x="164418" y="118318"/>
                </a:lnTo>
                <a:lnTo>
                  <a:pt x="155990" y="118318"/>
                </a:lnTo>
                <a:lnTo>
                  <a:pt x="155990" y="110114"/>
                </a:lnTo>
                <a:close/>
                <a:moveTo>
                  <a:pt x="173069" y="110114"/>
                </a:moveTo>
                <a:lnTo>
                  <a:pt x="173069" y="118318"/>
                </a:lnTo>
                <a:lnTo>
                  <a:pt x="164641" y="118318"/>
                </a:lnTo>
                <a:lnTo>
                  <a:pt x="164641" y="110114"/>
                </a:lnTo>
                <a:close/>
                <a:moveTo>
                  <a:pt x="181719" y="110114"/>
                </a:moveTo>
                <a:lnTo>
                  <a:pt x="181719" y="118318"/>
                </a:lnTo>
                <a:lnTo>
                  <a:pt x="173292" y="118318"/>
                </a:lnTo>
                <a:lnTo>
                  <a:pt x="173292" y="110114"/>
                </a:lnTo>
                <a:close/>
                <a:moveTo>
                  <a:pt x="190370" y="110114"/>
                </a:moveTo>
                <a:lnTo>
                  <a:pt x="190370" y="118318"/>
                </a:lnTo>
                <a:lnTo>
                  <a:pt x="181942" y="118318"/>
                </a:lnTo>
                <a:lnTo>
                  <a:pt x="181942" y="110114"/>
                </a:lnTo>
                <a:close/>
                <a:moveTo>
                  <a:pt x="199020" y="110114"/>
                </a:moveTo>
                <a:lnTo>
                  <a:pt x="199020" y="118318"/>
                </a:lnTo>
                <a:lnTo>
                  <a:pt x="190593" y="118318"/>
                </a:lnTo>
                <a:lnTo>
                  <a:pt x="190593" y="110114"/>
                </a:lnTo>
                <a:close/>
                <a:moveTo>
                  <a:pt x="207727" y="110114"/>
                </a:moveTo>
                <a:lnTo>
                  <a:pt x="207727" y="118318"/>
                </a:lnTo>
                <a:lnTo>
                  <a:pt x="199244" y="118318"/>
                </a:lnTo>
                <a:lnTo>
                  <a:pt x="199244" y="110114"/>
                </a:lnTo>
                <a:close/>
                <a:moveTo>
                  <a:pt x="216377" y="110114"/>
                </a:moveTo>
                <a:lnTo>
                  <a:pt x="216377" y="118318"/>
                </a:lnTo>
                <a:lnTo>
                  <a:pt x="207950" y="118318"/>
                </a:lnTo>
                <a:lnTo>
                  <a:pt x="207950" y="110114"/>
                </a:lnTo>
                <a:close/>
                <a:moveTo>
                  <a:pt x="225028" y="110114"/>
                </a:moveTo>
                <a:lnTo>
                  <a:pt x="225028" y="118318"/>
                </a:lnTo>
                <a:lnTo>
                  <a:pt x="216601" y="118318"/>
                </a:lnTo>
                <a:lnTo>
                  <a:pt x="216601" y="110114"/>
                </a:lnTo>
                <a:close/>
                <a:moveTo>
                  <a:pt x="233679" y="110114"/>
                </a:moveTo>
                <a:lnTo>
                  <a:pt x="233679" y="118318"/>
                </a:lnTo>
                <a:lnTo>
                  <a:pt x="225251" y="118318"/>
                </a:lnTo>
                <a:lnTo>
                  <a:pt x="225251" y="110114"/>
                </a:lnTo>
                <a:close/>
                <a:moveTo>
                  <a:pt x="242329" y="110114"/>
                </a:moveTo>
                <a:lnTo>
                  <a:pt x="242329" y="118318"/>
                </a:lnTo>
                <a:lnTo>
                  <a:pt x="233902" y="118318"/>
                </a:lnTo>
                <a:lnTo>
                  <a:pt x="233902" y="110114"/>
                </a:lnTo>
                <a:close/>
                <a:moveTo>
                  <a:pt x="250980" y="110114"/>
                </a:moveTo>
                <a:lnTo>
                  <a:pt x="250980" y="118318"/>
                </a:lnTo>
                <a:lnTo>
                  <a:pt x="242553" y="118318"/>
                </a:lnTo>
                <a:lnTo>
                  <a:pt x="242553" y="110114"/>
                </a:lnTo>
                <a:close/>
                <a:moveTo>
                  <a:pt x="259686" y="110114"/>
                </a:moveTo>
                <a:lnTo>
                  <a:pt x="259686" y="118318"/>
                </a:lnTo>
                <a:lnTo>
                  <a:pt x="251203" y="118318"/>
                </a:lnTo>
                <a:lnTo>
                  <a:pt x="251203" y="110114"/>
                </a:lnTo>
                <a:close/>
                <a:moveTo>
                  <a:pt x="268337" y="110114"/>
                </a:moveTo>
                <a:lnTo>
                  <a:pt x="268337" y="118318"/>
                </a:lnTo>
                <a:lnTo>
                  <a:pt x="259910" y="118318"/>
                </a:lnTo>
                <a:lnTo>
                  <a:pt x="259910" y="110114"/>
                </a:lnTo>
                <a:close/>
                <a:moveTo>
                  <a:pt x="276988" y="110114"/>
                </a:moveTo>
                <a:lnTo>
                  <a:pt x="276988" y="118318"/>
                </a:lnTo>
                <a:lnTo>
                  <a:pt x="268560" y="118318"/>
                </a:lnTo>
                <a:lnTo>
                  <a:pt x="268560" y="110114"/>
                </a:lnTo>
                <a:close/>
                <a:moveTo>
                  <a:pt x="17190" y="118541"/>
                </a:moveTo>
                <a:lnTo>
                  <a:pt x="17190" y="126801"/>
                </a:lnTo>
                <a:lnTo>
                  <a:pt x="8762" y="126801"/>
                </a:lnTo>
                <a:lnTo>
                  <a:pt x="8762" y="118541"/>
                </a:lnTo>
                <a:close/>
                <a:moveTo>
                  <a:pt x="25840" y="118541"/>
                </a:moveTo>
                <a:lnTo>
                  <a:pt x="25840" y="126801"/>
                </a:lnTo>
                <a:lnTo>
                  <a:pt x="17413" y="126801"/>
                </a:lnTo>
                <a:lnTo>
                  <a:pt x="17413" y="118541"/>
                </a:lnTo>
                <a:close/>
                <a:moveTo>
                  <a:pt x="34547" y="118541"/>
                </a:moveTo>
                <a:lnTo>
                  <a:pt x="34547" y="126801"/>
                </a:lnTo>
                <a:lnTo>
                  <a:pt x="26064" y="126801"/>
                </a:lnTo>
                <a:lnTo>
                  <a:pt x="26064" y="118541"/>
                </a:lnTo>
                <a:close/>
                <a:moveTo>
                  <a:pt x="43197" y="118541"/>
                </a:moveTo>
                <a:lnTo>
                  <a:pt x="43197" y="126801"/>
                </a:lnTo>
                <a:lnTo>
                  <a:pt x="34770" y="126801"/>
                </a:lnTo>
                <a:lnTo>
                  <a:pt x="34770" y="118541"/>
                </a:lnTo>
                <a:close/>
                <a:moveTo>
                  <a:pt x="51848" y="118541"/>
                </a:moveTo>
                <a:lnTo>
                  <a:pt x="51848" y="126801"/>
                </a:lnTo>
                <a:lnTo>
                  <a:pt x="43421" y="126801"/>
                </a:lnTo>
                <a:lnTo>
                  <a:pt x="43421" y="118541"/>
                </a:lnTo>
                <a:close/>
                <a:moveTo>
                  <a:pt x="60499" y="118541"/>
                </a:moveTo>
                <a:lnTo>
                  <a:pt x="60499" y="126801"/>
                </a:lnTo>
                <a:lnTo>
                  <a:pt x="52071" y="126801"/>
                </a:lnTo>
                <a:lnTo>
                  <a:pt x="52071" y="118541"/>
                </a:lnTo>
                <a:close/>
                <a:moveTo>
                  <a:pt x="69149" y="118541"/>
                </a:moveTo>
                <a:lnTo>
                  <a:pt x="69149" y="126801"/>
                </a:lnTo>
                <a:lnTo>
                  <a:pt x="60722" y="126801"/>
                </a:lnTo>
                <a:lnTo>
                  <a:pt x="60722" y="118541"/>
                </a:lnTo>
                <a:close/>
                <a:moveTo>
                  <a:pt x="77800" y="118541"/>
                </a:moveTo>
                <a:lnTo>
                  <a:pt x="77800" y="126801"/>
                </a:lnTo>
                <a:lnTo>
                  <a:pt x="69373" y="126801"/>
                </a:lnTo>
                <a:lnTo>
                  <a:pt x="69373" y="118541"/>
                </a:lnTo>
                <a:close/>
                <a:moveTo>
                  <a:pt x="86506" y="118541"/>
                </a:moveTo>
                <a:lnTo>
                  <a:pt x="86506" y="126801"/>
                </a:lnTo>
                <a:lnTo>
                  <a:pt x="78023" y="126801"/>
                </a:lnTo>
                <a:lnTo>
                  <a:pt x="78023" y="118541"/>
                </a:lnTo>
                <a:close/>
                <a:moveTo>
                  <a:pt x="95157" y="118541"/>
                </a:moveTo>
                <a:lnTo>
                  <a:pt x="95157" y="126801"/>
                </a:lnTo>
                <a:lnTo>
                  <a:pt x="86730" y="126801"/>
                </a:lnTo>
                <a:lnTo>
                  <a:pt x="86730" y="118541"/>
                </a:lnTo>
                <a:close/>
                <a:moveTo>
                  <a:pt x="103808" y="118541"/>
                </a:moveTo>
                <a:lnTo>
                  <a:pt x="103808" y="126801"/>
                </a:lnTo>
                <a:lnTo>
                  <a:pt x="95380" y="126801"/>
                </a:lnTo>
                <a:lnTo>
                  <a:pt x="95380" y="118541"/>
                </a:lnTo>
                <a:close/>
                <a:moveTo>
                  <a:pt x="112458" y="118541"/>
                </a:moveTo>
                <a:lnTo>
                  <a:pt x="112458" y="126801"/>
                </a:lnTo>
                <a:lnTo>
                  <a:pt x="104031" y="126801"/>
                </a:lnTo>
                <a:lnTo>
                  <a:pt x="104031" y="118541"/>
                </a:lnTo>
                <a:close/>
                <a:moveTo>
                  <a:pt x="121109" y="118541"/>
                </a:moveTo>
                <a:lnTo>
                  <a:pt x="121109" y="126801"/>
                </a:lnTo>
                <a:lnTo>
                  <a:pt x="112681" y="126801"/>
                </a:lnTo>
                <a:lnTo>
                  <a:pt x="112681" y="118541"/>
                </a:lnTo>
                <a:close/>
                <a:moveTo>
                  <a:pt x="129760" y="118541"/>
                </a:moveTo>
                <a:lnTo>
                  <a:pt x="129760" y="126801"/>
                </a:lnTo>
                <a:lnTo>
                  <a:pt x="121332" y="126801"/>
                </a:lnTo>
                <a:lnTo>
                  <a:pt x="121332" y="118541"/>
                </a:lnTo>
                <a:close/>
                <a:moveTo>
                  <a:pt x="138410" y="118541"/>
                </a:moveTo>
                <a:lnTo>
                  <a:pt x="138410" y="126801"/>
                </a:lnTo>
                <a:lnTo>
                  <a:pt x="129983" y="126801"/>
                </a:lnTo>
                <a:lnTo>
                  <a:pt x="129983" y="118541"/>
                </a:lnTo>
                <a:close/>
                <a:moveTo>
                  <a:pt x="147117" y="118541"/>
                </a:moveTo>
                <a:lnTo>
                  <a:pt x="147117" y="126801"/>
                </a:lnTo>
                <a:lnTo>
                  <a:pt x="138633" y="126801"/>
                </a:lnTo>
                <a:lnTo>
                  <a:pt x="138633" y="118541"/>
                </a:lnTo>
                <a:close/>
                <a:moveTo>
                  <a:pt x="155767" y="118541"/>
                </a:moveTo>
                <a:lnTo>
                  <a:pt x="155767" y="126801"/>
                </a:lnTo>
                <a:lnTo>
                  <a:pt x="147340" y="126801"/>
                </a:lnTo>
                <a:lnTo>
                  <a:pt x="147340" y="118541"/>
                </a:lnTo>
                <a:close/>
                <a:moveTo>
                  <a:pt x="164418" y="118541"/>
                </a:moveTo>
                <a:lnTo>
                  <a:pt x="164418" y="126801"/>
                </a:lnTo>
                <a:lnTo>
                  <a:pt x="155990" y="126801"/>
                </a:lnTo>
                <a:lnTo>
                  <a:pt x="155990" y="118541"/>
                </a:lnTo>
                <a:close/>
                <a:moveTo>
                  <a:pt x="173069" y="118541"/>
                </a:moveTo>
                <a:lnTo>
                  <a:pt x="173069" y="126801"/>
                </a:lnTo>
                <a:lnTo>
                  <a:pt x="164641" y="126801"/>
                </a:lnTo>
                <a:lnTo>
                  <a:pt x="164641" y="118541"/>
                </a:lnTo>
                <a:close/>
                <a:moveTo>
                  <a:pt x="181719" y="118541"/>
                </a:moveTo>
                <a:lnTo>
                  <a:pt x="181719" y="126801"/>
                </a:lnTo>
                <a:lnTo>
                  <a:pt x="173292" y="126801"/>
                </a:lnTo>
                <a:lnTo>
                  <a:pt x="173292" y="118541"/>
                </a:lnTo>
                <a:close/>
                <a:moveTo>
                  <a:pt x="190370" y="118541"/>
                </a:moveTo>
                <a:lnTo>
                  <a:pt x="190370" y="126801"/>
                </a:lnTo>
                <a:lnTo>
                  <a:pt x="181942" y="126801"/>
                </a:lnTo>
                <a:lnTo>
                  <a:pt x="181942" y="118541"/>
                </a:lnTo>
                <a:close/>
                <a:moveTo>
                  <a:pt x="199020" y="118541"/>
                </a:moveTo>
                <a:lnTo>
                  <a:pt x="199020" y="126801"/>
                </a:lnTo>
                <a:lnTo>
                  <a:pt x="190593" y="126801"/>
                </a:lnTo>
                <a:lnTo>
                  <a:pt x="190593" y="118541"/>
                </a:lnTo>
                <a:close/>
                <a:moveTo>
                  <a:pt x="207727" y="118541"/>
                </a:moveTo>
                <a:lnTo>
                  <a:pt x="207727" y="126801"/>
                </a:lnTo>
                <a:lnTo>
                  <a:pt x="199244" y="126801"/>
                </a:lnTo>
                <a:lnTo>
                  <a:pt x="199244" y="118541"/>
                </a:lnTo>
                <a:close/>
                <a:moveTo>
                  <a:pt x="216377" y="118541"/>
                </a:moveTo>
                <a:lnTo>
                  <a:pt x="216377" y="126801"/>
                </a:lnTo>
                <a:lnTo>
                  <a:pt x="207950" y="126801"/>
                </a:lnTo>
                <a:lnTo>
                  <a:pt x="207950" y="118541"/>
                </a:lnTo>
                <a:close/>
                <a:moveTo>
                  <a:pt x="225028" y="118541"/>
                </a:moveTo>
                <a:lnTo>
                  <a:pt x="225028" y="126801"/>
                </a:lnTo>
                <a:lnTo>
                  <a:pt x="216601" y="126801"/>
                </a:lnTo>
                <a:lnTo>
                  <a:pt x="216601" y="118541"/>
                </a:lnTo>
                <a:close/>
                <a:moveTo>
                  <a:pt x="233679" y="118541"/>
                </a:moveTo>
                <a:lnTo>
                  <a:pt x="233679" y="126801"/>
                </a:lnTo>
                <a:lnTo>
                  <a:pt x="225251" y="126801"/>
                </a:lnTo>
                <a:lnTo>
                  <a:pt x="225251" y="118541"/>
                </a:lnTo>
                <a:close/>
                <a:moveTo>
                  <a:pt x="242329" y="118541"/>
                </a:moveTo>
                <a:lnTo>
                  <a:pt x="242329" y="126801"/>
                </a:lnTo>
                <a:lnTo>
                  <a:pt x="233902" y="126801"/>
                </a:lnTo>
                <a:lnTo>
                  <a:pt x="233902" y="118541"/>
                </a:lnTo>
                <a:close/>
                <a:moveTo>
                  <a:pt x="250980" y="118541"/>
                </a:moveTo>
                <a:lnTo>
                  <a:pt x="250980" y="126801"/>
                </a:lnTo>
                <a:lnTo>
                  <a:pt x="242553" y="126801"/>
                </a:lnTo>
                <a:lnTo>
                  <a:pt x="242553" y="118541"/>
                </a:lnTo>
                <a:close/>
                <a:moveTo>
                  <a:pt x="259686" y="118541"/>
                </a:moveTo>
                <a:lnTo>
                  <a:pt x="259686" y="126801"/>
                </a:lnTo>
                <a:lnTo>
                  <a:pt x="251203" y="126801"/>
                </a:lnTo>
                <a:lnTo>
                  <a:pt x="251203" y="118541"/>
                </a:lnTo>
                <a:close/>
                <a:moveTo>
                  <a:pt x="268337" y="118541"/>
                </a:moveTo>
                <a:lnTo>
                  <a:pt x="268337" y="126801"/>
                </a:lnTo>
                <a:lnTo>
                  <a:pt x="259910" y="126801"/>
                </a:lnTo>
                <a:lnTo>
                  <a:pt x="259910" y="118541"/>
                </a:lnTo>
                <a:close/>
                <a:moveTo>
                  <a:pt x="276988" y="118541"/>
                </a:moveTo>
                <a:lnTo>
                  <a:pt x="276988" y="126801"/>
                </a:lnTo>
                <a:lnTo>
                  <a:pt x="268560" y="126801"/>
                </a:lnTo>
                <a:lnTo>
                  <a:pt x="268560" y="118541"/>
                </a:lnTo>
                <a:close/>
                <a:moveTo>
                  <a:pt x="17190" y="127025"/>
                </a:moveTo>
                <a:lnTo>
                  <a:pt x="17190" y="135229"/>
                </a:lnTo>
                <a:lnTo>
                  <a:pt x="8762" y="135229"/>
                </a:lnTo>
                <a:lnTo>
                  <a:pt x="8762" y="127025"/>
                </a:lnTo>
                <a:close/>
                <a:moveTo>
                  <a:pt x="25840" y="127025"/>
                </a:moveTo>
                <a:lnTo>
                  <a:pt x="25840" y="135229"/>
                </a:lnTo>
                <a:lnTo>
                  <a:pt x="17413" y="135229"/>
                </a:lnTo>
                <a:lnTo>
                  <a:pt x="17413" y="127025"/>
                </a:lnTo>
                <a:close/>
                <a:moveTo>
                  <a:pt x="34547" y="127025"/>
                </a:moveTo>
                <a:lnTo>
                  <a:pt x="34547" y="135229"/>
                </a:lnTo>
                <a:lnTo>
                  <a:pt x="26064" y="135229"/>
                </a:lnTo>
                <a:lnTo>
                  <a:pt x="26064" y="127025"/>
                </a:lnTo>
                <a:close/>
                <a:moveTo>
                  <a:pt x="43197" y="127025"/>
                </a:moveTo>
                <a:lnTo>
                  <a:pt x="43197" y="135229"/>
                </a:lnTo>
                <a:lnTo>
                  <a:pt x="34770" y="135229"/>
                </a:lnTo>
                <a:lnTo>
                  <a:pt x="34770" y="127025"/>
                </a:lnTo>
                <a:close/>
                <a:moveTo>
                  <a:pt x="51848" y="127025"/>
                </a:moveTo>
                <a:lnTo>
                  <a:pt x="51848" y="135229"/>
                </a:lnTo>
                <a:lnTo>
                  <a:pt x="43421" y="135229"/>
                </a:lnTo>
                <a:lnTo>
                  <a:pt x="43421" y="127025"/>
                </a:lnTo>
                <a:close/>
                <a:moveTo>
                  <a:pt x="60499" y="127025"/>
                </a:moveTo>
                <a:lnTo>
                  <a:pt x="60499" y="135229"/>
                </a:lnTo>
                <a:lnTo>
                  <a:pt x="52071" y="135229"/>
                </a:lnTo>
                <a:lnTo>
                  <a:pt x="52071" y="127025"/>
                </a:lnTo>
                <a:close/>
                <a:moveTo>
                  <a:pt x="69149" y="127025"/>
                </a:moveTo>
                <a:lnTo>
                  <a:pt x="69149" y="135229"/>
                </a:lnTo>
                <a:lnTo>
                  <a:pt x="60722" y="135229"/>
                </a:lnTo>
                <a:lnTo>
                  <a:pt x="60722" y="127025"/>
                </a:lnTo>
                <a:close/>
                <a:moveTo>
                  <a:pt x="77800" y="127025"/>
                </a:moveTo>
                <a:lnTo>
                  <a:pt x="77800" y="135229"/>
                </a:lnTo>
                <a:lnTo>
                  <a:pt x="69373" y="135229"/>
                </a:lnTo>
                <a:lnTo>
                  <a:pt x="69373" y="127025"/>
                </a:lnTo>
                <a:close/>
                <a:moveTo>
                  <a:pt x="86506" y="127025"/>
                </a:moveTo>
                <a:lnTo>
                  <a:pt x="86506" y="135229"/>
                </a:lnTo>
                <a:lnTo>
                  <a:pt x="78023" y="135229"/>
                </a:lnTo>
                <a:lnTo>
                  <a:pt x="78023" y="127025"/>
                </a:lnTo>
                <a:close/>
                <a:moveTo>
                  <a:pt x="95157" y="127025"/>
                </a:moveTo>
                <a:lnTo>
                  <a:pt x="95157" y="135229"/>
                </a:lnTo>
                <a:lnTo>
                  <a:pt x="86730" y="135229"/>
                </a:lnTo>
                <a:lnTo>
                  <a:pt x="86730" y="127025"/>
                </a:lnTo>
                <a:close/>
                <a:moveTo>
                  <a:pt x="103808" y="127025"/>
                </a:moveTo>
                <a:lnTo>
                  <a:pt x="103808" y="135229"/>
                </a:lnTo>
                <a:lnTo>
                  <a:pt x="95380" y="135229"/>
                </a:lnTo>
                <a:lnTo>
                  <a:pt x="95380" y="127025"/>
                </a:lnTo>
                <a:close/>
                <a:moveTo>
                  <a:pt x="112458" y="127025"/>
                </a:moveTo>
                <a:lnTo>
                  <a:pt x="112458" y="135229"/>
                </a:lnTo>
                <a:lnTo>
                  <a:pt x="104031" y="135229"/>
                </a:lnTo>
                <a:lnTo>
                  <a:pt x="104031" y="127025"/>
                </a:lnTo>
                <a:close/>
                <a:moveTo>
                  <a:pt x="121109" y="127025"/>
                </a:moveTo>
                <a:lnTo>
                  <a:pt x="121109" y="135229"/>
                </a:lnTo>
                <a:lnTo>
                  <a:pt x="112681" y="135229"/>
                </a:lnTo>
                <a:lnTo>
                  <a:pt x="112681" y="127025"/>
                </a:lnTo>
                <a:close/>
                <a:moveTo>
                  <a:pt x="129760" y="127025"/>
                </a:moveTo>
                <a:lnTo>
                  <a:pt x="129760" y="135229"/>
                </a:lnTo>
                <a:lnTo>
                  <a:pt x="121332" y="135229"/>
                </a:lnTo>
                <a:lnTo>
                  <a:pt x="121332" y="127025"/>
                </a:lnTo>
                <a:close/>
                <a:moveTo>
                  <a:pt x="138410" y="127025"/>
                </a:moveTo>
                <a:lnTo>
                  <a:pt x="138410" y="135229"/>
                </a:lnTo>
                <a:lnTo>
                  <a:pt x="129983" y="135229"/>
                </a:lnTo>
                <a:lnTo>
                  <a:pt x="129983" y="127025"/>
                </a:lnTo>
                <a:close/>
                <a:moveTo>
                  <a:pt x="147117" y="127025"/>
                </a:moveTo>
                <a:lnTo>
                  <a:pt x="147117" y="135229"/>
                </a:lnTo>
                <a:lnTo>
                  <a:pt x="138633" y="135229"/>
                </a:lnTo>
                <a:lnTo>
                  <a:pt x="138633" y="127025"/>
                </a:lnTo>
                <a:close/>
                <a:moveTo>
                  <a:pt x="155767" y="127025"/>
                </a:moveTo>
                <a:lnTo>
                  <a:pt x="155767" y="135229"/>
                </a:lnTo>
                <a:lnTo>
                  <a:pt x="147340" y="135229"/>
                </a:lnTo>
                <a:lnTo>
                  <a:pt x="147340" y="127025"/>
                </a:lnTo>
                <a:close/>
                <a:moveTo>
                  <a:pt x="164418" y="127025"/>
                </a:moveTo>
                <a:lnTo>
                  <a:pt x="164418" y="135229"/>
                </a:lnTo>
                <a:lnTo>
                  <a:pt x="155990" y="135229"/>
                </a:lnTo>
                <a:lnTo>
                  <a:pt x="155990" y="127025"/>
                </a:lnTo>
                <a:close/>
                <a:moveTo>
                  <a:pt x="173069" y="127025"/>
                </a:moveTo>
                <a:lnTo>
                  <a:pt x="173069" y="135229"/>
                </a:lnTo>
                <a:lnTo>
                  <a:pt x="164641" y="135229"/>
                </a:lnTo>
                <a:lnTo>
                  <a:pt x="164641" y="127025"/>
                </a:lnTo>
                <a:close/>
                <a:moveTo>
                  <a:pt x="181719" y="127025"/>
                </a:moveTo>
                <a:lnTo>
                  <a:pt x="181719" y="135229"/>
                </a:lnTo>
                <a:lnTo>
                  <a:pt x="173292" y="135229"/>
                </a:lnTo>
                <a:lnTo>
                  <a:pt x="173292" y="127025"/>
                </a:lnTo>
                <a:close/>
                <a:moveTo>
                  <a:pt x="190370" y="127025"/>
                </a:moveTo>
                <a:lnTo>
                  <a:pt x="190370" y="135229"/>
                </a:lnTo>
                <a:lnTo>
                  <a:pt x="181942" y="135229"/>
                </a:lnTo>
                <a:lnTo>
                  <a:pt x="181942" y="127025"/>
                </a:lnTo>
                <a:close/>
                <a:moveTo>
                  <a:pt x="199020" y="127025"/>
                </a:moveTo>
                <a:lnTo>
                  <a:pt x="199020" y="135229"/>
                </a:lnTo>
                <a:lnTo>
                  <a:pt x="190593" y="135229"/>
                </a:lnTo>
                <a:lnTo>
                  <a:pt x="190593" y="127025"/>
                </a:lnTo>
                <a:close/>
                <a:moveTo>
                  <a:pt x="207727" y="127025"/>
                </a:moveTo>
                <a:lnTo>
                  <a:pt x="207727" y="135229"/>
                </a:lnTo>
                <a:lnTo>
                  <a:pt x="199244" y="135229"/>
                </a:lnTo>
                <a:lnTo>
                  <a:pt x="199244" y="127025"/>
                </a:lnTo>
                <a:close/>
                <a:moveTo>
                  <a:pt x="216377" y="127025"/>
                </a:moveTo>
                <a:lnTo>
                  <a:pt x="216377" y="135229"/>
                </a:lnTo>
                <a:lnTo>
                  <a:pt x="207950" y="135229"/>
                </a:lnTo>
                <a:lnTo>
                  <a:pt x="207950" y="127025"/>
                </a:lnTo>
                <a:close/>
                <a:moveTo>
                  <a:pt x="225028" y="127025"/>
                </a:moveTo>
                <a:lnTo>
                  <a:pt x="225028" y="135229"/>
                </a:lnTo>
                <a:lnTo>
                  <a:pt x="216601" y="135229"/>
                </a:lnTo>
                <a:lnTo>
                  <a:pt x="216601" y="127025"/>
                </a:lnTo>
                <a:close/>
                <a:moveTo>
                  <a:pt x="233679" y="127025"/>
                </a:moveTo>
                <a:lnTo>
                  <a:pt x="233679" y="135229"/>
                </a:lnTo>
                <a:lnTo>
                  <a:pt x="225251" y="135229"/>
                </a:lnTo>
                <a:lnTo>
                  <a:pt x="225251" y="127025"/>
                </a:lnTo>
                <a:close/>
                <a:moveTo>
                  <a:pt x="242329" y="127025"/>
                </a:moveTo>
                <a:lnTo>
                  <a:pt x="242329" y="135229"/>
                </a:lnTo>
                <a:lnTo>
                  <a:pt x="233902" y="135229"/>
                </a:lnTo>
                <a:lnTo>
                  <a:pt x="233902" y="127025"/>
                </a:lnTo>
                <a:close/>
                <a:moveTo>
                  <a:pt x="250980" y="127025"/>
                </a:moveTo>
                <a:lnTo>
                  <a:pt x="250980" y="135229"/>
                </a:lnTo>
                <a:lnTo>
                  <a:pt x="242553" y="135229"/>
                </a:lnTo>
                <a:lnTo>
                  <a:pt x="242553" y="127025"/>
                </a:lnTo>
                <a:close/>
                <a:moveTo>
                  <a:pt x="259686" y="127025"/>
                </a:moveTo>
                <a:lnTo>
                  <a:pt x="259686" y="135229"/>
                </a:lnTo>
                <a:lnTo>
                  <a:pt x="251203" y="135229"/>
                </a:lnTo>
                <a:lnTo>
                  <a:pt x="251203" y="127025"/>
                </a:lnTo>
                <a:close/>
                <a:moveTo>
                  <a:pt x="268337" y="127025"/>
                </a:moveTo>
                <a:lnTo>
                  <a:pt x="268337" y="135229"/>
                </a:lnTo>
                <a:lnTo>
                  <a:pt x="259910" y="135229"/>
                </a:lnTo>
                <a:lnTo>
                  <a:pt x="259910" y="127025"/>
                </a:lnTo>
                <a:close/>
                <a:moveTo>
                  <a:pt x="276988" y="127025"/>
                </a:moveTo>
                <a:lnTo>
                  <a:pt x="276988" y="135229"/>
                </a:lnTo>
                <a:lnTo>
                  <a:pt x="268560" y="135229"/>
                </a:lnTo>
                <a:lnTo>
                  <a:pt x="268560" y="127025"/>
                </a:lnTo>
                <a:close/>
                <a:moveTo>
                  <a:pt x="17190" y="135452"/>
                </a:moveTo>
                <a:lnTo>
                  <a:pt x="17190" y="143712"/>
                </a:lnTo>
                <a:lnTo>
                  <a:pt x="8762" y="143712"/>
                </a:lnTo>
                <a:lnTo>
                  <a:pt x="8762" y="135452"/>
                </a:lnTo>
                <a:close/>
                <a:moveTo>
                  <a:pt x="25840" y="135452"/>
                </a:moveTo>
                <a:lnTo>
                  <a:pt x="25840" y="143712"/>
                </a:lnTo>
                <a:lnTo>
                  <a:pt x="17413" y="143712"/>
                </a:lnTo>
                <a:lnTo>
                  <a:pt x="17413" y="135452"/>
                </a:lnTo>
                <a:close/>
                <a:moveTo>
                  <a:pt x="34547" y="135452"/>
                </a:moveTo>
                <a:lnTo>
                  <a:pt x="34547" y="143712"/>
                </a:lnTo>
                <a:lnTo>
                  <a:pt x="26064" y="143712"/>
                </a:lnTo>
                <a:lnTo>
                  <a:pt x="26064" y="135452"/>
                </a:lnTo>
                <a:close/>
                <a:moveTo>
                  <a:pt x="43197" y="135452"/>
                </a:moveTo>
                <a:lnTo>
                  <a:pt x="43197" y="143712"/>
                </a:lnTo>
                <a:lnTo>
                  <a:pt x="34770" y="143712"/>
                </a:lnTo>
                <a:lnTo>
                  <a:pt x="34770" y="135452"/>
                </a:lnTo>
                <a:close/>
                <a:moveTo>
                  <a:pt x="51848" y="135452"/>
                </a:moveTo>
                <a:lnTo>
                  <a:pt x="51848" y="143712"/>
                </a:lnTo>
                <a:lnTo>
                  <a:pt x="43421" y="143712"/>
                </a:lnTo>
                <a:lnTo>
                  <a:pt x="43421" y="135452"/>
                </a:lnTo>
                <a:close/>
                <a:moveTo>
                  <a:pt x="60499" y="135452"/>
                </a:moveTo>
                <a:lnTo>
                  <a:pt x="60499" y="143712"/>
                </a:lnTo>
                <a:lnTo>
                  <a:pt x="52071" y="143712"/>
                </a:lnTo>
                <a:lnTo>
                  <a:pt x="52071" y="135452"/>
                </a:lnTo>
                <a:close/>
                <a:moveTo>
                  <a:pt x="69149" y="135452"/>
                </a:moveTo>
                <a:lnTo>
                  <a:pt x="69149" y="143712"/>
                </a:lnTo>
                <a:lnTo>
                  <a:pt x="60722" y="143712"/>
                </a:lnTo>
                <a:lnTo>
                  <a:pt x="60722" y="135452"/>
                </a:lnTo>
                <a:close/>
                <a:moveTo>
                  <a:pt x="77800" y="135452"/>
                </a:moveTo>
                <a:lnTo>
                  <a:pt x="77800" y="143712"/>
                </a:lnTo>
                <a:lnTo>
                  <a:pt x="69373" y="143712"/>
                </a:lnTo>
                <a:lnTo>
                  <a:pt x="69373" y="135452"/>
                </a:lnTo>
                <a:close/>
                <a:moveTo>
                  <a:pt x="86506" y="135452"/>
                </a:moveTo>
                <a:lnTo>
                  <a:pt x="86506" y="143712"/>
                </a:lnTo>
                <a:lnTo>
                  <a:pt x="78023" y="143712"/>
                </a:lnTo>
                <a:lnTo>
                  <a:pt x="78023" y="135452"/>
                </a:lnTo>
                <a:close/>
                <a:moveTo>
                  <a:pt x="95157" y="135452"/>
                </a:moveTo>
                <a:lnTo>
                  <a:pt x="95157" y="143712"/>
                </a:lnTo>
                <a:lnTo>
                  <a:pt x="86730" y="143712"/>
                </a:lnTo>
                <a:lnTo>
                  <a:pt x="86730" y="135452"/>
                </a:lnTo>
                <a:close/>
                <a:moveTo>
                  <a:pt x="103808" y="135452"/>
                </a:moveTo>
                <a:lnTo>
                  <a:pt x="103808" y="143712"/>
                </a:lnTo>
                <a:lnTo>
                  <a:pt x="95380" y="143712"/>
                </a:lnTo>
                <a:lnTo>
                  <a:pt x="95380" y="135452"/>
                </a:lnTo>
                <a:close/>
                <a:moveTo>
                  <a:pt x="112458" y="135452"/>
                </a:moveTo>
                <a:lnTo>
                  <a:pt x="112458" y="143712"/>
                </a:lnTo>
                <a:lnTo>
                  <a:pt x="104031" y="143712"/>
                </a:lnTo>
                <a:lnTo>
                  <a:pt x="104031" y="135452"/>
                </a:lnTo>
                <a:close/>
                <a:moveTo>
                  <a:pt x="121109" y="135452"/>
                </a:moveTo>
                <a:lnTo>
                  <a:pt x="121109" y="143712"/>
                </a:lnTo>
                <a:lnTo>
                  <a:pt x="112681" y="143712"/>
                </a:lnTo>
                <a:lnTo>
                  <a:pt x="112681" y="135452"/>
                </a:lnTo>
                <a:close/>
                <a:moveTo>
                  <a:pt x="129760" y="135452"/>
                </a:moveTo>
                <a:lnTo>
                  <a:pt x="129760" y="143712"/>
                </a:lnTo>
                <a:lnTo>
                  <a:pt x="121332" y="143712"/>
                </a:lnTo>
                <a:lnTo>
                  <a:pt x="121332" y="135452"/>
                </a:lnTo>
                <a:close/>
                <a:moveTo>
                  <a:pt x="138410" y="135452"/>
                </a:moveTo>
                <a:lnTo>
                  <a:pt x="138410" y="143712"/>
                </a:lnTo>
                <a:lnTo>
                  <a:pt x="129983" y="143712"/>
                </a:lnTo>
                <a:lnTo>
                  <a:pt x="129983" y="135452"/>
                </a:lnTo>
                <a:close/>
                <a:moveTo>
                  <a:pt x="147117" y="135452"/>
                </a:moveTo>
                <a:lnTo>
                  <a:pt x="147117" y="143712"/>
                </a:lnTo>
                <a:lnTo>
                  <a:pt x="138633" y="143712"/>
                </a:lnTo>
                <a:lnTo>
                  <a:pt x="138633" y="135452"/>
                </a:lnTo>
                <a:close/>
                <a:moveTo>
                  <a:pt x="155767" y="135452"/>
                </a:moveTo>
                <a:lnTo>
                  <a:pt x="155767" y="143712"/>
                </a:lnTo>
                <a:lnTo>
                  <a:pt x="147340" y="143712"/>
                </a:lnTo>
                <a:lnTo>
                  <a:pt x="147340" y="135452"/>
                </a:lnTo>
                <a:close/>
                <a:moveTo>
                  <a:pt x="164418" y="135452"/>
                </a:moveTo>
                <a:lnTo>
                  <a:pt x="164418" y="143712"/>
                </a:lnTo>
                <a:lnTo>
                  <a:pt x="155990" y="143712"/>
                </a:lnTo>
                <a:lnTo>
                  <a:pt x="155990" y="135452"/>
                </a:lnTo>
                <a:close/>
                <a:moveTo>
                  <a:pt x="173069" y="135452"/>
                </a:moveTo>
                <a:lnTo>
                  <a:pt x="173069" y="143712"/>
                </a:lnTo>
                <a:lnTo>
                  <a:pt x="164641" y="143712"/>
                </a:lnTo>
                <a:lnTo>
                  <a:pt x="164641" y="135452"/>
                </a:lnTo>
                <a:close/>
                <a:moveTo>
                  <a:pt x="181719" y="135452"/>
                </a:moveTo>
                <a:lnTo>
                  <a:pt x="181719" y="143712"/>
                </a:lnTo>
                <a:lnTo>
                  <a:pt x="173292" y="143712"/>
                </a:lnTo>
                <a:lnTo>
                  <a:pt x="173292" y="135452"/>
                </a:lnTo>
                <a:close/>
                <a:moveTo>
                  <a:pt x="190370" y="135452"/>
                </a:moveTo>
                <a:lnTo>
                  <a:pt x="190370" y="143712"/>
                </a:lnTo>
                <a:lnTo>
                  <a:pt x="181942" y="143712"/>
                </a:lnTo>
                <a:lnTo>
                  <a:pt x="181942" y="135452"/>
                </a:lnTo>
                <a:close/>
                <a:moveTo>
                  <a:pt x="199020" y="135452"/>
                </a:moveTo>
                <a:lnTo>
                  <a:pt x="199020" y="143712"/>
                </a:lnTo>
                <a:lnTo>
                  <a:pt x="190593" y="143712"/>
                </a:lnTo>
                <a:lnTo>
                  <a:pt x="190593" y="135452"/>
                </a:lnTo>
                <a:close/>
                <a:moveTo>
                  <a:pt x="207727" y="135452"/>
                </a:moveTo>
                <a:lnTo>
                  <a:pt x="207727" y="143712"/>
                </a:lnTo>
                <a:lnTo>
                  <a:pt x="199244" y="143712"/>
                </a:lnTo>
                <a:lnTo>
                  <a:pt x="199244" y="135452"/>
                </a:lnTo>
                <a:close/>
                <a:moveTo>
                  <a:pt x="216377" y="135452"/>
                </a:moveTo>
                <a:lnTo>
                  <a:pt x="216377" y="143712"/>
                </a:lnTo>
                <a:lnTo>
                  <a:pt x="207950" y="143712"/>
                </a:lnTo>
                <a:lnTo>
                  <a:pt x="207950" y="135452"/>
                </a:lnTo>
                <a:close/>
                <a:moveTo>
                  <a:pt x="225028" y="135452"/>
                </a:moveTo>
                <a:lnTo>
                  <a:pt x="225028" y="143712"/>
                </a:lnTo>
                <a:lnTo>
                  <a:pt x="216601" y="143712"/>
                </a:lnTo>
                <a:lnTo>
                  <a:pt x="216601" y="135452"/>
                </a:lnTo>
                <a:close/>
                <a:moveTo>
                  <a:pt x="233679" y="135452"/>
                </a:moveTo>
                <a:lnTo>
                  <a:pt x="233679" y="143712"/>
                </a:lnTo>
                <a:lnTo>
                  <a:pt x="225251" y="143712"/>
                </a:lnTo>
                <a:lnTo>
                  <a:pt x="225251" y="135452"/>
                </a:lnTo>
                <a:close/>
                <a:moveTo>
                  <a:pt x="242329" y="135452"/>
                </a:moveTo>
                <a:lnTo>
                  <a:pt x="242329" y="143712"/>
                </a:lnTo>
                <a:lnTo>
                  <a:pt x="233902" y="143712"/>
                </a:lnTo>
                <a:lnTo>
                  <a:pt x="233902" y="135452"/>
                </a:lnTo>
                <a:close/>
                <a:moveTo>
                  <a:pt x="250980" y="135452"/>
                </a:moveTo>
                <a:lnTo>
                  <a:pt x="250980" y="143712"/>
                </a:lnTo>
                <a:lnTo>
                  <a:pt x="242553" y="143712"/>
                </a:lnTo>
                <a:lnTo>
                  <a:pt x="242553" y="135452"/>
                </a:lnTo>
                <a:close/>
                <a:moveTo>
                  <a:pt x="259686" y="135452"/>
                </a:moveTo>
                <a:lnTo>
                  <a:pt x="259686" y="143712"/>
                </a:lnTo>
                <a:lnTo>
                  <a:pt x="251203" y="143712"/>
                </a:lnTo>
                <a:lnTo>
                  <a:pt x="251203" y="135452"/>
                </a:lnTo>
                <a:close/>
                <a:moveTo>
                  <a:pt x="268337" y="135452"/>
                </a:moveTo>
                <a:lnTo>
                  <a:pt x="268337" y="143712"/>
                </a:lnTo>
                <a:lnTo>
                  <a:pt x="259910" y="143712"/>
                </a:lnTo>
                <a:lnTo>
                  <a:pt x="259910" y="135452"/>
                </a:lnTo>
                <a:close/>
                <a:moveTo>
                  <a:pt x="276988" y="135452"/>
                </a:moveTo>
                <a:lnTo>
                  <a:pt x="276988" y="143712"/>
                </a:lnTo>
                <a:lnTo>
                  <a:pt x="268560" y="143712"/>
                </a:lnTo>
                <a:lnTo>
                  <a:pt x="268560" y="135452"/>
                </a:lnTo>
                <a:close/>
                <a:moveTo>
                  <a:pt x="17190" y="143935"/>
                </a:moveTo>
                <a:lnTo>
                  <a:pt x="17190" y="152139"/>
                </a:lnTo>
                <a:lnTo>
                  <a:pt x="8762" y="152139"/>
                </a:lnTo>
                <a:lnTo>
                  <a:pt x="8762" y="143935"/>
                </a:lnTo>
                <a:close/>
                <a:moveTo>
                  <a:pt x="25840" y="143935"/>
                </a:moveTo>
                <a:lnTo>
                  <a:pt x="25840" y="152139"/>
                </a:lnTo>
                <a:lnTo>
                  <a:pt x="17413" y="152139"/>
                </a:lnTo>
                <a:lnTo>
                  <a:pt x="17413" y="143935"/>
                </a:lnTo>
                <a:close/>
                <a:moveTo>
                  <a:pt x="34547" y="143935"/>
                </a:moveTo>
                <a:lnTo>
                  <a:pt x="34547" y="152139"/>
                </a:lnTo>
                <a:lnTo>
                  <a:pt x="26064" y="152139"/>
                </a:lnTo>
                <a:lnTo>
                  <a:pt x="26064" y="143935"/>
                </a:lnTo>
                <a:close/>
                <a:moveTo>
                  <a:pt x="43197" y="143935"/>
                </a:moveTo>
                <a:lnTo>
                  <a:pt x="43197" y="152139"/>
                </a:lnTo>
                <a:lnTo>
                  <a:pt x="34770" y="152139"/>
                </a:lnTo>
                <a:lnTo>
                  <a:pt x="34770" y="143935"/>
                </a:lnTo>
                <a:close/>
                <a:moveTo>
                  <a:pt x="51848" y="143935"/>
                </a:moveTo>
                <a:lnTo>
                  <a:pt x="51848" y="152139"/>
                </a:lnTo>
                <a:lnTo>
                  <a:pt x="43421" y="152139"/>
                </a:lnTo>
                <a:lnTo>
                  <a:pt x="43421" y="143935"/>
                </a:lnTo>
                <a:close/>
                <a:moveTo>
                  <a:pt x="60499" y="143935"/>
                </a:moveTo>
                <a:lnTo>
                  <a:pt x="60499" y="152139"/>
                </a:lnTo>
                <a:lnTo>
                  <a:pt x="52071" y="152139"/>
                </a:lnTo>
                <a:lnTo>
                  <a:pt x="52071" y="143935"/>
                </a:lnTo>
                <a:close/>
                <a:moveTo>
                  <a:pt x="69149" y="143935"/>
                </a:moveTo>
                <a:lnTo>
                  <a:pt x="69149" y="152139"/>
                </a:lnTo>
                <a:lnTo>
                  <a:pt x="60722" y="152139"/>
                </a:lnTo>
                <a:lnTo>
                  <a:pt x="60722" y="143935"/>
                </a:lnTo>
                <a:close/>
                <a:moveTo>
                  <a:pt x="77800" y="143935"/>
                </a:moveTo>
                <a:lnTo>
                  <a:pt x="77800" y="152139"/>
                </a:lnTo>
                <a:lnTo>
                  <a:pt x="69373" y="152139"/>
                </a:lnTo>
                <a:lnTo>
                  <a:pt x="69373" y="143935"/>
                </a:lnTo>
                <a:close/>
                <a:moveTo>
                  <a:pt x="86506" y="143935"/>
                </a:moveTo>
                <a:lnTo>
                  <a:pt x="86506" y="152139"/>
                </a:lnTo>
                <a:lnTo>
                  <a:pt x="78023" y="152139"/>
                </a:lnTo>
                <a:lnTo>
                  <a:pt x="78023" y="143935"/>
                </a:lnTo>
                <a:close/>
                <a:moveTo>
                  <a:pt x="95157" y="143935"/>
                </a:moveTo>
                <a:lnTo>
                  <a:pt x="95157" y="152139"/>
                </a:lnTo>
                <a:lnTo>
                  <a:pt x="86730" y="152139"/>
                </a:lnTo>
                <a:lnTo>
                  <a:pt x="86730" y="143935"/>
                </a:lnTo>
                <a:close/>
                <a:moveTo>
                  <a:pt x="103808" y="143935"/>
                </a:moveTo>
                <a:lnTo>
                  <a:pt x="103808" y="152139"/>
                </a:lnTo>
                <a:lnTo>
                  <a:pt x="95380" y="152139"/>
                </a:lnTo>
                <a:lnTo>
                  <a:pt x="95380" y="143935"/>
                </a:lnTo>
                <a:close/>
                <a:moveTo>
                  <a:pt x="112458" y="143935"/>
                </a:moveTo>
                <a:lnTo>
                  <a:pt x="112458" y="152139"/>
                </a:lnTo>
                <a:lnTo>
                  <a:pt x="104031" y="152139"/>
                </a:lnTo>
                <a:lnTo>
                  <a:pt x="104031" y="143935"/>
                </a:lnTo>
                <a:close/>
                <a:moveTo>
                  <a:pt x="121109" y="143935"/>
                </a:moveTo>
                <a:lnTo>
                  <a:pt x="121109" y="152139"/>
                </a:lnTo>
                <a:lnTo>
                  <a:pt x="112681" y="152139"/>
                </a:lnTo>
                <a:lnTo>
                  <a:pt x="112681" y="143935"/>
                </a:lnTo>
                <a:close/>
                <a:moveTo>
                  <a:pt x="129760" y="143935"/>
                </a:moveTo>
                <a:lnTo>
                  <a:pt x="129760" y="152139"/>
                </a:lnTo>
                <a:lnTo>
                  <a:pt x="121332" y="152139"/>
                </a:lnTo>
                <a:lnTo>
                  <a:pt x="121332" y="143935"/>
                </a:lnTo>
                <a:close/>
                <a:moveTo>
                  <a:pt x="138410" y="143935"/>
                </a:moveTo>
                <a:lnTo>
                  <a:pt x="138410" y="152139"/>
                </a:lnTo>
                <a:lnTo>
                  <a:pt x="129983" y="152139"/>
                </a:lnTo>
                <a:lnTo>
                  <a:pt x="129983" y="143935"/>
                </a:lnTo>
                <a:close/>
                <a:moveTo>
                  <a:pt x="147117" y="143935"/>
                </a:moveTo>
                <a:lnTo>
                  <a:pt x="147117" y="152139"/>
                </a:lnTo>
                <a:lnTo>
                  <a:pt x="138633" y="152139"/>
                </a:lnTo>
                <a:lnTo>
                  <a:pt x="138633" y="143935"/>
                </a:lnTo>
                <a:close/>
                <a:moveTo>
                  <a:pt x="155767" y="143935"/>
                </a:moveTo>
                <a:lnTo>
                  <a:pt x="155767" y="152139"/>
                </a:lnTo>
                <a:lnTo>
                  <a:pt x="147340" y="152139"/>
                </a:lnTo>
                <a:lnTo>
                  <a:pt x="147340" y="143935"/>
                </a:lnTo>
                <a:close/>
                <a:moveTo>
                  <a:pt x="164418" y="143935"/>
                </a:moveTo>
                <a:lnTo>
                  <a:pt x="164418" y="152139"/>
                </a:lnTo>
                <a:lnTo>
                  <a:pt x="155990" y="152139"/>
                </a:lnTo>
                <a:lnTo>
                  <a:pt x="155990" y="143935"/>
                </a:lnTo>
                <a:close/>
                <a:moveTo>
                  <a:pt x="173069" y="143935"/>
                </a:moveTo>
                <a:lnTo>
                  <a:pt x="173069" y="152139"/>
                </a:lnTo>
                <a:lnTo>
                  <a:pt x="164641" y="152139"/>
                </a:lnTo>
                <a:lnTo>
                  <a:pt x="164641" y="143935"/>
                </a:lnTo>
                <a:close/>
                <a:moveTo>
                  <a:pt x="181719" y="143935"/>
                </a:moveTo>
                <a:lnTo>
                  <a:pt x="181719" y="152139"/>
                </a:lnTo>
                <a:lnTo>
                  <a:pt x="173292" y="152139"/>
                </a:lnTo>
                <a:lnTo>
                  <a:pt x="173292" y="143935"/>
                </a:lnTo>
                <a:close/>
                <a:moveTo>
                  <a:pt x="190370" y="143935"/>
                </a:moveTo>
                <a:lnTo>
                  <a:pt x="190370" y="152139"/>
                </a:lnTo>
                <a:lnTo>
                  <a:pt x="181942" y="152139"/>
                </a:lnTo>
                <a:lnTo>
                  <a:pt x="181942" y="143935"/>
                </a:lnTo>
                <a:close/>
                <a:moveTo>
                  <a:pt x="199020" y="143935"/>
                </a:moveTo>
                <a:lnTo>
                  <a:pt x="199020" y="152139"/>
                </a:lnTo>
                <a:lnTo>
                  <a:pt x="190593" y="152139"/>
                </a:lnTo>
                <a:lnTo>
                  <a:pt x="190593" y="143935"/>
                </a:lnTo>
                <a:close/>
                <a:moveTo>
                  <a:pt x="207727" y="143935"/>
                </a:moveTo>
                <a:lnTo>
                  <a:pt x="207727" y="152139"/>
                </a:lnTo>
                <a:lnTo>
                  <a:pt x="199244" y="152139"/>
                </a:lnTo>
                <a:lnTo>
                  <a:pt x="199244" y="143935"/>
                </a:lnTo>
                <a:close/>
                <a:moveTo>
                  <a:pt x="216377" y="143935"/>
                </a:moveTo>
                <a:lnTo>
                  <a:pt x="216377" y="152139"/>
                </a:lnTo>
                <a:lnTo>
                  <a:pt x="207950" y="152139"/>
                </a:lnTo>
                <a:lnTo>
                  <a:pt x="207950" y="143935"/>
                </a:lnTo>
                <a:close/>
                <a:moveTo>
                  <a:pt x="225028" y="143935"/>
                </a:moveTo>
                <a:lnTo>
                  <a:pt x="225028" y="152139"/>
                </a:lnTo>
                <a:lnTo>
                  <a:pt x="216601" y="152139"/>
                </a:lnTo>
                <a:lnTo>
                  <a:pt x="216601" y="143935"/>
                </a:lnTo>
                <a:close/>
                <a:moveTo>
                  <a:pt x="233679" y="143935"/>
                </a:moveTo>
                <a:lnTo>
                  <a:pt x="233679" y="152139"/>
                </a:lnTo>
                <a:lnTo>
                  <a:pt x="225251" y="152139"/>
                </a:lnTo>
                <a:lnTo>
                  <a:pt x="225251" y="143935"/>
                </a:lnTo>
                <a:close/>
                <a:moveTo>
                  <a:pt x="242329" y="143935"/>
                </a:moveTo>
                <a:lnTo>
                  <a:pt x="242329" y="152139"/>
                </a:lnTo>
                <a:lnTo>
                  <a:pt x="233902" y="152139"/>
                </a:lnTo>
                <a:lnTo>
                  <a:pt x="233902" y="143935"/>
                </a:lnTo>
                <a:close/>
                <a:moveTo>
                  <a:pt x="250980" y="143935"/>
                </a:moveTo>
                <a:lnTo>
                  <a:pt x="250980" y="152139"/>
                </a:lnTo>
                <a:lnTo>
                  <a:pt x="242553" y="152139"/>
                </a:lnTo>
                <a:lnTo>
                  <a:pt x="242553" y="143935"/>
                </a:lnTo>
                <a:close/>
                <a:moveTo>
                  <a:pt x="259686" y="143935"/>
                </a:moveTo>
                <a:lnTo>
                  <a:pt x="259686" y="152139"/>
                </a:lnTo>
                <a:lnTo>
                  <a:pt x="251203" y="152139"/>
                </a:lnTo>
                <a:lnTo>
                  <a:pt x="251203" y="143935"/>
                </a:lnTo>
                <a:close/>
                <a:moveTo>
                  <a:pt x="268337" y="143935"/>
                </a:moveTo>
                <a:lnTo>
                  <a:pt x="268337" y="152139"/>
                </a:lnTo>
                <a:lnTo>
                  <a:pt x="259910" y="152139"/>
                </a:lnTo>
                <a:lnTo>
                  <a:pt x="259910" y="143935"/>
                </a:lnTo>
                <a:close/>
                <a:moveTo>
                  <a:pt x="276988" y="143935"/>
                </a:moveTo>
                <a:lnTo>
                  <a:pt x="276988" y="152139"/>
                </a:lnTo>
                <a:lnTo>
                  <a:pt x="268560" y="152139"/>
                </a:lnTo>
                <a:lnTo>
                  <a:pt x="268560" y="143935"/>
                </a:lnTo>
                <a:close/>
                <a:moveTo>
                  <a:pt x="8539" y="0"/>
                </a:moveTo>
                <a:lnTo>
                  <a:pt x="8539" y="8372"/>
                </a:lnTo>
                <a:lnTo>
                  <a:pt x="0" y="8372"/>
                </a:lnTo>
                <a:lnTo>
                  <a:pt x="0" y="8595"/>
                </a:lnTo>
                <a:lnTo>
                  <a:pt x="8539" y="8595"/>
                </a:lnTo>
                <a:lnTo>
                  <a:pt x="8539" y="16799"/>
                </a:lnTo>
                <a:lnTo>
                  <a:pt x="0" y="16799"/>
                </a:lnTo>
                <a:lnTo>
                  <a:pt x="0" y="17022"/>
                </a:lnTo>
                <a:lnTo>
                  <a:pt x="8539" y="17022"/>
                </a:lnTo>
                <a:lnTo>
                  <a:pt x="8539" y="25282"/>
                </a:lnTo>
                <a:lnTo>
                  <a:pt x="0" y="25282"/>
                </a:lnTo>
                <a:lnTo>
                  <a:pt x="0" y="25505"/>
                </a:lnTo>
                <a:lnTo>
                  <a:pt x="8539" y="25505"/>
                </a:lnTo>
                <a:lnTo>
                  <a:pt x="8539" y="33709"/>
                </a:lnTo>
                <a:lnTo>
                  <a:pt x="0" y="33709"/>
                </a:lnTo>
                <a:lnTo>
                  <a:pt x="0" y="33933"/>
                </a:lnTo>
                <a:lnTo>
                  <a:pt x="8539" y="33933"/>
                </a:lnTo>
                <a:lnTo>
                  <a:pt x="8539" y="42193"/>
                </a:lnTo>
                <a:lnTo>
                  <a:pt x="0" y="42193"/>
                </a:lnTo>
                <a:lnTo>
                  <a:pt x="0" y="42416"/>
                </a:lnTo>
                <a:lnTo>
                  <a:pt x="8539" y="42416"/>
                </a:lnTo>
                <a:lnTo>
                  <a:pt x="8539" y="50620"/>
                </a:lnTo>
                <a:lnTo>
                  <a:pt x="0" y="50620"/>
                </a:lnTo>
                <a:lnTo>
                  <a:pt x="0" y="50843"/>
                </a:lnTo>
                <a:lnTo>
                  <a:pt x="8539" y="50843"/>
                </a:lnTo>
                <a:lnTo>
                  <a:pt x="8539" y="59103"/>
                </a:lnTo>
                <a:lnTo>
                  <a:pt x="0" y="59103"/>
                </a:lnTo>
                <a:lnTo>
                  <a:pt x="0" y="59326"/>
                </a:lnTo>
                <a:lnTo>
                  <a:pt x="8539" y="59326"/>
                </a:lnTo>
                <a:lnTo>
                  <a:pt x="8539" y="67586"/>
                </a:lnTo>
                <a:lnTo>
                  <a:pt x="0" y="67586"/>
                </a:lnTo>
                <a:lnTo>
                  <a:pt x="0" y="67810"/>
                </a:lnTo>
                <a:lnTo>
                  <a:pt x="8539" y="67810"/>
                </a:lnTo>
                <a:lnTo>
                  <a:pt x="8539" y="76014"/>
                </a:lnTo>
                <a:lnTo>
                  <a:pt x="0" y="76014"/>
                </a:lnTo>
                <a:lnTo>
                  <a:pt x="0" y="76237"/>
                </a:lnTo>
                <a:lnTo>
                  <a:pt x="8539" y="76237"/>
                </a:lnTo>
                <a:lnTo>
                  <a:pt x="8539" y="84497"/>
                </a:lnTo>
                <a:lnTo>
                  <a:pt x="0" y="84497"/>
                </a:lnTo>
                <a:lnTo>
                  <a:pt x="0" y="84720"/>
                </a:lnTo>
                <a:lnTo>
                  <a:pt x="8539" y="84720"/>
                </a:lnTo>
                <a:lnTo>
                  <a:pt x="8539" y="92924"/>
                </a:lnTo>
                <a:lnTo>
                  <a:pt x="0" y="92924"/>
                </a:lnTo>
                <a:lnTo>
                  <a:pt x="0" y="93148"/>
                </a:lnTo>
                <a:lnTo>
                  <a:pt x="8539" y="93148"/>
                </a:lnTo>
                <a:lnTo>
                  <a:pt x="8539" y="101408"/>
                </a:lnTo>
                <a:lnTo>
                  <a:pt x="0" y="101408"/>
                </a:lnTo>
                <a:lnTo>
                  <a:pt x="0" y="101631"/>
                </a:lnTo>
                <a:lnTo>
                  <a:pt x="8539" y="101631"/>
                </a:lnTo>
                <a:lnTo>
                  <a:pt x="8539" y="109891"/>
                </a:lnTo>
                <a:lnTo>
                  <a:pt x="0" y="109891"/>
                </a:lnTo>
                <a:lnTo>
                  <a:pt x="0" y="110114"/>
                </a:lnTo>
                <a:lnTo>
                  <a:pt x="8539" y="110114"/>
                </a:lnTo>
                <a:lnTo>
                  <a:pt x="8539" y="118318"/>
                </a:lnTo>
                <a:lnTo>
                  <a:pt x="0" y="118318"/>
                </a:lnTo>
                <a:lnTo>
                  <a:pt x="0" y="118541"/>
                </a:lnTo>
                <a:lnTo>
                  <a:pt x="8539" y="118541"/>
                </a:lnTo>
                <a:lnTo>
                  <a:pt x="8539" y="126801"/>
                </a:lnTo>
                <a:lnTo>
                  <a:pt x="0" y="126801"/>
                </a:lnTo>
                <a:lnTo>
                  <a:pt x="0" y="127025"/>
                </a:lnTo>
                <a:lnTo>
                  <a:pt x="8539" y="127025"/>
                </a:lnTo>
                <a:lnTo>
                  <a:pt x="8539" y="135229"/>
                </a:lnTo>
                <a:lnTo>
                  <a:pt x="0" y="135229"/>
                </a:lnTo>
                <a:lnTo>
                  <a:pt x="0" y="135452"/>
                </a:lnTo>
                <a:lnTo>
                  <a:pt x="8539" y="135452"/>
                </a:lnTo>
                <a:lnTo>
                  <a:pt x="8539" y="143712"/>
                </a:lnTo>
                <a:lnTo>
                  <a:pt x="0" y="143712"/>
                </a:lnTo>
                <a:lnTo>
                  <a:pt x="0" y="143935"/>
                </a:lnTo>
                <a:lnTo>
                  <a:pt x="8539" y="143935"/>
                </a:lnTo>
                <a:lnTo>
                  <a:pt x="8539" y="152139"/>
                </a:lnTo>
                <a:lnTo>
                  <a:pt x="0" y="152139"/>
                </a:lnTo>
                <a:lnTo>
                  <a:pt x="0" y="152362"/>
                </a:lnTo>
                <a:lnTo>
                  <a:pt x="8539" y="152362"/>
                </a:lnTo>
                <a:lnTo>
                  <a:pt x="8539" y="160734"/>
                </a:lnTo>
                <a:lnTo>
                  <a:pt x="8762" y="160734"/>
                </a:lnTo>
                <a:lnTo>
                  <a:pt x="8762" y="152362"/>
                </a:lnTo>
                <a:lnTo>
                  <a:pt x="17190" y="152362"/>
                </a:lnTo>
                <a:lnTo>
                  <a:pt x="17190" y="160734"/>
                </a:lnTo>
                <a:lnTo>
                  <a:pt x="17413" y="160734"/>
                </a:lnTo>
                <a:lnTo>
                  <a:pt x="17413" y="152362"/>
                </a:lnTo>
                <a:lnTo>
                  <a:pt x="25840" y="152362"/>
                </a:lnTo>
                <a:lnTo>
                  <a:pt x="25840" y="160734"/>
                </a:lnTo>
                <a:lnTo>
                  <a:pt x="26064" y="160734"/>
                </a:lnTo>
                <a:lnTo>
                  <a:pt x="26064" y="152362"/>
                </a:lnTo>
                <a:lnTo>
                  <a:pt x="34547" y="152362"/>
                </a:lnTo>
                <a:lnTo>
                  <a:pt x="34547" y="160734"/>
                </a:lnTo>
                <a:lnTo>
                  <a:pt x="34770" y="160734"/>
                </a:lnTo>
                <a:lnTo>
                  <a:pt x="34770" y="152362"/>
                </a:lnTo>
                <a:lnTo>
                  <a:pt x="43197" y="152362"/>
                </a:lnTo>
                <a:lnTo>
                  <a:pt x="43197" y="160734"/>
                </a:lnTo>
                <a:lnTo>
                  <a:pt x="43421" y="160734"/>
                </a:lnTo>
                <a:lnTo>
                  <a:pt x="43421" y="152362"/>
                </a:lnTo>
                <a:lnTo>
                  <a:pt x="51848" y="152362"/>
                </a:lnTo>
                <a:lnTo>
                  <a:pt x="51848" y="160734"/>
                </a:lnTo>
                <a:lnTo>
                  <a:pt x="52071" y="160734"/>
                </a:lnTo>
                <a:lnTo>
                  <a:pt x="52071" y="152362"/>
                </a:lnTo>
                <a:lnTo>
                  <a:pt x="60499" y="152362"/>
                </a:lnTo>
                <a:lnTo>
                  <a:pt x="60499" y="160734"/>
                </a:lnTo>
                <a:lnTo>
                  <a:pt x="60722" y="160734"/>
                </a:lnTo>
                <a:lnTo>
                  <a:pt x="60722" y="152362"/>
                </a:lnTo>
                <a:lnTo>
                  <a:pt x="69149" y="152362"/>
                </a:lnTo>
                <a:lnTo>
                  <a:pt x="69149" y="160734"/>
                </a:lnTo>
                <a:lnTo>
                  <a:pt x="69373" y="160734"/>
                </a:lnTo>
                <a:lnTo>
                  <a:pt x="69373" y="152362"/>
                </a:lnTo>
                <a:lnTo>
                  <a:pt x="77800" y="152362"/>
                </a:lnTo>
                <a:lnTo>
                  <a:pt x="77800" y="160734"/>
                </a:lnTo>
                <a:lnTo>
                  <a:pt x="78023" y="160734"/>
                </a:lnTo>
                <a:lnTo>
                  <a:pt x="78023" y="152362"/>
                </a:lnTo>
                <a:lnTo>
                  <a:pt x="86506" y="152362"/>
                </a:lnTo>
                <a:lnTo>
                  <a:pt x="86506" y="160734"/>
                </a:lnTo>
                <a:lnTo>
                  <a:pt x="86730" y="160734"/>
                </a:lnTo>
                <a:lnTo>
                  <a:pt x="86730" y="152362"/>
                </a:lnTo>
                <a:lnTo>
                  <a:pt x="95157" y="152362"/>
                </a:lnTo>
                <a:lnTo>
                  <a:pt x="95157" y="160734"/>
                </a:lnTo>
                <a:lnTo>
                  <a:pt x="95380" y="160734"/>
                </a:lnTo>
                <a:lnTo>
                  <a:pt x="95380" y="152362"/>
                </a:lnTo>
                <a:lnTo>
                  <a:pt x="103808" y="152362"/>
                </a:lnTo>
                <a:lnTo>
                  <a:pt x="103808" y="160734"/>
                </a:lnTo>
                <a:lnTo>
                  <a:pt x="104031" y="160734"/>
                </a:lnTo>
                <a:lnTo>
                  <a:pt x="104031" y="152362"/>
                </a:lnTo>
                <a:lnTo>
                  <a:pt x="112458" y="152362"/>
                </a:lnTo>
                <a:lnTo>
                  <a:pt x="112458" y="160734"/>
                </a:lnTo>
                <a:lnTo>
                  <a:pt x="112681" y="160734"/>
                </a:lnTo>
                <a:lnTo>
                  <a:pt x="112681" y="152362"/>
                </a:lnTo>
                <a:lnTo>
                  <a:pt x="121109" y="152362"/>
                </a:lnTo>
                <a:lnTo>
                  <a:pt x="121109" y="160734"/>
                </a:lnTo>
                <a:lnTo>
                  <a:pt x="121332" y="160734"/>
                </a:lnTo>
                <a:lnTo>
                  <a:pt x="121332" y="152362"/>
                </a:lnTo>
                <a:lnTo>
                  <a:pt x="129760" y="152362"/>
                </a:lnTo>
                <a:lnTo>
                  <a:pt x="129760" y="160734"/>
                </a:lnTo>
                <a:lnTo>
                  <a:pt x="129983" y="160734"/>
                </a:lnTo>
                <a:lnTo>
                  <a:pt x="129983" y="152362"/>
                </a:lnTo>
                <a:lnTo>
                  <a:pt x="138410" y="152362"/>
                </a:lnTo>
                <a:lnTo>
                  <a:pt x="138410" y="160734"/>
                </a:lnTo>
                <a:lnTo>
                  <a:pt x="138633" y="160734"/>
                </a:lnTo>
                <a:lnTo>
                  <a:pt x="138633" y="152362"/>
                </a:lnTo>
                <a:lnTo>
                  <a:pt x="147117" y="152362"/>
                </a:lnTo>
                <a:lnTo>
                  <a:pt x="147117" y="160734"/>
                </a:lnTo>
                <a:lnTo>
                  <a:pt x="147340" y="160734"/>
                </a:lnTo>
                <a:lnTo>
                  <a:pt x="147340" y="152362"/>
                </a:lnTo>
                <a:lnTo>
                  <a:pt x="155767" y="152362"/>
                </a:lnTo>
                <a:lnTo>
                  <a:pt x="155767" y="160734"/>
                </a:lnTo>
                <a:lnTo>
                  <a:pt x="155990" y="160734"/>
                </a:lnTo>
                <a:lnTo>
                  <a:pt x="155990" y="152362"/>
                </a:lnTo>
                <a:lnTo>
                  <a:pt x="164418" y="152362"/>
                </a:lnTo>
                <a:lnTo>
                  <a:pt x="164418" y="160734"/>
                </a:lnTo>
                <a:lnTo>
                  <a:pt x="164641" y="160734"/>
                </a:lnTo>
                <a:lnTo>
                  <a:pt x="164641" y="152362"/>
                </a:lnTo>
                <a:lnTo>
                  <a:pt x="173069" y="152362"/>
                </a:lnTo>
                <a:lnTo>
                  <a:pt x="173069" y="160734"/>
                </a:lnTo>
                <a:lnTo>
                  <a:pt x="173292" y="160734"/>
                </a:lnTo>
                <a:lnTo>
                  <a:pt x="173292" y="152362"/>
                </a:lnTo>
                <a:lnTo>
                  <a:pt x="181719" y="152362"/>
                </a:lnTo>
                <a:lnTo>
                  <a:pt x="181719" y="160734"/>
                </a:lnTo>
                <a:lnTo>
                  <a:pt x="181942" y="160734"/>
                </a:lnTo>
                <a:lnTo>
                  <a:pt x="181942" y="152362"/>
                </a:lnTo>
                <a:lnTo>
                  <a:pt x="190370" y="152362"/>
                </a:lnTo>
                <a:lnTo>
                  <a:pt x="190370" y="160734"/>
                </a:lnTo>
                <a:lnTo>
                  <a:pt x="190593" y="160734"/>
                </a:lnTo>
                <a:lnTo>
                  <a:pt x="190593" y="152362"/>
                </a:lnTo>
                <a:lnTo>
                  <a:pt x="199020" y="152362"/>
                </a:lnTo>
                <a:lnTo>
                  <a:pt x="199020" y="160734"/>
                </a:lnTo>
                <a:lnTo>
                  <a:pt x="199244" y="160734"/>
                </a:lnTo>
                <a:lnTo>
                  <a:pt x="199244" y="152362"/>
                </a:lnTo>
                <a:lnTo>
                  <a:pt x="207727" y="152362"/>
                </a:lnTo>
                <a:lnTo>
                  <a:pt x="207727" y="160734"/>
                </a:lnTo>
                <a:lnTo>
                  <a:pt x="207950" y="160734"/>
                </a:lnTo>
                <a:lnTo>
                  <a:pt x="207950" y="152362"/>
                </a:lnTo>
                <a:lnTo>
                  <a:pt x="216377" y="152362"/>
                </a:lnTo>
                <a:lnTo>
                  <a:pt x="216377" y="160734"/>
                </a:lnTo>
                <a:lnTo>
                  <a:pt x="216601" y="160734"/>
                </a:lnTo>
                <a:lnTo>
                  <a:pt x="216601" y="152362"/>
                </a:lnTo>
                <a:lnTo>
                  <a:pt x="225028" y="152362"/>
                </a:lnTo>
                <a:lnTo>
                  <a:pt x="225028" y="160734"/>
                </a:lnTo>
                <a:lnTo>
                  <a:pt x="225251" y="160734"/>
                </a:lnTo>
                <a:lnTo>
                  <a:pt x="225251" y="152362"/>
                </a:lnTo>
                <a:lnTo>
                  <a:pt x="233679" y="152362"/>
                </a:lnTo>
                <a:lnTo>
                  <a:pt x="233679" y="160734"/>
                </a:lnTo>
                <a:lnTo>
                  <a:pt x="233902" y="160734"/>
                </a:lnTo>
                <a:lnTo>
                  <a:pt x="233902" y="152362"/>
                </a:lnTo>
                <a:lnTo>
                  <a:pt x="242329" y="152362"/>
                </a:lnTo>
                <a:lnTo>
                  <a:pt x="242329" y="160734"/>
                </a:lnTo>
                <a:lnTo>
                  <a:pt x="242553" y="160734"/>
                </a:lnTo>
                <a:lnTo>
                  <a:pt x="242553" y="152362"/>
                </a:lnTo>
                <a:lnTo>
                  <a:pt x="250980" y="152362"/>
                </a:lnTo>
                <a:lnTo>
                  <a:pt x="250980" y="160734"/>
                </a:lnTo>
                <a:lnTo>
                  <a:pt x="251203" y="160734"/>
                </a:lnTo>
                <a:lnTo>
                  <a:pt x="251203" y="152362"/>
                </a:lnTo>
                <a:lnTo>
                  <a:pt x="259686" y="152362"/>
                </a:lnTo>
                <a:lnTo>
                  <a:pt x="259686" y="160734"/>
                </a:lnTo>
                <a:lnTo>
                  <a:pt x="259910" y="160734"/>
                </a:lnTo>
                <a:lnTo>
                  <a:pt x="259910" y="152362"/>
                </a:lnTo>
                <a:lnTo>
                  <a:pt x="268337" y="152362"/>
                </a:lnTo>
                <a:lnTo>
                  <a:pt x="268337" y="160734"/>
                </a:lnTo>
                <a:lnTo>
                  <a:pt x="268560" y="160734"/>
                </a:lnTo>
                <a:lnTo>
                  <a:pt x="268560" y="152362"/>
                </a:lnTo>
                <a:lnTo>
                  <a:pt x="276988" y="152362"/>
                </a:lnTo>
                <a:lnTo>
                  <a:pt x="276988" y="160734"/>
                </a:lnTo>
                <a:lnTo>
                  <a:pt x="277211" y="160734"/>
                </a:lnTo>
                <a:lnTo>
                  <a:pt x="277211" y="152362"/>
                </a:lnTo>
                <a:lnTo>
                  <a:pt x="285750" y="152362"/>
                </a:lnTo>
                <a:lnTo>
                  <a:pt x="285750" y="152139"/>
                </a:lnTo>
                <a:lnTo>
                  <a:pt x="277211" y="152139"/>
                </a:lnTo>
                <a:lnTo>
                  <a:pt x="277211" y="143935"/>
                </a:lnTo>
                <a:lnTo>
                  <a:pt x="285750" y="143935"/>
                </a:lnTo>
                <a:lnTo>
                  <a:pt x="285750" y="143712"/>
                </a:lnTo>
                <a:lnTo>
                  <a:pt x="277211" y="143712"/>
                </a:lnTo>
                <a:lnTo>
                  <a:pt x="277211" y="135452"/>
                </a:lnTo>
                <a:lnTo>
                  <a:pt x="285750" y="135452"/>
                </a:lnTo>
                <a:lnTo>
                  <a:pt x="285750" y="135229"/>
                </a:lnTo>
                <a:lnTo>
                  <a:pt x="277211" y="135229"/>
                </a:lnTo>
                <a:lnTo>
                  <a:pt x="277211" y="127025"/>
                </a:lnTo>
                <a:lnTo>
                  <a:pt x="285750" y="127025"/>
                </a:lnTo>
                <a:lnTo>
                  <a:pt x="285750" y="126801"/>
                </a:lnTo>
                <a:lnTo>
                  <a:pt x="277211" y="126801"/>
                </a:lnTo>
                <a:lnTo>
                  <a:pt x="277211" y="118541"/>
                </a:lnTo>
                <a:lnTo>
                  <a:pt x="285750" y="118541"/>
                </a:lnTo>
                <a:lnTo>
                  <a:pt x="285750" y="118318"/>
                </a:lnTo>
                <a:lnTo>
                  <a:pt x="277211" y="118318"/>
                </a:lnTo>
                <a:lnTo>
                  <a:pt x="277211" y="110114"/>
                </a:lnTo>
                <a:lnTo>
                  <a:pt x="285750" y="110114"/>
                </a:lnTo>
                <a:lnTo>
                  <a:pt x="285750" y="109891"/>
                </a:lnTo>
                <a:lnTo>
                  <a:pt x="277211" y="109891"/>
                </a:lnTo>
                <a:lnTo>
                  <a:pt x="277211" y="101631"/>
                </a:lnTo>
                <a:lnTo>
                  <a:pt x="285750" y="101631"/>
                </a:lnTo>
                <a:lnTo>
                  <a:pt x="285750" y="101408"/>
                </a:lnTo>
                <a:lnTo>
                  <a:pt x="277211" y="101408"/>
                </a:lnTo>
                <a:lnTo>
                  <a:pt x="277211" y="93148"/>
                </a:lnTo>
                <a:lnTo>
                  <a:pt x="285750" y="93148"/>
                </a:lnTo>
                <a:lnTo>
                  <a:pt x="285750" y="92924"/>
                </a:lnTo>
                <a:lnTo>
                  <a:pt x="277211" y="92924"/>
                </a:lnTo>
                <a:lnTo>
                  <a:pt x="277211" y="84720"/>
                </a:lnTo>
                <a:lnTo>
                  <a:pt x="285750" y="84720"/>
                </a:lnTo>
                <a:lnTo>
                  <a:pt x="285750" y="84497"/>
                </a:lnTo>
                <a:lnTo>
                  <a:pt x="277211" y="84497"/>
                </a:lnTo>
                <a:lnTo>
                  <a:pt x="277211" y="76237"/>
                </a:lnTo>
                <a:lnTo>
                  <a:pt x="285750" y="76237"/>
                </a:lnTo>
                <a:lnTo>
                  <a:pt x="285750" y="76014"/>
                </a:lnTo>
                <a:lnTo>
                  <a:pt x="277211" y="76014"/>
                </a:lnTo>
                <a:lnTo>
                  <a:pt x="277211" y="67810"/>
                </a:lnTo>
                <a:lnTo>
                  <a:pt x="285750" y="67810"/>
                </a:lnTo>
                <a:lnTo>
                  <a:pt x="285750" y="67586"/>
                </a:lnTo>
                <a:lnTo>
                  <a:pt x="277211" y="67586"/>
                </a:lnTo>
                <a:lnTo>
                  <a:pt x="277211" y="59326"/>
                </a:lnTo>
                <a:lnTo>
                  <a:pt x="285750" y="59326"/>
                </a:lnTo>
                <a:lnTo>
                  <a:pt x="285750" y="59103"/>
                </a:lnTo>
                <a:lnTo>
                  <a:pt x="277211" y="59103"/>
                </a:lnTo>
                <a:lnTo>
                  <a:pt x="277211" y="50843"/>
                </a:lnTo>
                <a:lnTo>
                  <a:pt x="285750" y="50843"/>
                </a:lnTo>
                <a:lnTo>
                  <a:pt x="285750" y="50620"/>
                </a:lnTo>
                <a:lnTo>
                  <a:pt x="277211" y="50620"/>
                </a:lnTo>
                <a:lnTo>
                  <a:pt x="277211" y="42416"/>
                </a:lnTo>
                <a:lnTo>
                  <a:pt x="285750" y="42416"/>
                </a:lnTo>
                <a:lnTo>
                  <a:pt x="285750" y="42193"/>
                </a:lnTo>
                <a:lnTo>
                  <a:pt x="277211" y="42193"/>
                </a:lnTo>
                <a:lnTo>
                  <a:pt x="277211" y="33933"/>
                </a:lnTo>
                <a:lnTo>
                  <a:pt x="285750" y="33933"/>
                </a:lnTo>
                <a:lnTo>
                  <a:pt x="285750" y="33709"/>
                </a:lnTo>
                <a:lnTo>
                  <a:pt x="277211" y="33709"/>
                </a:lnTo>
                <a:lnTo>
                  <a:pt x="277211" y="25505"/>
                </a:lnTo>
                <a:lnTo>
                  <a:pt x="285750" y="25505"/>
                </a:lnTo>
                <a:lnTo>
                  <a:pt x="285750" y="25282"/>
                </a:lnTo>
                <a:lnTo>
                  <a:pt x="277211" y="25282"/>
                </a:lnTo>
                <a:lnTo>
                  <a:pt x="277211" y="17022"/>
                </a:lnTo>
                <a:lnTo>
                  <a:pt x="285750" y="17022"/>
                </a:lnTo>
                <a:lnTo>
                  <a:pt x="285750" y="16799"/>
                </a:lnTo>
                <a:lnTo>
                  <a:pt x="277211" y="16799"/>
                </a:lnTo>
                <a:lnTo>
                  <a:pt x="277211" y="8595"/>
                </a:lnTo>
                <a:lnTo>
                  <a:pt x="285750" y="8595"/>
                </a:lnTo>
                <a:lnTo>
                  <a:pt x="285750" y="8372"/>
                </a:lnTo>
                <a:lnTo>
                  <a:pt x="277211" y="8372"/>
                </a:lnTo>
                <a:lnTo>
                  <a:pt x="277211" y="0"/>
                </a:lnTo>
                <a:lnTo>
                  <a:pt x="276988" y="0"/>
                </a:lnTo>
                <a:lnTo>
                  <a:pt x="276988" y="8372"/>
                </a:lnTo>
                <a:lnTo>
                  <a:pt x="268560" y="8372"/>
                </a:lnTo>
                <a:lnTo>
                  <a:pt x="268560" y="0"/>
                </a:lnTo>
                <a:lnTo>
                  <a:pt x="268337" y="0"/>
                </a:lnTo>
                <a:lnTo>
                  <a:pt x="268337" y="8372"/>
                </a:lnTo>
                <a:lnTo>
                  <a:pt x="259910" y="8372"/>
                </a:lnTo>
                <a:lnTo>
                  <a:pt x="259910" y="0"/>
                </a:lnTo>
                <a:lnTo>
                  <a:pt x="259686" y="0"/>
                </a:lnTo>
                <a:lnTo>
                  <a:pt x="259686" y="8372"/>
                </a:lnTo>
                <a:lnTo>
                  <a:pt x="251203" y="8372"/>
                </a:lnTo>
                <a:lnTo>
                  <a:pt x="251203" y="0"/>
                </a:lnTo>
                <a:lnTo>
                  <a:pt x="250980" y="0"/>
                </a:lnTo>
                <a:lnTo>
                  <a:pt x="250980" y="8372"/>
                </a:lnTo>
                <a:lnTo>
                  <a:pt x="242553" y="8372"/>
                </a:lnTo>
                <a:lnTo>
                  <a:pt x="242553" y="0"/>
                </a:lnTo>
                <a:lnTo>
                  <a:pt x="242329" y="0"/>
                </a:lnTo>
                <a:lnTo>
                  <a:pt x="242329" y="8372"/>
                </a:lnTo>
                <a:lnTo>
                  <a:pt x="233902" y="8372"/>
                </a:lnTo>
                <a:lnTo>
                  <a:pt x="233902" y="0"/>
                </a:lnTo>
                <a:lnTo>
                  <a:pt x="233679" y="0"/>
                </a:lnTo>
                <a:lnTo>
                  <a:pt x="233679" y="8372"/>
                </a:lnTo>
                <a:lnTo>
                  <a:pt x="225251" y="8372"/>
                </a:lnTo>
                <a:lnTo>
                  <a:pt x="225251" y="0"/>
                </a:lnTo>
                <a:lnTo>
                  <a:pt x="225028" y="0"/>
                </a:lnTo>
                <a:lnTo>
                  <a:pt x="225028" y="8372"/>
                </a:lnTo>
                <a:lnTo>
                  <a:pt x="216601" y="8372"/>
                </a:lnTo>
                <a:lnTo>
                  <a:pt x="216601" y="0"/>
                </a:lnTo>
                <a:lnTo>
                  <a:pt x="216377" y="0"/>
                </a:lnTo>
                <a:lnTo>
                  <a:pt x="216377" y="8372"/>
                </a:lnTo>
                <a:lnTo>
                  <a:pt x="207950" y="8372"/>
                </a:lnTo>
                <a:lnTo>
                  <a:pt x="207950" y="0"/>
                </a:lnTo>
                <a:lnTo>
                  <a:pt x="207727" y="0"/>
                </a:lnTo>
                <a:lnTo>
                  <a:pt x="207727" y="8372"/>
                </a:lnTo>
                <a:lnTo>
                  <a:pt x="199244" y="8372"/>
                </a:lnTo>
                <a:lnTo>
                  <a:pt x="199244" y="0"/>
                </a:lnTo>
                <a:lnTo>
                  <a:pt x="199020" y="0"/>
                </a:lnTo>
                <a:lnTo>
                  <a:pt x="199020" y="8372"/>
                </a:lnTo>
                <a:lnTo>
                  <a:pt x="190593" y="8372"/>
                </a:lnTo>
                <a:lnTo>
                  <a:pt x="190593" y="0"/>
                </a:lnTo>
                <a:lnTo>
                  <a:pt x="190370" y="0"/>
                </a:lnTo>
                <a:lnTo>
                  <a:pt x="190370" y="8372"/>
                </a:lnTo>
                <a:lnTo>
                  <a:pt x="181942" y="8372"/>
                </a:lnTo>
                <a:lnTo>
                  <a:pt x="181942" y="0"/>
                </a:lnTo>
                <a:lnTo>
                  <a:pt x="181719" y="0"/>
                </a:lnTo>
                <a:lnTo>
                  <a:pt x="181719" y="8372"/>
                </a:lnTo>
                <a:lnTo>
                  <a:pt x="173292" y="8372"/>
                </a:lnTo>
                <a:lnTo>
                  <a:pt x="173292" y="0"/>
                </a:lnTo>
                <a:lnTo>
                  <a:pt x="173069" y="0"/>
                </a:lnTo>
                <a:lnTo>
                  <a:pt x="173069" y="8372"/>
                </a:lnTo>
                <a:lnTo>
                  <a:pt x="164641" y="8372"/>
                </a:lnTo>
                <a:lnTo>
                  <a:pt x="164641" y="0"/>
                </a:lnTo>
                <a:lnTo>
                  <a:pt x="164418" y="0"/>
                </a:lnTo>
                <a:lnTo>
                  <a:pt x="164418" y="8372"/>
                </a:lnTo>
                <a:lnTo>
                  <a:pt x="155990" y="8372"/>
                </a:lnTo>
                <a:lnTo>
                  <a:pt x="155990" y="0"/>
                </a:lnTo>
                <a:lnTo>
                  <a:pt x="155767" y="0"/>
                </a:lnTo>
                <a:lnTo>
                  <a:pt x="155767" y="8372"/>
                </a:lnTo>
                <a:lnTo>
                  <a:pt x="147340" y="8372"/>
                </a:lnTo>
                <a:lnTo>
                  <a:pt x="147340" y="0"/>
                </a:lnTo>
                <a:lnTo>
                  <a:pt x="147117" y="0"/>
                </a:lnTo>
                <a:lnTo>
                  <a:pt x="147117" y="8372"/>
                </a:lnTo>
                <a:lnTo>
                  <a:pt x="138633" y="8372"/>
                </a:lnTo>
                <a:lnTo>
                  <a:pt x="138633" y="0"/>
                </a:lnTo>
                <a:lnTo>
                  <a:pt x="138410" y="0"/>
                </a:lnTo>
                <a:lnTo>
                  <a:pt x="138410" y="8372"/>
                </a:lnTo>
                <a:lnTo>
                  <a:pt x="129983" y="8372"/>
                </a:lnTo>
                <a:lnTo>
                  <a:pt x="129983" y="0"/>
                </a:lnTo>
                <a:lnTo>
                  <a:pt x="129760" y="0"/>
                </a:lnTo>
                <a:lnTo>
                  <a:pt x="129760" y="8372"/>
                </a:lnTo>
                <a:lnTo>
                  <a:pt x="121332" y="8372"/>
                </a:lnTo>
                <a:lnTo>
                  <a:pt x="121332" y="0"/>
                </a:lnTo>
                <a:lnTo>
                  <a:pt x="121109" y="0"/>
                </a:lnTo>
                <a:lnTo>
                  <a:pt x="121109" y="8372"/>
                </a:lnTo>
                <a:lnTo>
                  <a:pt x="112681" y="8372"/>
                </a:lnTo>
                <a:lnTo>
                  <a:pt x="112681" y="0"/>
                </a:lnTo>
                <a:lnTo>
                  <a:pt x="112458" y="0"/>
                </a:lnTo>
                <a:lnTo>
                  <a:pt x="112458" y="8372"/>
                </a:lnTo>
                <a:lnTo>
                  <a:pt x="104031" y="8372"/>
                </a:lnTo>
                <a:lnTo>
                  <a:pt x="104031" y="0"/>
                </a:lnTo>
                <a:lnTo>
                  <a:pt x="103808" y="0"/>
                </a:lnTo>
                <a:lnTo>
                  <a:pt x="103808" y="8372"/>
                </a:lnTo>
                <a:lnTo>
                  <a:pt x="95380" y="8372"/>
                </a:lnTo>
                <a:lnTo>
                  <a:pt x="95380" y="0"/>
                </a:lnTo>
                <a:lnTo>
                  <a:pt x="95157" y="0"/>
                </a:lnTo>
                <a:lnTo>
                  <a:pt x="95157" y="8372"/>
                </a:lnTo>
                <a:lnTo>
                  <a:pt x="86730" y="8372"/>
                </a:lnTo>
                <a:lnTo>
                  <a:pt x="86730" y="0"/>
                </a:lnTo>
                <a:lnTo>
                  <a:pt x="86506" y="0"/>
                </a:lnTo>
                <a:lnTo>
                  <a:pt x="86506" y="8372"/>
                </a:lnTo>
                <a:lnTo>
                  <a:pt x="78023" y="8372"/>
                </a:lnTo>
                <a:lnTo>
                  <a:pt x="78023" y="0"/>
                </a:lnTo>
                <a:lnTo>
                  <a:pt x="77800" y="0"/>
                </a:lnTo>
                <a:lnTo>
                  <a:pt x="77800" y="8372"/>
                </a:lnTo>
                <a:lnTo>
                  <a:pt x="69373" y="8372"/>
                </a:lnTo>
                <a:lnTo>
                  <a:pt x="69373" y="0"/>
                </a:lnTo>
                <a:lnTo>
                  <a:pt x="69149" y="0"/>
                </a:lnTo>
                <a:lnTo>
                  <a:pt x="69149" y="8372"/>
                </a:lnTo>
                <a:lnTo>
                  <a:pt x="60722" y="8372"/>
                </a:lnTo>
                <a:lnTo>
                  <a:pt x="60722" y="0"/>
                </a:lnTo>
                <a:lnTo>
                  <a:pt x="60499" y="0"/>
                </a:lnTo>
                <a:lnTo>
                  <a:pt x="60499" y="8372"/>
                </a:lnTo>
                <a:lnTo>
                  <a:pt x="52071" y="8372"/>
                </a:lnTo>
                <a:lnTo>
                  <a:pt x="52071" y="0"/>
                </a:lnTo>
                <a:lnTo>
                  <a:pt x="51848" y="0"/>
                </a:lnTo>
                <a:lnTo>
                  <a:pt x="51848" y="8372"/>
                </a:lnTo>
                <a:lnTo>
                  <a:pt x="43421" y="8372"/>
                </a:lnTo>
                <a:lnTo>
                  <a:pt x="43421" y="0"/>
                </a:lnTo>
                <a:lnTo>
                  <a:pt x="43197" y="0"/>
                </a:lnTo>
                <a:lnTo>
                  <a:pt x="43197" y="8372"/>
                </a:lnTo>
                <a:lnTo>
                  <a:pt x="34770" y="8372"/>
                </a:lnTo>
                <a:lnTo>
                  <a:pt x="34770" y="0"/>
                </a:lnTo>
                <a:lnTo>
                  <a:pt x="34547" y="0"/>
                </a:lnTo>
                <a:lnTo>
                  <a:pt x="34547" y="8372"/>
                </a:lnTo>
                <a:lnTo>
                  <a:pt x="26064" y="8372"/>
                </a:lnTo>
                <a:lnTo>
                  <a:pt x="26064" y="0"/>
                </a:lnTo>
                <a:lnTo>
                  <a:pt x="25840" y="0"/>
                </a:lnTo>
                <a:lnTo>
                  <a:pt x="25840" y="8372"/>
                </a:lnTo>
                <a:lnTo>
                  <a:pt x="17413" y="8372"/>
                </a:lnTo>
                <a:lnTo>
                  <a:pt x="17413" y="0"/>
                </a:lnTo>
                <a:lnTo>
                  <a:pt x="17190" y="0"/>
                </a:lnTo>
                <a:lnTo>
                  <a:pt x="17190" y="8372"/>
                </a:lnTo>
                <a:lnTo>
                  <a:pt x="8762" y="8372"/>
                </a:lnTo>
                <a:lnTo>
                  <a:pt x="8762" y="0"/>
                </a:lnTo>
                <a:close/>
              </a:path>
            </a:pathLst>
          </a:cu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86000" cy="30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▫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●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○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■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obel_test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vethirtyeight.com/features/higher-rates-of-hate-crimes-are-tied-to-income-inequalit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15"/>
          <p:cNvSpPr txBox="1">
            <a:spLocks noGrp="1"/>
          </p:cNvSpPr>
          <p:nvPr>
            <p:ph type="ctrTitle"/>
          </p:nvPr>
        </p:nvSpPr>
        <p:spPr>
          <a:xfrm>
            <a:off x="460538" y="490050"/>
            <a:ext cx="8483228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b="1" dirty="0"/>
              <a:t>10. Vícenásobná lineární regrese</a:t>
            </a:r>
            <a:endParaRPr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Příklad modelu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86872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 &lt;- </a:t>
            </a:r>
            <a:r>
              <a:rPr lang="en-US" sz="1600" dirty="0" err="1">
                <a:solidFill>
                  <a:schemeClr val="bg1"/>
                </a:solidFill>
              </a:rPr>
              <a:t>lm</a:t>
            </a:r>
            <a:r>
              <a:rPr lang="en-US" sz="1600" dirty="0">
                <a:solidFill>
                  <a:schemeClr val="bg1"/>
                </a:solidFill>
              </a:rPr>
              <a:t>(formula = </a:t>
            </a:r>
            <a:r>
              <a:rPr lang="en-US" sz="1600" dirty="0" err="1">
                <a:solidFill>
                  <a:schemeClr val="bg1"/>
                </a:solidFill>
              </a:rPr>
              <a:t>share_voters_voted_trump</a:t>
            </a:r>
            <a:r>
              <a:rPr lang="en-US" sz="1600" dirty="0">
                <a:solidFill>
                  <a:schemeClr val="bg1"/>
                </a:solidFill>
              </a:rPr>
              <a:t> ~ </a:t>
            </a:r>
            <a:r>
              <a:rPr lang="en-US" sz="1600" dirty="0" err="1">
                <a:solidFill>
                  <a:schemeClr val="bg1"/>
                </a:solidFill>
              </a:rPr>
              <a:t>share_white_poverty</a:t>
            </a:r>
            <a:r>
              <a:rPr lang="en-US" sz="1600" dirty="0">
                <a:solidFill>
                  <a:schemeClr val="bg1"/>
                </a:solidFill>
              </a:rPr>
              <a:t> + 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                       </a:t>
            </a:r>
            <a:r>
              <a:rPr lang="en-US" sz="1600" dirty="0" err="1">
                <a:solidFill>
                  <a:schemeClr val="bg1"/>
                </a:solidFill>
              </a:rPr>
              <a:t>share_non_citizen</a:t>
            </a:r>
            <a:r>
              <a:rPr lang="en-US" sz="1600" dirty="0">
                <a:solidFill>
                  <a:schemeClr val="bg1"/>
                </a:solidFill>
              </a:rPr>
              <a:t>, data = </a:t>
            </a:r>
            <a:r>
              <a:rPr lang="en-US" sz="1600" dirty="0" err="1">
                <a:solidFill>
                  <a:schemeClr val="bg1"/>
                </a:solidFill>
              </a:rPr>
              <a:t>Hate_Crimes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Compute the summary statistics for model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Generic functions (summary) change their </a:t>
            </a:r>
            <a:r>
              <a:rPr lang="en-US" sz="1600" dirty="0" err="1">
                <a:solidFill>
                  <a:schemeClr val="bg1"/>
                </a:solidFill>
              </a:rPr>
              <a:t>behaviour</a:t>
            </a:r>
            <a:r>
              <a:rPr lang="en-US" sz="1600" dirty="0">
                <a:solidFill>
                  <a:schemeClr val="bg1"/>
                </a:solidFill>
              </a:rPr>
              <a:t> based on an object's class.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summary(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Perform an analysis of variance on model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anova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Predict based on the fitted function </a:t>
            </a:r>
            <a:r>
              <a:rPr lang="en-US" sz="1600" dirty="0" err="1">
                <a:solidFill>
                  <a:schemeClr val="bg1"/>
                </a:solidFill>
              </a:rPr>
              <a:t>model_erc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predict(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59382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Koeficienty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86872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b</a:t>
            </a:r>
            <a:r>
              <a:rPr lang="en-US" sz="1600" baseline="-25000" dirty="0">
                <a:solidFill>
                  <a:schemeClr val="bg1"/>
                </a:solidFill>
              </a:rPr>
              <a:t>i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Vyjadřuje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nárůst</a:t>
            </a:r>
            <a:r>
              <a:rPr lang="en-US" sz="1600" dirty="0">
                <a:solidFill>
                  <a:schemeClr val="bg1"/>
                </a:solidFill>
              </a:rPr>
              <a:t> Y’ </a:t>
            </a:r>
            <a:r>
              <a:rPr lang="en-US" sz="1600" dirty="0" err="1">
                <a:solidFill>
                  <a:schemeClr val="bg1"/>
                </a:solidFill>
              </a:rPr>
              <a:t>při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nárůstu</a:t>
            </a:r>
            <a:r>
              <a:rPr lang="en-US" sz="1600" dirty="0">
                <a:solidFill>
                  <a:schemeClr val="bg1"/>
                </a:solidFill>
              </a:rPr>
              <a:t> Xi o </a:t>
            </a:r>
            <a:r>
              <a:rPr lang="en-US" sz="1600" dirty="0" err="1">
                <a:solidFill>
                  <a:schemeClr val="bg1"/>
                </a:solidFill>
              </a:rPr>
              <a:t>jednu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jednotku</a:t>
            </a:r>
            <a:r>
              <a:rPr lang="en-US" sz="1600" dirty="0">
                <a:solidFill>
                  <a:schemeClr val="bg1"/>
                </a:solidFill>
              </a:rPr>
              <a:t> v </a:t>
            </a:r>
            <a:r>
              <a:rPr lang="en-US" sz="1600" dirty="0" err="1">
                <a:solidFill>
                  <a:schemeClr val="bg1"/>
                </a:solidFill>
              </a:rPr>
              <a:t>jednotkách</a:t>
            </a:r>
            <a:r>
              <a:rPr lang="en-US" sz="1600" dirty="0">
                <a:solidFill>
                  <a:schemeClr val="bg1"/>
                </a:solidFill>
              </a:rPr>
              <a:t> Y, </a:t>
            </a:r>
            <a:r>
              <a:rPr lang="en-US" sz="1600" dirty="0" err="1">
                <a:solidFill>
                  <a:schemeClr val="bg1"/>
                </a:solidFill>
              </a:rPr>
              <a:t>při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kontrole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všech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ostatních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prediktorů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tj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semiparciální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korelace</a:t>
            </a:r>
            <a:r>
              <a:rPr lang="en-US" sz="1600" dirty="0">
                <a:solidFill>
                  <a:schemeClr val="bg1"/>
                </a:solidFill>
              </a:rPr>
              <a:t>); </a:t>
            </a:r>
            <a:r>
              <a:rPr lang="en-US" sz="1600" dirty="0" err="1">
                <a:solidFill>
                  <a:schemeClr val="bg1"/>
                </a:solidFill>
              </a:rPr>
              <a:t>jedinečný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přínos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K </a:t>
            </a:r>
            <a:r>
              <a:rPr lang="en-US" sz="1600" dirty="0" err="1">
                <a:solidFill>
                  <a:schemeClr val="bg1"/>
                </a:solidFill>
              </a:rPr>
              <a:t>porovnání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síly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prediktoru</a:t>
            </a:r>
            <a:r>
              <a:rPr lang="en-US" sz="1600" dirty="0">
                <a:solidFill>
                  <a:schemeClr val="bg1"/>
                </a:solidFill>
              </a:rPr>
              <a:t> v </a:t>
            </a:r>
            <a:r>
              <a:rPr lang="en-US" sz="1600" dirty="0" err="1">
                <a:solidFill>
                  <a:schemeClr val="bg1"/>
                </a:solidFill>
              </a:rPr>
              <a:t>různých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skupinách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modelech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vzorcích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l-GR" sz="1600" dirty="0">
                <a:solidFill>
                  <a:schemeClr val="bg1"/>
                </a:solidFill>
              </a:rPr>
              <a:t>β</a:t>
            </a:r>
            <a:r>
              <a:rPr lang="en-US" sz="1600" baseline="-25000" dirty="0" err="1">
                <a:solidFill>
                  <a:schemeClr val="bg1"/>
                </a:solidFill>
              </a:rPr>
              <a:t>i</a:t>
            </a:r>
            <a:r>
              <a:rPr lang="en-US" sz="1600" dirty="0">
                <a:solidFill>
                  <a:schemeClr val="bg1"/>
                </a:solidFill>
              </a:rPr>
              <a:t> ; Beta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Vyjadřuje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nárůst</a:t>
            </a:r>
            <a:r>
              <a:rPr lang="en-US" sz="1600" dirty="0">
                <a:solidFill>
                  <a:schemeClr val="bg1"/>
                </a:solidFill>
              </a:rPr>
              <a:t> Y’ </a:t>
            </a:r>
            <a:r>
              <a:rPr lang="en-US" sz="1600" dirty="0" err="1">
                <a:solidFill>
                  <a:schemeClr val="bg1"/>
                </a:solidFill>
              </a:rPr>
              <a:t>při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nárůstu</a:t>
            </a:r>
            <a:r>
              <a:rPr lang="en-US" sz="1600" dirty="0">
                <a:solidFill>
                  <a:schemeClr val="bg1"/>
                </a:solidFill>
              </a:rPr>
              <a:t> X</a:t>
            </a:r>
            <a:r>
              <a:rPr lang="en-US" sz="1600" baseline="-25000" dirty="0">
                <a:solidFill>
                  <a:schemeClr val="bg1"/>
                </a:solidFill>
              </a:rPr>
              <a:t>i</a:t>
            </a:r>
            <a:r>
              <a:rPr lang="en-US" sz="1600" dirty="0">
                <a:solidFill>
                  <a:schemeClr val="bg1"/>
                </a:solidFill>
              </a:rPr>
              <a:t> o 1; </a:t>
            </a:r>
            <a:r>
              <a:rPr lang="en-US" sz="1600" dirty="0" err="1">
                <a:solidFill>
                  <a:schemeClr val="bg1"/>
                </a:solidFill>
              </a:rPr>
              <a:t>jsou</a:t>
            </a:r>
            <a:r>
              <a:rPr lang="en-US" sz="1600" dirty="0">
                <a:solidFill>
                  <a:schemeClr val="bg1"/>
                </a:solidFill>
              </a:rPr>
              <a:t>-li X</a:t>
            </a:r>
            <a:r>
              <a:rPr lang="en-US" sz="1600" baseline="-25000" dirty="0">
                <a:solidFill>
                  <a:schemeClr val="bg1"/>
                </a:solidFill>
              </a:rPr>
              <a:t>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</a:t>
            </a:r>
            <a:r>
              <a:rPr lang="en-US" sz="1600" dirty="0">
                <a:solidFill>
                  <a:schemeClr val="bg1"/>
                </a:solidFill>
              </a:rPr>
              <a:t> Y </a:t>
            </a:r>
            <a:r>
              <a:rPr lang="en-US" sz="1600" dirty="0" err="1">
                <a:solidFill>
                  <a:schemeClr val="bg1"/>
                </a:solidFill>
              </a:rPr>
              <a:t>standardizovány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při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kontrole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všech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ostatních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prediktorů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tj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semiparciální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korelace</a:t>
            </a:r>
            <a:r>
              <a:rPr lang="en-US" sz="1600" dirty="0">
                <a:solidFill>
                  <a:schemeClr val="bg1"/>
                </a:solidFill>
              </a:rPr>
              <a:t>), </a:t>
            </a:r>
            <a:r>
              <a:rPr lang="en-US" sz="1600" dirty="0" err="1">
                <a:solidFill>
                  <a:schemeClr val="bg1"/>
                </a:solidFill>
              </a:rPr>
              <a:t>jedinečný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přínos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K </a:t>
            </a:r>
            <a:r>
              <a:rPr lang="en-US" sz="1600" dirty="0" err="1">
                <a:solidFill>
                  <a:schemeClr val="bg1"/>
                </a:solidFill>
              </a:rPr>
              <a:t>porovnání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prediktorů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mezi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sebou</a:t>
            </a:r>
            <a:r>
              <a:rPr lang="en-US" sz="1600" dirty="0">
                <a:solidFill>
                  <a:schemeClr val="bg1"/>
                </a:solidFill>
              </a:rPr>
              <a:t> v </a:t>
            </a:r>
            <a:r>
              <a:rPr lang="en-US" sz="1600" dirty="0" err="1">
                <a:solidFill>
                  <a:schemeClr val="bg1"/>
                </a:solidFill>
              </a:rPr>
              <a:t>rámci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jednoho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modelu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K </a:t>
            </a:r>
            <a:r>
              <a:rPr lang="en-US" sz="1600" dirty="0" err="1">
                <a:solidFill>
                  <a:schemeClr val="bg1"/>
                </a:solidFill>
              </a:rPr>
              <a:t>porovnání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různě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operacionalizovaného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prediktoru</a:t>
            </a:r>
            <a:r>
              <a:rPr lang="en-US" sz="1600" dirty="0">
                <a:solidFill>
                  <a:schemeClr val="bg1"/>
                </a:solidFill>
              </a:rPr>
              <a:t> v </a:t>
            </a:r>
            <a:r>
              <a:rPr lang="en-US" sz="1600" dirty="0" err="1">
                <a:solidFill>
                  <a:schemeClr val="bg1"/>
                </a:solidFill>
              </a:rPr>
              <a:t>různých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modelech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Ukazatel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velikosti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účinku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b</a:t>
            </a:r>
            <a:r>
              <a:rPr lang="en-US" sz="1600" baseline="-25000" dirty="0">
                <a:solidFill>
                  <a:schemeClr val="bg1"/>
                </a:solidFill>
              </a:rPr>
              <a:t>0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Po </a:t>
            </a:r>
            <a:r>
              <a:rPr lang="en-US" sz="1600" dirty="0" err="1">
                <a:solidFill>
                  <a:schemeClr val="bg1"/>
                </a:solidFill>
              </a:rPr>
              <a:t>vycentrování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odečtení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průměru</a:t>
            </a:r>
            <a:r>
              <a:rPr lang="en-US" sz="1600" dirty="0">
                <a:solidFill>
                  <a:schemeClr val="bg1"/>
                </a:solidFill>
              </a:rPr>
              <a:t> od </a:t>
            </a:r>
            <a:r>
              <a:rPr lang="en-US" sz="1600" dirty="0" err="1">
                <a:solidFill>
                  <a:schemeClr val="bg1"/>
                </a:solidFill>
              </a:rPr>
              <a:t>všech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hodnot</a:t>
            </a:r>
            <a:r>
              <a:rPr lang="en-US" sz="1600" dirty="0">
                <a:solidFill>
                  <a:schemeClr val="bg1"/>
                </a:solidFill>
              </a:rPr>
              <a:t> X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) </a:t>
            </a:r>
            <a:r>
              <a:rPr lang="en-US" sz="1600" dirty="0" err="1">
                <a:solidFill>
                  <a:schemeClr val="bg1"/>
                </a:solidFill>
              </a:rPr>
              <a:t>odpovídá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průměru</a:t>
            </a:r>
            <a:r>
              <a:rPr lang="en-US" sz="1600" dirty="0">
                <a:solidFill>
                  <a:schemeClr val="bg1"/>
                </a:solidFill>
              </a:rPr>
              <a:t> Y.</a:t>
            </a:r>
          </a:p>
        </p:txBody>
      </p:sp>
    </p:spTree>
    <p:extLst>
      <p:ext uri="{BB962C8B-B14F-4D97-AF65-F5344CB8AC3E}">
        <p14:creationId xmlns:p14="http://schemas.microsoft.com/office/powerpoint/2010/main" val="2896713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Koeficienty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86872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install.packages</a:t>
            </a:r>
            <a:r>
              <a:rPr lang="en-US" sz="1600" dirty="0">
                <a:solidFill>
                  <a:schemeClr val="bg1"/>
                </a:solidFill>
              </a:rPr>
              <a:t>("</a:t>
            </a:r>
            <a:r>
              <a:rPr lang="en-US" sz="1600" dirty="0" err="1">
                <a:solidFill>
                  <a:schemeClr val="bg1"/>
                </a:solidFill>
              </a:rPr>
              <a:t>QuantPsyc</a:t>
            </a:r>
            <a:r>
              <a:rPr lang="en-US" sz="1600" dirty="0">
                <a:solidFill>
                  <a:schemeClr val="bg1"/>
                </a:solidFill>
              </a:rPr>
              <a:t>")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library(</a:t>
            </a:r>
            <a:r>
              <a:rPr lang="en-US" sz="1600" dirty="0" err="1">
                <a:solidFill>
                  <a:schemeClr val="bg1"/>
                </a:solidFill>
              </a:rPr>
              <a:t>QuantPsyc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lm.beta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1177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Předpoklady použití I.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86872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"</a:t>
            </a:r>
            <a:r>
              <a:rPr lang="en-US" sz="1600" i="1" dirty="0">
                <a:solidFill>
                  <a:schemeClr val="bg1"/>
                </a:solidFill>
              </a:rPr>
              <a:t>To draw conclusions about a population based on a regression analysis done</a:t>
            </a:r>
            <a:r>
              <a:rPr lang="cs-CZ" sz="1600" i="1" dirty="0">
                <a:solidFill>
                  <a:schemeClr val="bg1"/>
                </a:solidFill>
              </a:rPr>
              <a:t> </a:t>
            </a:r>
            <a:r>
              <a:rPr lang="en-US" sz="1600" i="1" dirty="0">
                <a:solidFill>
                  <a:schemeClr val="bg1"/>
                </a:solidFill>
              </a:rPr>
              <a:t>on a sample, several </a:t>
            </a:r>
            <a:r>
              <a:rPr lang="cs-CZ" sz="1600" i="1" dirty="0">
                <a:solidFill>
                  <a:schemeClr val="bg1"/>
                </a:solidFill>
              </a:rPr>
              <a:t>  </a:t>
            </a:r>
            <a:r>
              <a:rPr lang="en-US" sz="1600" i="1" dirty="0">
                <a:solidFill>
                  <a:schemeClr val="bg1"/>
                </a:solidFill>
              </a:rPr>
              <a:t>assumptions must be true.</a:t>
            </a:r>
            <a:r>
              <a:rPr lang="en-US" sz="1600" dirty="0">
                <a:solidFill>
                  <a:schemeClr val="bg1"/>
                </a:solidFill>
              </a:rPr>
              <a:t>" </a:t>
            </a:r>
            <a:r>
              <a:rPr lang="en-US" sz="1200" dirty="0">
                <a:solidFill>
                  <a:schemeClr val="bg1"/>
                </a:solidFill>
              </a:rPr>
              <a:t>(Field, 2009 , s. 220)</a:t>
            </a:r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Proměnné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1. </a:t>
            </a:r>
            <a:r>
              <a:rPr lang="en-US" sz="1600" dirty="0" err="1">
                <a:solidFill>
                  <a:schemeClr val="bg1"/>
                </a:solidFill>
              </a:rPr>
              <a:t>Povaha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proměnných</a:t>
            </a:r>
            <a:r>
              <a:rPr lang="en-US" sz="1600" dirty="0">
                <a:solidFill>
                  <a:schemeClr val="bg1"/>
                </a:solidFill>
              </a:rPr>
              <a:t> - </a:t>
            </a:r>
            <a:r>
              <a:rPr lang="en-US" sz="1600" dirty="0" err="1">
                <a:solidFill>
                  <a:schemeClr val="bg1"/>
                </a:solidFill>
              </a:rPr>
              <a:t>spojité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kvantitativní</a:t>
            </a:r>
            <a:r>
              <a:rPr lang="en-US" sz="1600" dirty="0">
                <a:solidFill>
                  <a:schemeClr val="bg1"/>
                </a:solidFill>
              </a:rPr>
              <a:t> a </a:t>
            </a:r>
            <a:r>
              <a:rPr lang="en-US" sz="1600" dirty="0" err="1">
                <a:solidFill>
                  <a:schemeClr val="bg1"/>
                </a:solidFill>
              </a:rPr>
              <a:t>kardinální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nebo</a:t>
            </a:r>
            <a:r>
              <a:rPr lang="en-US" sz="1600" dirty="0">
                <a:solidFill>
                  <a:schemeClr val="bg1"/>
                </a:solidFill>
              </a:rPr>
              <a:t> dummy (</a:t>
            </a:r>
            <a:r>
              <a:rPr lang="en-US" sz="1600" dirty="0" err="1">
                <a:solidFill>
                  <a:schemeClr val="bg1"/>
                </a:solidFill>
              </a:rPr>
              <a:t>jen</a:t>
            </a:r>
            <a:r>
              <a:rPr lang="en-US" sz="1600" dirty="0">
                <a:solidFill>
                  <a:schemeClr val="bg1"/>
                </a:solidFill>
              </a:rPr>
              <a:t> v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případě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prediktorů</a:t>
            </a:r>
            <a:r>
              <a:rPr lang="en-US" sz="1600" dirty="0">
                <a:solidFill>
                  <a:schemeClr val="bg1"/>
                </a:solidFill>
              </a:rPr>
              <a:t>).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2. </a:t>
            </a:r>
            <a:r>
              <a:rPr lang="en-US" sz="1600" dirty="0" err="1">
                <a:solidFill>
                  <a:schemeClr val="bg1"/>
                </a:solidFill>
              </a:rPr>
              <a:t>Nenulová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variabilita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prediktorů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tj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nejde</a:t>
            </a:r>
            <a:r>
              <a:rPr lang="en-US" sz="1600" dirty="0">
                <a:solidFill>
                  <a:schemeClr val="bg1"/>
                </a:solidFill>
              </a:rPr>
              <a:t> o </a:t>
            </a:r>
            <a:r>
              <a:rPr lang="en-US" sz="1600" dirty="0" err="1">
                <a:solidFill>
                  <a:schemeClr val="bg1"/>
                </a:solidFill>
              </a:rPr>
              <a:t>konstantu</a:t>
            </a:r>
            <a:r>
              <a:rPr lang="en-US" sz="1600" dirty="0">
                <a:solidFill>
                  <a:schemeClr val="bg1"/>
                </a:solidFill>
              </a:rPr>
              <a:t>).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Prediktory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3. Absence (</a:t>
            </a:r>
            <a:r>
              <a:rPr lang="en-US" sz="1600" dirty="0" err="1">
                <a:solidFill>
                  <a:schemeClr val="bg1"/>
                </a:solidFill>
              </a:rPr>
              <a:t>dokonalé</a:t>
            </a:r>
            <a:r>
              <a:rPr lang="en-US" sz="1600" dirty="0">
                <a:solidFill>
                  <a:schemeClr val="bg1"/>
                </a:solidFill>
              </a:rPr>
              <a:t>) </a:t>
            </a:r>
            <a:r>
              <a:rPr lang="en-US" sz="1600" dirty="0" err="1">
                <a:solidFill>
                  <a:schemeClr val="bg1"/>
                </a:solidFill>
              </a:rPr>
              <a:t>multikolinearity</a:t>
            </a:r>
            <a:r>
              <a:rPr lang="en-US" sz="1600" dirty="0">
                <a:solidFill>
                  <a:schemeClr val="bg1"/>
                </a:solidFill>
              </a:rPr>
              <a:t> - </a:t>
            </a:r>
            <a:r>
              <a:rPr lang="en-US" sz="1600" dirty="0" err="1">
                <a:solidFill>
                  <a:schemeClr val="bg1"/>
                </a:solidFill>
              </a:rPr>
              <a:t>prediktory</a:t>
            </a:r>
            <a:r>
              <a:rPr lang="en-US" sz="1600" dirty="0">
                <a:solidFill>
                  <a:schemeClr val="bg1"/>
                </a:solidFill>
              </a:rPr>
              <a:t> by </a:t>
            </a:r>
            <a:r>
              <a:rPr lang="en-US" sz="1600" dirty="0" err="1">
                <a:solidFill>
                  <a:schemeClr val="bg1"/>
                </a:solidFill>
              </a:rPr>
              <a:t>spolu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neměly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vysoce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korelovat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4. </a:t>
            </a:r>
            <a:r>
              <a:rPr lang="en-US" sz="1600" dirty="0" err="1">
                <a:solidFill>
                  <a:schemeClr val="bg1"/>
                </a:solidFill>
              </a:rPr>
              <a:t>Prediktory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nekorelují</a:t>
            </a:r>
            <a:r>
              <a:rPr lang="en-US" sz="1600" dirty="0">
                <a:solidFill>
                  <a:schemeClr val="bg1"/>
                </a:solidFill>
              </a:rPr>
              <a:t> s </a:t>
            </a:r>
            <a:r>
              <a:rPr lang="en-US" sz="1600" dirty="0" err="1">
                <a:solidFill>
                  <a:schemeClr val="bg1"/>
                </a:solidFill>
              </a:rPr>
              <a:t>vnějšími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proměnnými</a:t>
            </a:r>
            <a:r>
              <a:rPr lang="en-US" sz="1600" dirty="0">
                <a:solidFill>
                  <a:schemeClr val="bg1"/>
                </a:solidFill>
              </a:rPr>
              <a:t> - absence </a:t>
            </a:r>
            <a:r>
              <a:rPr lang="en-US" sz="1600" dirty="0" err="1">
                <a:solidFill>
                  <a:schemeClr val="bg1"/>
                </a:solidFill>
              </a:rPr>
              <a:t>třetí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intervenující</a:t>
            </a:r>
            <a:r>
              <a:rPr lang="en-US" sz="1600" dirty="0">
                <a:solidFill>
                  <a:schemeClr val="bg1"/>
                </a:solidFill>
              </a:rPr>
              <a:t>,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vnější</a:t>
            </a:r>
            <a:r>
              <a:rPr lang="en-US" sz="1600" dirty="0">
                <a:solidFill>
                  <a:schemeClr val="bg1"/>
                </a:solidFill>
              </a:rPr>
              <a:t>) </a:t>
            </a:r>
            <a:r>
              <a:rPr lang="en-US" sz="1600" dirty="0" err="1">
                <a:solidFill>
                  <a:schemeClr val="bg1"/>
                </a:solidFill>
              </a:rPr>
              <a:t>proměnné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2687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Předpoklady použití I. – příklad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86872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Povaha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proměnných</a:t>
            </a:r>
            <a:r>
              <a:rPr lang="en-US" sz="1600" b="1" dirty="0">
                <a:solidFill>
                  <a:schemeClr val="bg1"/>
                </a:solidFill>
              </a:rPr>
              <a:t> a </a:t>
            </a:r>
            <a:r>
              <a:rPr lang="en-US" sz="1600" b="1" dirty="0" err="1">
                <a:solidFill>
                  <a:schemeClr val="bg1"/>
                </a:solidFill>
              </a:rPr>
              <a:t>nenulová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variabilita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Hate_Crimes_Select</a:t>
            </a:r>
            <a:r>
              <a:rPr lang="en-US" sz="1600" dirty="0">
                <a:solidFill>
                  <a:schemeClr val="bg1"/>
                </a:solidFill>
              </a:rPr>
              <a:t> &lt;- </a:t>
            </a:r>
            <a:r>
              <a:rPr lang="en-US" sz="1600" dirty="0" err="1">
                <a:solidFill>
                  <a:schemeClr val="bg1"/>
                </a:solidFill>
              </a:rPr>
              <a:t>Hate_Crimes</a:t>
            </a:r>
            <a:r>
              <a:rPr lang="en-US" sz="1600" dirty="0">
                <a:solidFill>
                  <a:schemeClr val="bg1"/>
                </a:solidFill>
              </a:rPr>
              <a:t>%&gt;%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  select(c("</a:t>
            </a:r>
            <a:r>
              <a:rPr lang="en-US" sz="1600" dirty="0" err="1">
                <a:solidFill>
                  <a:schemeClr val="bg1"/>
                </a:solidFill>
              </a:rPr>
              <a:t>share_voters_voted_trump</a:t>
            </a:r>
            <a:r>
              <a:rPr lang="en-US" sz="1600" dirty="0">
                <a:solidFill>
                  <a:schemeClr val="bg1"/>
                </a:solidFill>
              </a:rPr>
              <a:t>", "</a:t>
            </a:r>
            <a:r>
              <a:rPr lang="en-US" sz="1600" dirty="0" err="1">
                <a:solidFill>
                  <a:schemeClr val="bg1"/>
                </a:solidFill>
              </a:rPr>
              <a:t>share_white_poverty</a:t>
            </a:r>
            <a:r>
              <a:rPr lang="en-US" sz="1600" dirty="0">
                <a:solidFill>
                  <a:schemeClr val="bg1"/>
                </a:solidFill>
              </a:rPr>
              <a:t>", "</a:t>
            </a:r>
            <a:r>
              <a:rPr lang="en-US" sz="1600" dirty="0" err="1">
                <a:solidFill>
                  <a:schemeClr val="bg1"/>
                </a:solidFill>
              </a:rPr>
              <a:t>share_non_citizen</a:t>
            </a:r>
            <a:r>
              <a:rPr lang="en-US" sz="1600" dirty="0">
                <a:solidFill>
                  <a:schemeClr val="bg1"/>
                </a:solidFill>
              </a:rPr>
              <a:t>"))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lapply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Hate_Crimes_Select</a:t>
            </a:r>
            <a:r>
              <a:rPr lang="en-US" sz="1600" dirty="0">
                <a:solidFill>
                  <a:schemeClr val="bg1"/>
                </a:solidFill>
              </a:rPr>
              <a:t>, class)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summary(</a:t>
            </a:r>
            <a:r>
              <a:rPr lang="en-US" sz="1600" dirty="0" err="1">
                <a:solidFill>
                  <a:schemeClr val="bg1"/>
                </a:solidFill>
              </a:rPr>
              <a:t>Hate_Crimes_Select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describe(</a:t>
            </a:r>
            <a:r>
              <a:rPr lang="en-US" sz="1600" dirty="0" err="1">
                <a:solidFill>
                  <a:schemeClr val="bg1"/>
                </a:solidFill>
              </a:rPr>
              <a:t>Hate_Crimes_Select</a:t>
            </a:r>
            <a:r>
              <a:rPr lang="en-US" sz="1600" dirty="0">
                <a:solidFill>
                  <a:schemeClr val="bg1"/>
                </a:solidFill>
              </a:rPr>
              <a:t>) # library("psych")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Multikolinearita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en-US" sz="1600" dirty="0" err="1">
                <a:solidFill>
                  <a:schemeClr val="bg1"/>
                </a:solidFill>
              </a:rPr>
              <a:t>Ověření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skrze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funkce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např</a:t>
            </a:r>
            <a:r>
              <a:rPr lang="en-US" sz="1600" dirty="0">
                <a:solidFill>
                  <a:schemeClr val="bg1"/>
                </a:solidFill>
              </a:rPr>
              <a:t>.):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library("car")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vif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 # variance inflation factors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sqrt(</a:t>
            </a:r>
            <a:r>
              <a:rPr lang="en-US" sz="1600" dirty="0" err="1">
                <a:solidFill>
                  <a:schemeClr val="bg1"/>
                </a:solidFill>
              </a:rPr>
              <a:t>vif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)) &gt; 2 # problem?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rcorr.adjust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Hate_Crimes_Select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40225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Předpoklady použití I.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86872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Rezidua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5. </a:t>
            </a:r>
            <a:r>
              <a:rPr lang="en-US" sz="1600" dirty="0" err="1">
                <a:solidFill>
                  <a:schemeClr val="bg1"/>
                </a:solidFill>
              </a:rPr>
              <a:t>Homoskedascita</a:t>
            </a:r>
            <a:r>
              <a:rPr lang="en-US" sz="1600" dirty="0">
                <a:solidFill>
                  <a:schemeClr val="bg1"/>
                </a:solidFill>
              </a:rPr>
              <a:t> - </a:t>
            </a:r>
            <a:r>
              <a:rPr lang="en-US" sz="1600" dirty="0" err="1">
                <a:solidFill>
                  <a:schemeClr val="bg1"/>
                </a:solidFill>
              </a:rPr>
              <a:t>rozptyl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reziduí</a:t>
            </a:r>
            <a:r>
              <a:rPr lang="en-US" sz="1600" dirty="0">
                <a:solidFill>
                  <a:schemeClr val="bg1"/>
                </a:solidFill>
              </a:rPr>
              <a:t> by </a:t>
            </a:r>
            <a:r>
              <a:rPr lang="en-US" sz="1600" dirty="0" err="1">
                <a:solidFill>
                  <a:schemeClr val="bg1"/>
                </a:solidFill>
              </a:rPr>
              <a:t>měl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být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konstantní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napříč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různými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úrovněmi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prediktoru</a:t>
            </a:r>
            <a:r>
              <a:rPr lang="cs-CZ" sz="1600" dirty="0">
                <a:solidFill>
                  <a:schemeClr val="bg1"/>
                </a:solidFill>
              </a:rPr>
              <a:t>.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6. </a:t>
            </a:r>
            <a:r>
              <a:rPr lang="en-US" sz="1600" dirty="0" err="1">
                <a:solidFill>
                  <a:schemeClr val="bg1"/>
                </a:solidFill>
              </a:rPr>
              <a:t>Nezávislost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reziduí</a:t>
            </a:r>
            <a:r>
              <a:rPr lang="en-US" sz="1600" dirty="0">
                <a:solidFill>
                  <a:schemeClr val="bg1"/>
                </a:solidFill>
              </a:rPr>
              <a:t> - </a:t>
            </a:r>
            <a:r>
              <a:rPr lang="en-US" sz="1600" dirty="0" err="1">
                <a:solidFill>
                  <a:schemeClr val="bg1"/>
                </a:solidFill>
              </a:rPr>
              <a:t>Reziduální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hodnoty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kterýchkoliv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dvou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případů</a:t>
            </a:r>
            <a:r>
              <a:rPr lang="en-US" sz="1600" dirty="0">
                <a:solidFill>
                  <a:schemeClr val="bg1"/>
                </a:solidFill>
              </a:rPr>
              <a:t> by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spolu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neměly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souviset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7. </a:t>
            </a:r>
            <a:r>
              <a:rPr lang="en-US" sz="1600" dirty="0" err="1">
                <a:solidFill>
                  <a:schemeClr val="bg1"/>
                </a:solidFill>
              </a:rPr>
              <a:t>Normálně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rozložená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rezidua</a:t>
            </a:r>
            <a:r>
              <a:rPr lang="en-US" sz="1600" dirty="0">
                <a:solidFill>
                  <a:schemeClr val="bg1"/>
                </a:solidFill>
              </a:rPr>
              <a:t> - </a:t>
            </a:r>
            <a:r>
              <a:rPr lang="en-US" sz="1600" dirty="0" err="1">
                <a:solidFill>
                  <a:schemeClr val="bg1"/>
                </a:solidFill>
              </a:rPr>
              <a:t>jejich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rozložení</a:t>
            </a:r>
            <a:r>
              <a:rPr lang="en-US" sz="1600" dirty="0">
                <a:solidFill>
                  <a:schemeClr val="bg1"/>
                </a:solidFill>
              </a:rPr>
              <a:t> by </a:t>
            </a:r>
            <a:r>
              <a:rPr lang="en-US" sz="1600" dirty="0" err="1">
                <a:solidFill>
                  <a:schemeClr val="bg1"/>
                </a:solidFill>
              </a:rPr>
              <a:t>mělo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být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náhodné</a:t>
            </a:r>
            <a:r>
              <a:rPr lang="cs-CZ" sz="1600" dirty="0">
                <a:solidFill>
                  <a:schemeClr val="bg1"/>
                </a:solidFill>
              </a:rPr>
              <a:t>.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b="1" dirty="0">
                <a:solidFill>
                  <a:schemeClr val="bg1"/>
                </a:solidFill>
              </a:rPr>
              <a:t>Outcome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8. </a:t>
            </a:r>
            <a:r>
              <a:rPr lang="en-US" sz="1600" dirty="0" err="1">
                <a:solidFill>
                  <a:schemeClr val="bg1"/>
                </a:solidFill>
              </a:rPr>
              <a:t>Nezávislost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kterýchkoliv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dvou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hodnot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závislé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proměnné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</a:t>
            </a:r>
            <a:r>
              <a:rPr lang="en-US" sz="1200" dirty="0" err="1">
                <a:solidFill>
                  <a:schemeClr val="bg1"/>
                </a:solidFill>
              </a:rPr>
              <a:t>každá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hodnota</a:t>
            </a:r>
            <a:r>
              <a:rPr lang="en-US" sz="1200" dirty="0">
                <a:solidFill>
                  <a:schemeClr val="bg1"/>
                </a:solidFill>
              </a:rPr>
              <a:t> v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rámci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ní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pochází</a:t>
            </a:r>
            <a:r>
              <a:rPr lang="en-US" sz="1200" dirty="0">
                <a:solidFill>
                  <a:schemeClr val="bg1"/>
                </a:solidFill>
              </a:rPr>
              <a:t> z </a:t>
            </a:r>
            <a:r>
              <a:rPr lang="en-US" sz="1200" dirty="0" err="1">
                <a:solidFill>
                  <a:schemeClr val="bg1"/>
                </a:solidFill>
              </a:rPr>
              <a:t>unikátního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zdroje</a:t>
            </a:r>
            <a:r>
              <a:rPr lang="en-US" sz="1200" dirty="0">
                <a:solidFill>
                  <a:schemeClr val="bg1"/>
                </a:solidFill>
              </a:rPr>
              <a:t>)</a:t>
            </a:r>
            <a:r>
              <a:rPr lang="cs-CZ" sz="1200" dirty="0">
                <a:solidFill>
                  <a:schemeClr val="bg1"/>
                </a:solidFill>
              </a:rPr>
              <a:t>.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9. </a:t>
            </a:r>
            <a:r>
              <a:rPr lang="en-US" sz="1600" dirty="0" err="1">
                <a:solidFill>
                  <a:schemeClr val="bg1"/>
                </a:solidFill>
              </a:rPr>
              <a:t>Linearita</a:t>
            </a:r>
            <a:r>
              <a:rPr lang="en-US" sz="1600" dirty="0">
                <a:solidFill>
                  <a:schemeClr val="bg1"/>
                </a:solidFill>
              </a:rPr>
              <a:t> - </a:t>
            </a:r>
            <a:r>
              <a:rPr lang="en-US" sz="1600" dirty="0" err="1">
                <a:solidFill>
                  <a:schemeClr val="bg1"/>
                </a:solidFill>
              </a:rPr>
              <a:t>přímka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jako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vhodný</a:t>
            </a:r>
            <a:r>
              <a:rPr lang="en-US" sz="1600" dirty="0">
                <a:solidFill>
                  <a:schemeClr val="bg1"/>
                </a:solidFill>
              </a:rPr>
              <a:t> model </a:t>
            </a:r>
            <a:r>
              <a:rPr lang="en-US" sz="1600" dirty="0" err="1">
                <a:solidFill>
                  <a:schemeClr val="bg1"/>
                </a:solidFill>
              </a:rPr>
              <a:t>popisu</a:t>
            </a:r>
            <a:r>
              <a:rPr lang="en-US" sz="1600" dirty="0">
                <a:solidFill>
                  <a:schemeClr val="bg1"/>
                </a:solidFill>
              </a:rPr>
              <a:t> dat.</a:t>
            </a:r>
          </a:p>
        </p:txBody>
      </p:sp>
    </p:spTree>
    <p:extLst>
      <p:ext uri="{BB962C8B-B14F-4D97-AF65-F5344CB8AC3E}">
        <p14:creationId xmlns:p14="http://schemas.microsoft.com/office/powerpoint/2010/main" val="4171075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 err="1"/>
              <a:t>Homoskedascita</a:t>
            </a:r>
            <a:r>
              <a:rPr lang="cs-CZ" sz="1800" i="1" dirty="0"/>
              <a:t> a linearita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3751243" y="1100398"/>
            <a:ext cx="1641514" cy="3758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200" dirty="0" err="1">
                <a:solidFill>
                  <a:schemeClr val="bg1"/>
                </a:solidFill>
              </a:rPr>
              <a:t>dle</a:t>
            </a:r>
            <a:r>
              <a:rPr lang="en-US" sz="1200" dirty="0">
                <a:solidFill>
                  <a:schemeClr val="bg1"/>
                </a:solidFill>
              </a:rPr>
              <a:t> Field, 2009, s. 248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A024A2B-5B9A-4381-8245-4D5885184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0031" y="1476260"/>
            <a:ext cx="4380959" cy="366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745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Předpoklady použití II. – příklad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373486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Homoskedascita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Evaluate homoscedasticity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non-constant error variance test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ncvTest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plot studentized residuals vs.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fitted values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spreadLevelPlot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Nezávislost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reziduí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Test for Autocorrelated Errors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durbinWatsonTest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Google Shape;808;p19">
            <a:extLst>
              <a:ext uri="{FF2B5EF4-FFF2-40B4-BE49-F238E27FC236}">
                <a16:creationId xmlns:a16="http://schemas.microsoft.com/office/drawing/2014/main" id="{1DB7953A-54AA-4440-9074-2603382FAE54}"/>
              </a:ext>
            </a:extLst>
          </p:cNvPr>
          <p:cNvSpPr txBox="1">
            <a:spLocks/>
          </p:cNvSpPr>
          <p:nvPr/>
        </p:nvSpPr>
        <p:spPr>
          <a:xfrm>
            <a:off x="4571999" y="1199550"/>
            <a:ext cx="3734865" cy="377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en-US" sz="1600" b="1" dirty="0" err="1">
                <a:solidFill>
                  <a:schemeClr val="bg1"/>
                </a:solidFill>
              </a:rPr>
              <a:t>Normálně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rozložená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rezidua</a:t>
            </a:r>
            <a:endParaRPr lang="en-US" sz="1600" b="1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distribution of studentized residuals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library(MASS)</a:t>
            </a:r>
          </a:p>
          <a:p>
            <a:pPr marL="0" indent="0"/>
            <a:r>
              <a:rPr lang="en-US" sz="1600" dirty="0" err="1">
                <a:solidFill>
                  <a:schemeClr val="bg1"/>
                </a:solidFill>
              </a:rPr>
              <a:t>sresid</a:t>
            </a:r>
            <a:r>
              <a:rPr lang="en-US" sz="1600" dirty="0">
                <a:solidFill>
                  <a:schemeClr val="bg1"/>
                </a:solidFill>
              </a:rPr>
              <a:t> &lt;- </a:t>
            </a:r>
            <a:r>
              <a:rPr lang="en-US" sz="1600" dirty="0" err="1">
                <a:solidFill>
                  <a:schemeClr val="bg1"/>
                </a:solidFill>
              </a:rPr>
              <a:t>studres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hist(</a:t>
            </a:r>
            <a:r>
              <a:rPr lang="en-US" sz="1600" dirty="0" err="1">
                <a:solidFill>
                  <a:schemeClr val="bg1"/>
                </a:solidFill>
              </a:rPr>
              <a:t>sresid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freq</a:t>
            </a:r>
            <a:r>
              <a:rPr lang="en-US" sz="1600" dirty="0">
                <a:solidFill>
                  <a:schemeClr val="bg1"/>
                </a:solidFill>
              </a:rPr>
              <a:t>=FALSE,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     main="Distribution of Studentized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     Residuals")</a:t>
            </a:r>
          </a:p>
        </p:txBody>
      </p:sp>
    </p:spTree>
    <p:extLst>
      <p:ext uri="{BB962C8B-B14F-4D97-AF65-F5344CB8AC3E}">
        <p14:creationId xmlns:p14="http://schemas.microsoft.com/office/powerpoint/2010/main" val="3381115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Předpoklady použití II. – příklad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373486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600" b="1" dirty="0">
                <a:solidFill>
                  <a:schemeClr val="bg1"/>
                </a:solidFill>
              </a:rPr>
              <a:t>Linearita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component + residual plot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crPlots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Ceres plots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ceresPlots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83222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Diagnostika I. – </a:t>
            </a:r>
            <a:r>
              <a:rPr lang="cs-CZ" sz="1800" i="1" dirty="0" err="1"/>
              <a:t>Outliers</a:t>
            </a:r>
            <a:r>
              <a:rPr lang="cs-CZ" sz="1800" i="1" dirty="0"/>
              <a:t> a </a:t>
            </a:r>
            <a:r>
              <a:rPr lang="cs-CZ" sz="1800" i="1" dirty="0" err="1"/>
              <a:t>Influentials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86872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i="1" dirty="0" err="1">
                <a:solidFill>
                  <a:schemeClr val="bg1"/>
                </a:solidFill>
              </a:rPr>
              <a:t>Nemají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některé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případy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příliš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velký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vliv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na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výsledky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regrese</a:t>
            </a:r>
            <a:r>
              <a:rPr lang="en-US" sz="1600" i="1" dirty="0">
                <a:solidFill>
                  <a:schemeClr val="bg1"/>
                </a:solidFill>
              </a:rPr>
              <a:t>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bg1"/>
                </a:solidFill>
              </a:rPr>
              <a:t>Outliery</a:t>
            </a:r>
            <a:r>
              <a:rPr lang="en-US" sz="1600" dirty="0">
                <a:solidFill>
                  <a:schemeClr val="bg1"/>
                </a:solidFill>
              </a:rPr>
              <a:t> – </a:t>
            </a:r>
            <a:r>
              <a:rPr lang="en-US" sz="1600" dirty="0" err="1">
                <a:solidFill>
                  <a:schemeClr val="bg1"/>
                </a:solidFill>
              </a:rPr>
              <a:t>mohou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zvyšovat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snižovat</a:t>
            </a:r>
            <a:r>
              <a:rPr lang="en-US" sz="1600" dirty="0">
                <a:solidFill>
                  <a:schemeClr val="bg1"/>
                </a:solidFill>
              </a:rPr>
              <a:t> 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bg1"/>
                </a:solidFill>
              </a:rPr>
              <a:t>Rezidua</a:t>
            </a:r>
            <a:r>
              <a:rPr lang="en-US" sz="1600" dirty="0">
                <a:solidFill>
                  <a:schemeClr val="bg1"/>
                </a:solidFill>
              </a:rPr>
              <a:t> – </a:t>
            </a:r>
            <a:r>
              <a:rPr lang="en-US" sz="1600" dirty="0" err="1">
                <a:solidFill>
                  <a:schemeClr val="bg1"/>
                </a:solidFill>
              </a:rPr>
              <a:t>případy</a:t>
            </a:r>
            <a:r>
              <a:rPr lang="en-US" sz="1600" dirty="0">
                <a:solidFill>
                  <a:schemeClr val="bg1"/>
                </a:solidFill>
              </a:rPr>
              <a:t> s </a:t>
            </a:r>
            <a:r>
              <a:rPr lang="en-US" sz="1600" dirty="0" err="1">
                <a:solidFill>
                  <a:schemeClr val="bg1"/>
                </a:solidFill>
              </a:rPr>
              <a:t>vysokými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rezidui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regrese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predikuje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nejhůř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standardizovaná</a:t>
            </a:r>
            <a:r>
              <a:rPr lang="en-US" sz="1600" dirty="0">
                <a:solidFill>
                  <a:schemeClr val="bg1"/>
                </a:solidFill>
              </a:rPr>
              <a:t>, ± 3</a:t>
            </a:r>
            <a:endParaRPr lang="cs-CZ" sz="16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bg1"/>
                </a:solidFill>
              </a:rPr>
              <a:t>Vlivné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případy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– </a:t>
            </a:r>
            <a:r>
              <a:rPr lang="en-US" sz="1600" dirty="0" err="1">
                <a:solidFill>
                  <a:schemeClr val="bg1"/>
                </a:solidFill>
              </a:rPr>
              <a:t>případy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které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nejvíc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ovlivňují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parametry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modelu</a:t>
            </a:r>
            <a:endParaRPr lang="cs-CZ" sz="1600" dirty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Co se </a:t>
            </a:r>
            <a:r>
              <a:rPr lang="en-US" sz="1600" dirty="0" err="1">
                <a:solidFill>
                  <a:schemeClr val="bg1"/>
                </a:solidFill>
              </a:rPr>
              <a:t>stane</a:t>
            </a:r>
            <a:r>
              <a:rPr lang="en-US" sz="1600" dirty="0">
                <a:solidFill>
                  <a:schemeClr val="bg1"/>
                </a:solidFill>
              </a:rPr>
              <a:t> s </a:t>
            </a:r>
            <a:r>
              <a:rPr lang="en-US" sz="1600" dirty="0" err="1">
                <a:solidFill>
                  <a:schemeClr val="bg1"/>
                </a:solidFill>
              </a:rPr>
              <a:t>parametry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regrese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když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případ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odstraníme</a:t>
            </a:r>
            <a:r>
              <a:rPr lang="en-US" sz="1600" dirty="0">
                <a:solidFill>
                  <a:schemeClr val="bg1"/>
                </a:solidFill>
              </a:rPr>
              <a:t>?</a:t>
            </a:r>
            <a:endParaRPr lang="cs-CZ" sz="1600" dirty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i="1" dirty="0" err="1">
                <a:solidFill>
                  <a:schemeClr val="bg1"/>
                </a:solidFill>
              </a:rPr>
              <a:t>DFBeta</a:t>
            </a:r>
            <a:r>
              <a:rPr lang="en-US" sz="1600" dirty="0">
                <a:solidFill>
                  <a:schemeClr val="bg1"/>
                </a:solidFill>
              </a:rPr>
              <a:t> – </a:t>
            </a:r>
            <a:r>
              <a:rPr lang="en-US" sz="1600" dirty="0" err="1">
                <a:solidFill>
                  <a:schemeClr val="bg1"/>
                </a:solidFill>
              </a:rPr>
              <a:t>rozdíl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mezi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parametrem</a:t>
            </a:r>
            <a:r>
              <a:rPr lang="en-US" sz="1600" dirty="0">
                <a:solidFill>
                  <a:schemeClr val="bg1"/>
                </a:solidFill>
              </a:rPr>
              <a:t> s a bez, </a:t>
            </a:r>
            <a:r>
              <a:rPr lang="en-US" sz="1600" dirty="0" err="1">
                <a:solidFill>
                  <a:schemeClr val="bg1"/>
                </a:solidFill>
              </a:rPr>
              <a:t>standardizované</a:t>
            </a:r>
            <a:r>
              <a:rPr lang="en-US" sz="1600" dirty="0">
                <a:solidFill>
                  <a:schemeClr val="bg1"/>
                </a:solidFill>
              </a:rPr>
              <a:t> &gt; 1</a:t>
            </a:r>
            <a:endParaRPr lang="cs-CZ" sz="1600" dirty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i="1" dirty="0" err="1">
                <a:solidFill>
                  <a:schemeClr val="bg1"/>
                </a:solidFill>
              </a:rPr>
              <a:t>DFFit</a:t>
            </a:r>
            <a:r>
              <a:rPr lang="en-US" sz="1600" dirty="0">
                <a:solidFill>
                  <a:schemeClr val="bg1"/>
                </a:solidFill>
              </a:rPr>
              <a:t> – </a:t>
            </a:r>
            <a:r>
              <a:rPr lang="en-US" sz="1600" dirty="0" err="1">
                <a:solidFill>
                  <a:schemeClr val="bg1"/>
                </a:solidFill>
              </a:rPr>
              <a:t>rozdíl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mezi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predikovanou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hodnotou</a:t>
            </a:r>
            <a:r>
              <a:rPr lang="en-US" sz="1600" dirty="0">
                <a:solidFill>
                  <a:schemeClr val="bg1"/>
                </a:solidFill>
              </a:rPr>
              <a:t> a </a:t>
            </a:r>
            <a:r>
              <a:rPr lang="en-US" sz="1600" dirty="0" err="1">
                <a:solidFill>
                  <a:schemeClr val="bg1"/>
                </a:solidFill>
              </a:rPr>
              <a:t>predikovanou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hodnotou</a:t>
            </a:r>
            <a:r>
              <a:rPr lang="en-US" sz="1600" dirty="0">
                <a:solidFill>
                  <a:schemeClr val="bg1"/>
                </a:solidFill>
              </a:rPr>
              <a:t> bez </a:t>
            </a:r>
            <a:r>
              <a:rPr lang="en-US" sz="1600" dirty="0" err="1">
                <a:solidFill>
                  <a:schemeClr val="bg1"/>
                </a:solidFill>
              </a:rPr>
              <a:t>případu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adjustovanou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  <a:endParaRPr lang="cs-CZ" sz="1600" dirty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i="1" dirty="0" err="1">
                <a:solidFill>
                  <a:schemeClr val="bg1"/>
                </a:solidFill>
              </a:rPr>
              <a:t>Cookova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vzdálenost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&gt; 1</a:t>
            </a:r>
            <a:endParaRPr lang="cs-CZ" sz="1600" dirty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/>
                </a:solidFill>
              </a:rPr>
              <a:t>Leverage</a:t>
            </a:r>
            <a:r>
              <a:rPr lang="en-US" sz="1600" dirty="0">
                <a:solidFill>
                  <a:schemeClr val="bg1"/>
                </a:solidFill>
              </a:rPr>
              <a:t> &gt; 2( k+1)/ n , </a:t>
            </a:r>
            <a:r>
              <a:rPr lang="en-US" sz="1600" dirty="0" err="1">
                <a:solidFill>
                  <a:schemeClr val="bg1"/>
                </a:solidFill>
              </a:rPr>
              <a:t>kde</a:t>
            </a:r>
            <a:r>
              <a:rPr lang="en-US" sz="1600" dirty="0">
                <a:solidFill>
                  <a:schemeClr val="bg1"/>
                </a:solidFill>
              </a:rPr>
              <a:t> k = </a:t>
            </a:r>
            <a:r>
              <a:rPr lang="en-US" sz="1600" dirty="0" err="1">
                <a:solidFill>
                  <a:schemeClr val="bg1"/>
                </a:solidFill>
              </a:rPr>
              <a:t>počet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prediktorů</a:t>
            </a:r>
            <a:r>
              <a:rPr lang="en-US" sz="1600" dirty="0">
                <a:solidFill>
                  <a:schemeClr val="bg1"/>
                </a:solidFill>
              </a:rPr>
              <a:t>, n= </a:t>
            </a:r>
            <a:r>
              <a:rPr lang="en-US" sz="1600" dirty="0" err="1">
                <a:solidFill>
                  <a:schemeClr val="bg1"/>
                </a:solidFill>
              </a:rPr>
              <a:t>velikost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vzorku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Případy</a:t>
            </a:r>
            <a:r>
              <a:rPr lang="en-US" sz="1600" dirty="0">
                <a:solidFill>
                  <a:schemeClr val="bg1"/>
                </a:solidFill>
              </a:rPr>
              <a:t> s </a:t>
            </a:r>
            <a:r>
              <a:rPr lang="en-US" sz="1600" dirty="0" err="1">
                <a:solidFill>
                  <a:schemeClr val="bg1"/>
                </a:solidFill>
              </a:rPr>
              <a:t>vysokými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rezidui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či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vlivné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případy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b="1" dirty="0">
                <a:solidFill>
                  <a:schemeClr val="bg1"/>
                </a:solidFill>
              </a:rPr>
              <a:t>NEODSTRAŇUJEME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...</a:t>
            </a:r>
            <a:r>
              <a:rPr lang="en-US" sz="1600" dirty="0" err="1">
                <a:solidFill>
                  <a:schemeClr val="bg1"/>
                </a:solidFill>
              </a:rPr>
              <a:t>leda</a:t>
            </a:r>
            <a:r>
              <a:rPr lang="en-US" sz="1600" dirty="0">
                <a:solidFill>
                  <a:schemeClr val="bg1"/>
                </a:solidFill>
              </a:rPr>
              <a:t> by </a:t>
            </a:r>
            <a:r>
              <a:rPr lang="en-US" sz="1600" dirty="0" err="1">
                <a:solidFill>
                  <a:schemeClr val="bg1"/>
                </a:solidFill>
              </a:rPr>
              <a:t>šlo</a:t>
            </a:r>
            <a:r>
              <a:rPr lang="en-US" sz="1600" dirty="0">
                <a:solidFill>
                  <a:schemeClr val="bg1"/>
                </a:solidFill>
              </a:rPr>
              <a:t> o </a:t>
            </a:r>
            <a:r>
              <a:rPr lang="en-US" sz="1600" dirty="0" err="1">
                <a:solidFill>
                  <a:schemeClr val="bg1"/>
                </a:solidFill>
              </a:rPr>
              <a:t>zjevnou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chybu</a:t>
            </a:r>
            <a:r>
              <a:rPr lang="en-US" sz="1600" dirty="0">
                <a:solidFill>
                  <a:schemeClr val="bg1"/>
                </a:solidFill>
              </a:rPr>
              <a:t> v </a:t>
            </a:r>
            <a:r>
              <a:rPr lang="en-US" sz="1600" dirty="0" err="1">
                <a:solidFill>
                  <a:schemeClr val="bg1"/>
                </a:solidFill>
              </a:rPr>
              <a:t>datech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či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vzorku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...</a:t>
            </a:r>
            <a:r>
              <a:rPr lang="en-US" sz="1600" dirty="0" err="1">
                <a:solidFill>
                  <a:schemeClr val="bg1"/>
                </a:solidFill>
              </a:rPr>
              <a:t>leda</a:t>
            </a:r>
            <a:r>
              <a:rPr lang="en-US" sz="1600" dirty="0">
                <a:solidFill>
                  <a:schemeClr val="bg1"/>
                </a:solidFill>
              </a:rPr>
              <a:t> by </a:t>
            </a:r>
            <a:r>
              <a:rPr lang="en-US" sz="1600" dirty="0" err="1">
                <a:solidFill>
                  <a:schemeClr val="bg1"/>
                </a:solidFill>
              </a:rPr>
              <a:t>nám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šlo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výhradně</a:t>
            </a:r>
            <a:r>
              <a:rPr lang="en-US" sz="1600" dirty="0">
                <a:solidFill>
                  <a:schemeClr val="bg1"/>
                </a:solidFill>
              </a:rPr>
              <a:t> o </a:t>
            </a:r>
            <a:r>
              <a:rPr lang="en-US" sz="1600" dirty="0" err="1">
                <a:solidFill>
                  <a:schemeClr val="bg1"/>
                </a:solidFill>
              </a:rPr>
              <a:t>zpřesnění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predikce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nikoli</a:t>
            </a:r>
            <a:r>
              <a:rPr lang="en-US" sz="1600" dirty="0">
                <a:solidFill>
                  <a:schemeClr val="bg1"/>
                </a:solidFill>
              </a:rPr>
              <a:t> o testy </a:t>
            </a:r>
            <a:r>
              <a:rPr lang="en-US" sz="1600" dirty="0" err="1">
                <a:solidFill>
                  <a:schemeClr val="bg1"/>
                </a:solidFill>
              </a:rPr>
              <a:t>hypotéz</a:t>
            </a:r>
            <a:r>
              <a:rPr lang="en-US" sz="1600" b="1" dirty="0">
                <a:solidFill>
                  <a:schemeClr val="bg1"/>
                </a:solidFill>
              </a:rPr>
              <a:t>)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3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p20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dirty="0"/>
              <a:t>Harmonogram</a:t>
            </a:r>
            <a:endParaRPr sz="4800" b="1" dirty="0"/>
          </a:p>
        </p:txBody>
      </p:sp>
      <p:sp>
        <p:nvSpPr>
          <p:cNvPr id="815" name="Google Shape;815;p20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64645" cy="35897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Aft>
                <a:spcPts val="600"/>
              </a:spcAft>
              <a:buSzPts val="2400"/>
              <a:buChar char="▫"/>
            </a:pPr>
            <a:r>
              <a:rPr lang="cs-CZ" dirty="0"/>
              <a:t>01. Vícenásobná lineární regrese</a:t>
            </a:r>
            <a:endParaRPr dirty="0"/>
          </a:p>
          <a:p>
            <a:pPr lvl="0">
              <a:spcAft>
                <a:spcPts val="600"/>
              </a:spcAft>
            </a:pPr>
            <a:r>
              <a:rPr lang="cs-CZ" dirty="0"/>
              <a:t>02. Mediace</a:t>
            </a:r>
          </a:p>
          <a:p>
            <a:pPr lvl="0">
              <a:spcAft>
                <a:spcPts val="600"/>
              </a:spcAft>
            </a:pPr>
            <a:r>
              <a:rPr lang="cs-CZ" dirty="0"/>
              <a:t>03. Moderace</a:t>
            </a:r>
          </a:p>
        </p:txBody>
      </p:sp>
    </p:spTree>
    <p:extLst>
      <p:ext uri="{BB962C8B-B14F-4D97-AF65-F5344CB8AC3E}">
        <p14:creationId xmlns:p14="http://schemas.microsoft.com/office/powerpoint/2010/main" val="814298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Diagnostika II. – Kolinearita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86872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Když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dva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vysvětlují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tutéž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část</a:t>
            </a:r>
            <a:r>
              <a:rPr lang="en-US" sz="1600" b="1" dirty="0">
                <a:solidFill>
                  <a:schemeClr val="bg1"/>
                </a:solidFill>
              </a:rPr>
              <a:t> variability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závislé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proměnné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jeden</a:t>
            </a:r>
            <a:r>
              <a:rPr lang="en-US" sz="1600" dirty="0">
                <a:solidFill>
                  <a:schemeClr val="bg1"/>
                </a:solidFill>
              </a:rPr>
              <a:t> z </a:t>
            </a:r>
            <a:r>
              <a:rPr lang="en-US" sz="1600" dirty="0" err="1">
                <a:solidFill>
                  <a:schemeClr val="bg1"/>
                </a:solidFill>
              </a:rPr>
              <a:t>nich</a:t>
            </a:r>
            <a:r>
              <a:rPr lang="en-US" sz="1600" dirty="0">
                <a:solidFill>
                  <a:schemeClr val="bg1"/>
                </a:solidFill>
              </a:rPr>
              <a:t> je </a:t>
            </a:r>
            <a:r>
              <a:rPr lang="en-US" sz="1600" dirty="0" err="1">
                <a:solidFill>
                  <a:schemeClr val="bg1"/>
                </a:solidFill>
              </a:rPr>
              <a:t>téměř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zbytečný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bg1"/>
                </a:solidFill>
              </a:rPr>
              <a:t>Komplikuje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porovnávání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síly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prediktorů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bg1"/>
                </a:solidFill>
              </a:rPr>
              <a:t>Snižuje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stabilitu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odhadu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parametrů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V </a:t>
            </a:r>
            <a:r>
              <a:rPr lang="en-US" sz="1600" dirty="0" err="1">
                <a:solidFill>
                  <a:schemeClr val="bg1"/>
                </a:solidFill>
              </a:rPr>
              <a:t>extrému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i="1" dirty="0" err="1">
                <a:solidFill>
                  <a:schemeClr val="bg1"/>
                </a:solidFill>
              </a:rPr>
              <a:t>když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lze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jeden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prediktor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přesně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vypočítat</a:t>
            </a:r>
            <a:r>
              <a:rPr lang="en-US" sz="1600" i="1" dirty="0">
                <a:solidFill>
                  <a:schemeClr val="bg1"/>
                </a:solidFill>
              </a:rPr>
              <a:t> z </a:t>
            </a:r>
            <a:r>
              <a:rPr lang="en-US" sz="1600" i="1" dirty="0" err="1">
                <a:solidFill>
                  <a:schemeClr val="bg1"/>
                </a:solidFill>
              </a:rPr>
              <a:t>ostatních</a:t>
            </a:r>
            <a:r>
              <a:rPr lang="en-US" sz="1600" dirty="0">
                <a:solidFill>
                  <a:schemeClr val="bg1"/>
                </a:solidFill>
              </a:rPr>
              <a:t>) </a:t>
            </a:r>
            <a:r>
              <a:rPr lang="en-US" sz="1600" dirty="0" err="1">
                <a:solidFill>
                  <a:schemeClr val="bg1"/>
                </a:solidFill>
              </a:rPr>
              <a:t>regresi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úplně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znemožňuje</a:t>
            </a:r>
            <a:endParaRPr lang="en-US" sz="1600" b="1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"</a:t>
            </a:r>
            <a:r>
              <a:rPr lang="en-US" sz="1600" b="1" dirty="0">
                <a:solidFill>
                  <a:schemeClr val="bg1"/>
                </a:solidFill>
              </a:rPr>
              <a:t>Rules of Thumb</a:t>
            </a:r>
            <a:r>
              <a:rPr lang="en-US" sz="1600" dirty="0">
                <a:solidFill>
                  <a:schemeClr val="bg1"/>
                </a:solidFill>
              </a:rPr>
              <a:t>"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Korelace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nad</a:t>
            </a:r>
            <a:r>
              <a:rPr lang="en-US" sz="1600" dirty="0">
                <a:solidFill>
                  <a:schemeClr val="bg1"/>
                </a:solidFill>
              </a:rPr>
              <a:t> 0,9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Tolerance (= 1/VIF) </a:t>
            </a:r>
            <a:r>
              <a:rPr lang="en-US" sz="1600" dirty="0" err="1">
                <a:solidFill>
                  <a:schemeClr val="bg1"/>
                </a:solidFill>
              </a:rPr>
              <a:t>cca</a:t>
            </a:r>
            <a:r>
              <a:rPr lang="en-US" sz="1600" dirty="0">
                <a:solidFill>
                  <a:schemeClr val="bg1"/>
                </a:solidFill>
              </a:rPr>
              <a:t> pod 0,1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VIF (= 1/tolerance) </a:t>
            </a:r>
            <a:r>
              <a:rPr lang="en-US" sz="1600" dirty="0" err="1">
                <a:solidFill>
                  <a:schemeClr val="bg1"/>
                </a:solidFill>
              </a:rPr>
              <a:t>cca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nad</a:t>
            </a:r>
            <a:r>
              <a:rPr lang="en-US" sz="1600" dirty="0">
                <a:solidFill>
                  <a:schemeClr val="bg1"/>
                </a:solidFill>
              </a:rPr>
              <a:t> 10)</a:t>
            </a:r>
          </a:p>
        </p:txBody>
      </p:sp>
    </p:spTree>
    <p:extLst>
      <p:ext uri="{BB962C8B-B14F-4D97-AF65-F5344CB8AC3E}">
        <p14:creationId xmlns:p14="http://schemas.microsoft.com/office/powerpoint/2010/main" val="1098844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 err="1"/>
              <a:t>Outliers</a:t>
            </a:r>
            <a:r>
              <a:rPr lang="cs-CZ" sz="1800" i="1" dirty="0"/>
              <a:t> and </a:t>
            </a:r>
            <a:r>
              <a:rPr lang="cs-CZ" sz="1800" i="1" dirty="0" err="1"/>
              <a:t>Influentials</a:t>
            </a:r>
            <a:r>
              <a:rPr lang="cs-CZ" sz="1800" i="1" dirty="0"/>
              <a:t> – příklad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373486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b="1" dirty="0">
                <a:solidFill>
                  <a:schemeClr val="bg1"/>
                </a:solidFill>
              </a:rPr>
              <a:t>Outliers</a:t>
            </a:r>
          </a:p>
          <a:p>
            <a:pPr marL="0" lvl="0" indent="0"/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en-US" sz="1600" dirty="0" err="1">
                <a:solidFill>
                  <a:schemeClr val="bg1"/>
                </a:solidFill>
              </a:rPr>
              <a:t>Bonferonni</a:t>
            </a:r>
            <a:r>
              <a:rPr lang="en-US" sz="1600" dirty="0">
                <a:solidFill>
                  <a:schemeClr val="bg1"/>
                </a:solidFill>
              </a:rPr>
              <a:t> p-value for most extreme observations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outlierTest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</a:t>
            </a:r>
            <a:r>
              <a:rPr lang="en-US" sz="1600" dirty="0" err="1">
                <a:solidFill>
                  <a:schemeClr val="bg1"/>
                </a:solidFill>
              </a:rPr>
              <a:t>qq</a:t>
            </a:r>
            <a:r>
              <a:rPr lang="en-US" sz="1600" dirty="0">
                <a:solidFill>
                  <a:schemeClr val="bg1"/>
                </a:solidFill>
              </a:rPr>
              <a:t> plot for studentized </a:t>
            </a:r>
            <a:r>
              <a:rPr lang="en-US" sz="1600" dirty="0" err="1">
                <a:solidFill>
                  <a:schemeClr val="bg1"/>
                </a:solidFill>
              </a:rPr>
              <a:t>resid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qqPlot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, main="QQ Plot")</a:t>
            </a:r>
          </a:p>
        </p:txBody>
      </p:sp>
      <p:sp>
        <p:nvSpPr>
          <p:cNvPr id="4" name="Google Shape;808;p19">
            <a:extLst>
              <a:ext uri="{FF2B5EF4-FFF2-40B4-BE49-F238E27FC236}">
                <a16:creationId xmlns:a16="http://schemas.microsoft.com/office/drawing/2014/main" id="{1DB7953A-54AA-4440-9074-2603382FAE54}"/>
              </a:ext>
            </a:extLst>
          </p:cNvPr>
          <p:cNvSpPr txBox="1">
            <a:spLocks/>
          </p:cNvSpPr>
          <p:nvPr/>
        </p:nvSpPr>
        <p:spPr>
          <a:xfrm>
            <a:off x="4406747" y="1199550"/>
            <a:ext cx="4461979" cy="377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en-US" sz="1600" b="1" dirty="0" err="1">
                <a:solidFill>
                  <a:schemeClr val="bg1"/>
                </a:solidFill>
              </a:rPr>
              <a:t>Influentials</a:t>
            </a:r>
            <a:endParaRPr lang="en-US" sz="1600" b="1" dirty="0">
              <a:solidFill>
                <a:schemeClr val="bg1"/>
              </a:solidFill>
            </a:endParaRPr>
          </a:p>
          <a:p>
            <a:pPr marL="0" indent="0"/>
            <a:endParaRPr lang="en-US" sz="1600" b="1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Cook's D plot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identify D values &gt; 4/(n-k-1)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cutoff &lt;- 4/((</a:t>
            </a:r>
            <a:r>
              <a:rPr lang="en-US" sz="1600" dirty="0" err="1">
                <a:solidFill>
                  <a:schemeClr val="bg1"/>
                </a:solidFill>
              </a:rPr>
              <a:t>nrow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Hate_Crimes</a:t>
            </a:r>
            <a:r>
              <a:rPr lang="en-US" sz="1600" dirty="0">
                <a:solidFill>
                  <a:schemeClr val="bg1"/>
                </a:solidFill>
              </a:rPr>
              <a:t>)-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length(</a:t>
            </a:r>
            <a:r>
              <a:rPr lang="en-US" sz="1600" dirty="0" err="1">
                <a:solidFill>
                  <a:schemeClr val="bg1"/>
                </a:solidFill>
              </a:rPr>
              <a:t>ModelHateCrime$coefficients</a:t>
            </a:r>
            <a:r>
              <a:rPr lang="en-US" sz="1600" dirty="0">
                <a:solidFill>
                  <a:schemeClr val="bg1"/>
                </a:solidFill>
              </a:rPr>
              <a:t>)-2))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plot(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, which=4, </a:t>
            </a:r>
            <a:r>
              <a:rPr lang="en-US" sz="1600" dirty="0" err="1">
                <a:solidFill>
                  <a:schemeClr val="bg1"/>
                </a:solidFill>
              </a:rPr>
              <a:t>cook.levels</a:t>
            </a:r>
            <a:r>
              <a:rPr lang="en-US" sz="1600" dirty="0">
                <a:solidFill>
                  <a:schemeClr val="bg1"/>
                </a:solidFill>
              </a:rPr>
              <a:t>=cutoff)</a:t>
            </a:r>
            <a:endParaRPr lang="cs-CZ" sz="1600" dirty="0">
              <a:solidFill>
                <a:schemeClr val="bg1"/>
              </a:solidFill>
            </a:endParaRPr>
          </a:p>
          <a:p>
            <a:pPr mar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leverage plots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leveragePlots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ModelHateCrime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005983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 err="1"/>
              <a:t>Dummy</a:t>
            </a:r>
            <a:r>
              <a:rPr lang="cs-CZ" sz="1800" i="1" dirty="0"/>
              <a:t> </a:t>
            </a:r>
            <a:r>
              <a:rPr lang="cs-CZ" sz="1800" i="1" dirty="0" err="1"/>
              <a:t>coding</a:t>
            </a:r>
            <a:r>
              <a:rPr lang="cs-CZ" sz="1800" i="1" dirty="0"/>
              <a:t> I. – obecně a postup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b="1" dirty="0">
                <a:solidFill>
                  <a:schemeClr val="bg1"/>
                </a:solidFill>
              </a:rPr>
              <a:t>Dummy </a:t>
            </a:r>
            <a:r>
              <a:rPr lang="en-US" sz="1600" b="1" dirty="0" err="1">
                <a:solidFill>
                  <a:schemeClr val="bg1"/>
                </a:solidFill>
              </a:rPr>
              <a:t>proměnné</a:t>
            </a:r>
            <a:r>
              <a:rPr lang="en-US" sz="1600" b="1" dirty="0">
                <a:solidFill>
                  <a:schemeClr val="bg1"/>
                </a:solidFill>
              </a:rPr>
              <a:t> - </a:t>
            </a:r>
            <a:r>
              <a:rPr lang="en-US" sz="1600" dirty="0" err="1">
                <a:solidFill>
                  <a:schemeClr val="bg1"/>
                </a:solidFill>
              </a:rPr>
              <a:t>kategorické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proměnné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upravené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tak</a:t>
            </a:r>
            <a:r>
              <a:rPr lang="en-US" sz="1600" dirty="0">
                <a:solidFill>
                  <a:schemeClr val="bg1"/>
                </a:solidFill>
              </a:rPr>
              <a:t>, aby </a:t>
            </a:r>
            <a:r>
              <a:rPr lang="en-US" sz="1600" dirty="0" err="1">
                <a:solidFill>
                  <a:schemeClr val="bg1"/>
                </a:solidFill>
              </a:rPr>
              <a:t>mohly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vstoupit</a:t>
            </a:r>
            <a:r>
              <a:rPr lang="en-US" sz="1600" dirty="0">
                <a:solidFill>
                  <a:schemeClr val="bg1"/>
                </a:solidFill>
              </a:rPr>
              <a:t> do (</a:t>
            </a:r>
            <a:r>
              <a:rPr lang="en-US" sz="1600" dirty="0" err="1">
                <a:solidFill>
                  <a:schemeClr val="bg1"/>
                </a:solidFill>
              </a:rPr>
              <a:t>vícenásobné</a:t>
            </a:r>
            <a:r>
              <a:rPr lang="en-US" sz="1600" dirty="0">
                <a:solidFill>
                  <a:schemeClr val="bg1"/>
                </a:solidFill>
              </a:rPr>
              <a:t>) </a:t>
            </a:r>
            <a:r>
              <a:rPr lang="en-US" sz="1600" dirty="0" err="1">
                <a:solidFill>
                  <a:schemeClr val="bg1"/>
                </a:solidFill>
              </a:rPr>
              <a:t>lineární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regrese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/>
            <a:r>
              <a:rPr lang="en-US" sz="1600" b="1" dirty="0" err="1">
                <a:solidFill>
                  <a:schemeClr val="bg1"/>
                </a:solidFill>
              </a:rPr>
              <a:t>Postup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</a:t>
            </a:r>
            <a:r>
              <a:rPr lang="en-US" sz="1200" dirty="0" err="1">
                <a:solidFill>
                  <a:schemeClr val="bg1"/>
                </a:solidFill>
              </a:rPr>
              <a:t>dle</a:t>
            </a:r>
            <a:r>
              <a:rPr lang="en-US" sz="1200" dirty="0">
                <a:solidFill>
                  <a:schemeClr val="bg1"/>
                </a:solidFill>
              </a:rPr>
              <a:t> Field, 2009, s. 254)</a:t>
            </a:r>
            <a:endParaRPr lang="cs-CZ" sz="1200" dirty="0">
              <a:solidFill>
                <a:schemeClr val="bg1"/>
              </a:solidFill>
            </a:endParaRPr>
          </a:p>
          <a:p>
            <a:pPr marL="0" indent="0" algn="ctr"/>
            <a:endParaRPr lang="en-US" sz="1200" dirty="0">
              <a:solidFill>
                <a:schemeClr val="bg1"/>
              </a:solidFill>
            </a:endParaRPr>
          </a:p>
          <a:p>
            <a:pPr marL="0" lvl="0" indent="0"/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298AB4F-A4E8-4C59-8333-DF437F688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5510" y="2095263"/>
            <a:ext cx="5192980" cy="304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430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 err="1"/>
              <a:t>Dummy</a:t>
            </a:r>
            <a:r>
              <a:rPr lang="cs-CZ" sz="1800" i="1" dirty="0"/>
              <a:t> </a:t>
            </a:r>
            <a:r>
              <a:rPr lang="cs-CZ" sz="1800" i="1" dirty="0" err="1"/>
              <a:t>coding</a:t>
            </a:r>
            <a:r>
              <a:rPr lang="cs-CZ" sz="1800" i="1" dirty="0"/>
              <a:t> I. – obecně a postup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Indikátorové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kódování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200" i="1" dirty="0">
                <a:solidFill>
                  <a:schemeClr val="bg1"/>
                </a:solidFill>
              </a:rPr>
              <a:t>(Indicator coding)</a:t>
            </a:r>
            <a:endParaRPr lang="en-US" sz="1600" i="1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Referenční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kategorie</a:t>
            </a:r>
            <a:r>
              <a:rPr lang="en-US" sz="1600" dirty="0">
                <a:solidFill>
                  <a:schemeClr val="bg1"/>
                </a:solidFill>
              </a:rPr>
              <a:t> = 0</a:t>
            </a:r>
          </a:p>
          <a:p>
            <a:pPr marL="0" lvl="0" indent="0"/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Efektové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kódování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200" i="1" dirty="0">
                <a:solidFill>
                  <a:schemeClr val="bg1"/>
                </a:solidFill>
              </a:rPr>
              <a:t>(Effect coding)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Referenční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kategorie</a:t>
            </a:r>
            <a:r>
              <a:rPr lang="en-US" sz="1600" dirty="0">
                <a:solidFill>
                  <a:schemeClr val="bg1"/>
                </a:solidFill>
              </a:rPr>
              <a:t> = -1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3A2912C-4D3E-4043-A4CE-0F65C1A82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866" y="2882427"/>
            <a:ext cx="6935168" cy="129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336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 err="1"/>
              <a:t>Dummy</a:t>
            </a:r>
            <a:r>
              <a:rPr lang="cs-CZ" sz="1800" i="1" dirty="0"/>
              <a:t> </a:t>
            </a:r>
            <a:r>
              <a:rPr lang="cs-CZ" sz="1800" i="1" dirty="0" err="1"/>
              <a:t>coding</a:t>
            </a:r>
            <a:r>
              <a:rPr lang="cs-CZ" sz="1800" i="1" dirty="0"/>
              <a:t> II. – kódování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pt-BR" sz="1600" i="1" dirty="0">
                <a:solidFill>
                  <a:schemeClr val="bg1"/>
                </a:solidFill>
              </a:rPr>
              <a:t>Y = b</a:t>
            </a:r>
            <a:r>
              <a:rPr lang="pt-BR" sz="1600" i="1" baseline="-25000" dirty="0">
                <a:solidFill>
                  <a:schemeClr val="bg1"/>
                </a:solidFill>
              </a:rPr>
              <a:t>0</a:t>
            </a:r>
            <a:r>
              <a:rPr lang="pt-BR" sz="1600" i="1" dirty="0">
                <a:solidFill>
                  <a:schemeClr val="bg1"/>
                </a:solidFill>
              </a:rPr>
              <a:t> +b</a:t>
            </a:r>
            <a:r>
              <a:rPr lang="pt-BR" sz="1600" i="1" baseline="-25000" dirty="0">
                <a:solidFill>
                  <a:schemeClr val="bg1"/>
                </a:solidFill>
              </a:rPr>
              <a:t>A1</a:t>
            </a:r>
            <a:r>
              <a:rPr lang="pt-BR" sz="1600" i="1" dirty="0">
                <a:solidFill>
                  <a:schemeClr val="bg1"/>
                </a:solidFill>
              </a:rPr>
              <a:t>X</a:t>
            </a:r>
            <a:r>
              <a:rPr lang="pt-BR" sz="1600" i="1" baseline="-25000" dirty="0">
                <a:solidFill>
                  <a:schemeClr val="bg1"/>
                </a:solidFill>
              </a:rPr>
              <a:t>A1</a:t>
            </a:r>
            <a:r>
              <a:rPr lang="pt-BR" sz="1600" i="1" dirty="0">
                <a:solidFill>
                  <a:schemeClr val="bg1"/>
                </a:solidFill>
              </a:rPr>
              <a:t> + b</a:t>
            </a:r>
            <a:r>
              <a:rPr lang="pt-BR" sz="1600" i="1" baseline="-25000" dirty="0">
                <a:solidFill>
                  <a:schemeClr val="bg1"/>
                </a:solidFill>
              </a:rPr>
              <a:t>A2</a:t>
            </a:r>
            <a:r>
              <a:rPr lang="pt-BR" sz="1600" i="1" dirty="0">
                <a:solidFill>
                  <a:schemeClr val="bg1"/>
                </a:solidFill>
              </a:rPr>
              <a:t>X</a:t>
            </a:r>
            <a:r>
              <a:rPr lang="pt-BR" sz="1600" i="1" baseline="-25000" dirty="0">
                <a:solidFill>
                  <a:schemeClr val="bg1"/>
                </a:solidFill>
              </a:rPr>
              <a:t>A2</a:t>
            </a:r>
            <a:r>
              <a:rPr lang="pt-BR" sz="1600" i="1" dirty="0">
                <a:solidFill>
                  <a:schemeClr val="bg1"/>
                </a:solidFill>
              </a:rPr>
              <a:t> + ... + b</a:t>
            </a:r>
            <a:r>
              <a:rPr lang="pt-BR" sz="1600" i="1" baseline="-25000" dirty="0">
                <a:solidFill>
                  <a:schemeClr val="bg1"/>
                </a:solidFill>
              </a:rPr>
              <a:t>m</a:t>
            </a:r>
            <a:r>
              <a:rPr lang="pt-BR" sz="1600" i="1" dirty="0">
                <a:solidFill>
                  <a:schemeClr val="bg1"/>
                </a:solidFill>
              </a:rPr>
              <a:t>X</a:t>
            </a:r>
            <a:r>
              <a:rPr lang="pt-BR" sz="1600" i="1" baseline="-25000" dirty="0">
                <a:solidFill>
                  <a:schemeClr val="bg1"/>
                </a:solidFill>
              </a:rPr>
              <a:t>m</a:t>
            </a:r>
            <a:r>
              <a:rPr lang="pt-BR" sz="1600" i="1" dirty="0">
                <a:solidFill>
                  <a:schemeClr val="bg1"/>
                </a:solidFill>
              </a:rPr>
              <a:t> + e</a:t>
            </a:r>
            <a:endParaRPr lang="en-US" sz="1600" i="1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Po </a:t>
            </a:r>
            <a:r>
              <a:rPr lang="en-US" sz="1600" dirty="0" err="1">
                <a:solidFill>
                  <a:schemeClr val="bg1"/>
                </a:solidFill>
              </a:rPr>
              <a:t>dosazení</a:t>
            </a:r>
            <a:r>
              <a:rPr lang="en-US" sz="1600" dirty="0">
                <a:solidFill>
                  <a:schemeClr val="bg1"/>
                </a:solidFill>
              </a:rPr>
              <a:t> do </a:t>
            </a:r>
            <a:r>
              <a:rPr lang="en-US" sz="1600" dirty="0" err="1">
                <a:solidFill>
                  <a:schemeClr val="bg1"/>
                </a:solidFill>
              </a:rPr>
              <a:t>regresní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rovnice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predikujeme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případu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průměr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jeho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skupiny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pokud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nejsou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žádné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další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prediktory</a:t>
            </a:r>
            <a:r>
              <a:rPr lang="en-US" sz="1600" dirty="0">
                <a:solidFill>
                  <a:schemeClr val="bg1"/>
                </a:solidFill>
              </a:rPr>
              <a:t>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bg1"/>
                </a:solidFill>
              </a:rPr>
              <a:t>Indikátorové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kódování</a:t>
            </a:r>
            <a:endParaRPr lang="en-US" sz="1600" b="1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/>
                </a:solidFill>
              </a:rPr>
              <a:t>b</a:t>
            </a:r>
            <a:r>
              <a:rPr lang="en-US" sz="1600" i="1" baseline="-25000" dirty="0">
                <a:solidFill>
                  <a:schemeClr val="bg1"/>
                </a:solidFill>
              </a:rPr>
              <a:t>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udává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rozdíl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průměrných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hodnot</a:t>
            </a:r>
            <a:r>
              <a:rPr lang="en-US" sz="1600" dirty="0">
                <a:solidFill>
                  <a:schemeClr val="bg1"/>
                </a:solidFill>
              </a:rPr>
              <a:t> Y </a:t>
            </a:r>
            <a:r>
              <a:rPr lang="en-US" sz="1600" dirty="0" err="1">
                <a:solidFill>
                  <a:schemeClr val="bg1"/>
                </a:solidFill>
              </a:rPr>
              <a:t>mezi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indikovanou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skupinou</a:t>
            </a:r>
            <a:r>
              <a:rPr lang="en-US" sz="1600" dirty="0">
                <a:solidFill>
                  <a:schemeClr val="bg1"/>
                </a:solidFill>
              </a:rPr>
              <a:t> a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referenční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skupinou</a:t>
            </a:r>
            <a:r>
              <a:rPr lang="en-US" sz="1600" dirty="0">
                <a:solidFill>
                  <a:schemeClr val="bg1"/>
                </a:solidFill>
              </a:rPr>
              <a:t>; sig</a:t>
            </a:r>
            <a:r>
              <a:rPr lang="cs-CZ" sz="1600" dirty="0" err="1">
                <a:solidFill>
                  <a:schemeClr val="bg1"/>
                </a:solidFill>
              </a:rPr>
              <a:t>nifikanci</a:t>
            </a:r>
            <a:r>
              <a:rPr lang="en-US" sz="1600" dirty="0">
                <a:solidFill>
                  <a:schemeClr val="bg1"/>
                </a:solidFill>
              </a:rPr>
              <a:t> b Ai </a:t>
            </a:r>
            <a:r>
              <a:rPr lang="en-US" sz="1600" dirty="0" err="1">
                <a:solidFill>
                  <a:schemeClr val="bg1"/>
                </a:solidFill>
              </a:rPr>
              <a:t>referenční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skupinou</a:t>
            </a:r>
            <a:r>
              <a:rPr lang="en-US" sz="1600" dirty="0">
                <a:solidFill>
                  <a:schemeClr val="bg1"/>
                </a:solidFill>
              </a:rPr>
              <a:t>; sig</a:t>
            </a:r>
            <a:r>
              <a:rPr lang="cs-CZ" sz="1600" dirty="0" err="1">
                <a:solidFill>
                  <a:schemeClr val="bg1"/>
                </a:solidFill>
              </a:rPr>
              <a:t>nifikance</a:t>
            </a:r>
            <a:r>
              <a:rPr lang="en-US" sz="1600" dirty="0">
                <a:solidFill>
                  <a:schemeClr val="bg1"/>
                </a:solidFill>
              </a:rPr>
              <a:t> b</a:t>
            </a:r>
            <a:r>
              <a:rPr lang="en-US" sz="1600" baseline="-25000" dirty="0">
                <a:solidFill>
                  <a:schemeClr val="bg1"/>
                </a:solidFill>
              </a:rPr>
              <a:t>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znamená</a:t>
            </a:r>
            <a:r>
              <a:rPr lang="en-US" sz="1600" dirty="0">
                <a:solidFill>
                  <a:schemeClr val="bg1"/>
                </a:solidFill>
              </a:rPr>
              <a:t> sig</a:t>
            </a:r>
            <a:r>
              <a:rPr lang="cs-CZ" sz="1600" dirty="0" err="1">
                <a:solidFill>
                  <a:schemeClr val="bg1"/>
                </a:solidFill>
              </a:rPr>
              <a:t>nifikanci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rozdílu</a:t>
            </a:r>
            <a:endParaRPr lang="en-US" sz="16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/>
                </a:solidFill>
              </a:rPr>
              <a:t>b</a:t>
            </a:r>
            <a:r>
              <a:rPr lang="en-US" sz="1600" i="1" baseline="-25000" dirty="0">
                <a:solidFill>
                  <a:schemeClr val="bg1"/>
                </a:solidFill>
              </a:rPr>
              <a:t>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udává</a:t>
            </a:r>
            <a:r>
              <a:rPr lang="en-US" sz="1600" dirty="0">
                <a:solidFill>
                  <a:schemeClr val="bg1"/>
                </a:solidFill>
              </a:rPr>
              <a:t> o </a:t>
            </a:r>
            <a:r>
              <a:rPr lang="en-US" sz="1600" dirty="0" err="1">
                <a:solidFill>
                  <a:schemeClr val="bg1"/>
                </a:solidFill>
              </a:rPr>
              <a:t>kolik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nám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členství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skupině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zvyšuje</a:t>
            </a:r>
            <a:r>
              <a:rPr lang="en-US" sz="1600" dirty="0">
                <a:solidFill>
                  <a:schemeClr val="bg1"/>
                </a:solidFill>
              </a:rPr>
              <a:t>/</a:t>
            </a:r>
            <a:r>
              <a:rPr lang="en-US" sz="1600" dirty="0" err="1">
                <a:solidFill>
                  <a:schemeClr val="bg1"/>
                </a:solidFill>
              </a:rPr>
              <a:t>snižuje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predikovanou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hodnotu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oproti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referenční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skupině</a:t>
            </a:r>
            <a:endParaRPr lang="cs-CZ" sz="16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/>
                </a:solidFill>
              </a:rPr>
              <a:t>b</a:t>
            </a:r>
            <a:r>
              <a:rPr lang="en-US" sz="1600" i="1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udává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při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absenci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jiných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prediktorů</a:t>
            </a:r>
            <a:r>
              <a:rPr lang="en-US" sz="1600" dirty="0">
                <a:solidFill>
                  <a:schemeClr val="bg1"/>
                </a:solidFill>
              </a:rPr>
              <a:t>) </a:t>
            </a:r>
            <a:r>
              <a:rPr lang="en-US" sz="1600" dirty="0" err="1">
                <a:solidFill>
                  <a:schemeClr val="bg1"/>
                </a:solidFill>
              </a:rPr>
              <a:t>průměr</a:t>
            </a:r>
            <a:r>
              <a:rPr lang="en-US" sz="1600" dirty="0">
                <a:solidFill>
                  <a:schemeClr val="bg1"/>
                </a:solidFill>
              </a:rPr>
              <a:t> Y v </a:t>
            </a:r>
            <a:r>
              <a:rPr lang="en-US" sz="1600" dirty="0" err="1">
                <a:solidFill>
                  <a:schemeClr val="bg1"/>
                </a:solidFill>
              </a:rPr>
              <a:t>referenční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skupině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bg1"/>
                </a:solidFill>
              </a:rPr>
              <a:t>Efektové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kódování</a:t>
            </a:r>
            <a:endParaRPr lang="en-US" sz="1600" b="1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/>
                </a:solidFill>
              </a:rPr>
              <a:t>b</a:t>
            </a:r>
            <a:r>
              <a:rPr lang="en-US" sz="1600" i="1" baseline="-25000" dirty="0">
                <a:solidFill>
                  <a:schemeClr val="bg1"/>
                </a:solidFill>
              </a:rPr>
              <a:t>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udává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rozdíl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průměrných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hodnot</a:t>
            </a:r>
            <a:r>
              <a:rPr lang="en-US" sz="1600" dirty="0">
                <a:solidFill>
                  <a:schemeClr val="bg1"/>
                </a:solidFill>
              </a:rPr>
              <a:t> Y </a:t>
            </a:r>
            <a:r>
              <a:rPr lang="en-US" sz="1600" dirty="0" err="1">
                <a:solidFill>
                  <a:schemeClr val="bg1"/>
                </a:solidFill>
              </a:rPr>
              <a:t>mezi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indikovanou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skupinou</a:t>
            </a:r>
            <a:r>
              <a:rPr lang="en-US" sz="1600" dirty="0">
                <a:solidFill>
                  <a:schemeClr val="bg1"/>
                </a:solidFill>
              </a:rPr>
              <a:t> a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celkovým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průměrem</a:t>
            </a:r>
            <a:endParaRPr lang="en-US" sz="16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/>
                </a:solidFill>
              </a:rPr>
              <a:t>b</a:t>
            </a:r>
            <a:r>
              <a:rPr lang="en-US" sz="1600" i="1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udává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při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absenci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jiných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prediktorů</a:t>
            </a:r>
            <a:r>
              <a:rPr lang="en-US" sz="1600" dirty="0">
                <a:solidFill>
                  <a:schemeClr val="bg1"/>
                </a:solidFill>
              </a:rPr>
              <a:t>) </a:t>
            </a:r>
            <a:r>
              <a:rPr lang="en-US" sz="1600" dirty="0" err="1">
                <a:solidFill>
                  <a:schemeClr val="bg1"/>
                </a:solidFill>
              </a:rPr>
              <a:t>celkový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průměr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61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 err="1"/>
              <a:t>Dummy</a:t>
            </a:r>
            <a:r>
              <a:rPr lang="cs-CZ" sz="1800" i="1" dirty="0"/>
              <a:t> </a:t>
            </a:r>
            <a:r>
              <a:rPr lang="cs-CZ" sz="1800" i="1" dirty="0" err="1"/>
              <a:t>coding</a:t>
            </a:r>
            <a:r>
              <a:rPr lang="cs-CZ" sz="1800" i="1" dirty="0"/>
              <a:t> III. – příklad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pt-BR" sz="1600" dirty="0">
                <a:solidFill>
                  <a:schemeClr val="bg1"/>
                </a:solidFill>
              </a:rPr>
              <a:t>Hate_Crimes$UrbanRural = cut(Hate_Crimes$share_population_in_metro_areas,breaks=c(-Inf, 0.5, Inf), labels=c("Rural","Urban"))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endParaRPr lang="pt-BR" sz="1600" dirty="0">
              <a:solidFill>
                <a:schemeClr val="bg1"/>
              </a:solidFill>
            </a:endParaRPr>
          </a:p>
          <a:p>
            <a:pPr marL="0" lvl="0" indent="0"/>
            <a:endParaRPr lang="pt-BR" sz="1600" i="1" dirty="0">
              <a:solidFill>
                <a:schemeClr val="bg1"/>
              </a:solidFill>
            </a:endParaRPr>
          </a:p>
          <a:p>
            <a:pPr marL="0" lvl="0" indent="0"/>
            <a:r>
              <a:rPr lang="pt-BR" sz="1600" b="1" dirty="0">
                <a:solidFill>
                  <a:schemeClr val="bg1"/>
                </a:solidFill>
              </a:rPr>
              <a:t>The factor function</a:t>
            </a:r>
          </a:p>
          <a:p>
            <a:pPr marL="0" indent="0"/>
            <a:r>
              <a:rPr lang="pt-BR" sz="1600" dirty="0">
                <a:solidFill>
                  <a:schemeClr val="bg1"/>
                </a:solidFill>
              </a:rPr>
              <a:t>class(Hate_Crimes$UrbanRural)</a:t>
            </a:r>
            <a:endParaRPr lang="cs-CZ" sz="1600" dirty="0">
              <a:solidFill>
                <a:schemeClr val="bg1"/>
              </a:solidFill>
            </a:endParaRP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contrasts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pt-BR" sz="1600" dirty="0">
                <a:solidFill>
                  <a:schemeClr val="bg1"/>
                </a:solidFill>
              </a:rPr>
              <a:t>Hate_Crimes$UrbanRural</a:t>
            </a:r>
            <a:r>
              <a:rPr lang="cs-CZ" sz="1600" dirty="0">
                <a:solidFill>
                  <a:schemeClr val="bg1"/>
                </a:solidFill>
              </a:rPr>
              <a:t>)</a:t>
            </a:r>
            <a:endParaRPr lang="pt-BR" sz="1600" dirty="0">
              <a:solidFill>
                <a:schemeClr val="bg1"/>
              </a:solidFill>
            </a:endParaRPr>
          </a:p>
          <a:p>
            <a:pPr marL="0" lvl="0" indent="0"/>
            <a:r>
              <a:rPr lang="pt-BR" sz="1600" dirty="0">
                <a:solidFill>
                  <a:schemeClr val="bg1"/>
                </a:solidFill>
              </a:rPr>
              <a:t>summary(lm(share_voters_voted_trump ~ share_white_poverty + </a:t>
            </a:r>
          </a:p>
          <a:p>
            <a:pPr marL="0" lvl="0" indent="0"/>
            <a:r>
              <a:rPr lang="pt-BR" sz="1600" dirty="0">
                <a:solidFill>
                  <a:schemeClr val="bg1"/>
                </a:solidFill>
              </a:rPr>
              <a:t>             share_non_citizen + UrbanRural, data = Hate_Crimes))</a:t>
            </a:r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27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Mediace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A mediation analysis is typically conducted to better understand an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observed effect of an IV on a DV or a correlation between X and 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Why, and how, does X influence/correlates with Y?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If X and Y are correlated BECAUSE of the mediator M, then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(X -&gt; M -&gt; Y)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 algn="ctr"/>
            <a:r>
              <a:rPr lang="en-US" sz="1600" dirty="0">
                <a:solidFill>
                  <a:schemeClr val="bg1"/>
                </a:solidFill>
              </a:rPr>
              <a:t>Y = B</a:t>
            </a:r>
            <a:r>
              <a:rPr lang="en-US" sz="1600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+ B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M + e</a:t>
            </a:r>
          </a:p>
          <a:p>
            <a:pPr marL="0" lvl="0" indent="0" algn="ctr"/>
            <a:r>
              <a:rPr lang="en-US" sz="1600" dirty="0">
                <a:solidFill>
                  <a:schemeClr val="bg1"/>
                </a:solidFill>
              </a:rPr>
              <a:t>&amp;</a:t>
            </a:r>
          </a:p>
          <a:p>
            <a:pPr marL="0" lvl="0" indent="0" algn="ctr"/>
            <a:r>
              <a:rPr lang="en-US" sz="1600" dirty="0">
                <a:solidFill>
                  <a:schemeClr val="bg1"/>
                </a:solidFill>
              </a:rPr>
              <a:t>M = B</a:t>
            </a:r>
            <a:r>
              <a:rPr lang="en-US" sz="1600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+ B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X + e</a:t>
            </a:r>
          </a:p>
          <a:p>
            <a:pPr marL="0" lvl="0" indent="0" algn="ctr"/>
            <a:r>
              <a:rPr lang="en-US" sz="1600" dirty="0">
                <a:solidFill>
                  <a:schemeClr val="bg1"/>
                </a:solidFill>
              </a:rPr>
              <a:t>&amp;</a:t>
            </a:r>
          </a:p>
          <a:p>
            <a:pPr marL="0" lvl="0" indent="0" algn="ctr"/>
            <a:r>
              <a:rPr lang="en-US" sz="1600" dirty="0">
                <a:solidFill>
                  <a:schemeClr val="bg1"/>
                </a:solidFill>
              </a:rPr>
              <a:t>Y = B</a:t>
            </a:r>
            <a:r>
              <a:rPr lang="en-US" sz="1600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+ B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M + B</a:t>
            </a:r>
            <a:r>
              <a:rPr lang="en-US" sz="1600" baseline="-250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X + e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What will happen to the predictive value of X?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In other words, will B</a:t>
            </a:r>
            <a:r>
              <a:rPr lang="en-US" sz="1600" baseline="-250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 be significant?</a:t>
            </a:r>
          </a:p>
        </p:txBody>
      </p:sp>
    </p:spTree>
    <p:extLst>
      <p:ext uri="{BB962C8B-B14F-4D97-AF65-F5344CB8AC3E}">
        <p14:creationId xmlns:p14="http://schemas.microsoft.com/office/powerpoint/2010/main" val="3807461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Mediace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A mediator variable (M) accounts for some or all of the relationship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between X and Y</a:t>
            </a:r>
            <a:r>
              <a:rPr lang="cs-CZ" sz="1600" dirty="0">
                <a:solidFill>
                  <a:schemeClr val="bg1"/>
                </a:solidFill>
              </a:rPr>
              <a:t>: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Some: Partial mediation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All: Full mediation</a:t>
            </a:r>
          </a:p>
        </p:txBody>
      </p:sp>
    </p:spTree>
    <p:extLst>
      <p:ext uri="{BB962C8B-B14F-4D97-AF65-F5344CB8AC3E}">
        <p14:creationId xmlns:p14="http://schemas.microsoft.com/office/powerpoint/2010/main" val="28150540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Mediace – příklad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Run the three regression models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model_yx</a:t>
            </a:r>
            <a:r>
              <a:rPr lang="en-US" sz="1600" dirty="0">
                <a:solidFill>
                  <a:schemeClr val="bg1"/>
                </a:solidFill>
              </a:rPr>
              <a:t> &lt;- </a:t>
            </a:r>
            <a:r>
              <a:rPr lang="en-US" sz="1600" dirty="0" err="1">
                <a:solidFill>
                  <a:schemeClr val="bg1"/>
                </a:solidFill>
              </a:rPr>
              <a:t>lm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Hate_Crimes$share_voters_voted_trump</a:t>
            </a:r>
            <a:r>
              <a:rPr lang="en-US" sz="1600" dirty="0">
                <a:solidFill>
                  <a:schemeClr val="bg1"/>
                </a:solidFill>
              </a:rPr>
              <a:t> ~ </a:t>
            </a:r>
            <a:r>
              <a:rPr lang="en-US" sz="1600" dirty="0" err="1">
                <a:solidFill>
                  <a:schemeClr val="bg1"/>
                </a:solidFill>
              </a:rPr>
              <a:t>Hate_Crimes$median_household_income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model_mx</a:t>
            </a:r>
            <a:r>
              <a:rPr lang="en-US" sz="1600" dirty="0">
                <a:solidFill>
                  <a:schemeClr val="bg1"/>
                </a:solidFill>
              </a:rPr>
              <a:t> &lt;- </a:t>
            </a:r>
            <a:r>
              <a:rPr lang="en-US" sz="1600" dirty="0" err="1">
                <a:solidFill>
                  <a:schemeClr val="bg1"/>
                </a:solidFill>
              </a:rPr>
              <a:t>lm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Hate_Crimes$share_population_in_metro_areas</a:t>
            </a:r>
            <a:r>
              <a:rPr lang="en-US" sz="1600" dirty="0">
                <a:solidFill>
                  <a:schemeClr val="bg1"/>
                </a:solidFill>
              </a:rPr>
              <a:t> ~ </a:t>
            </a:r>
            <a:r>
              <a:rPr lang="en-US" sz="1600" dirty="0" err="1">
                <a:solidFill>
                  <a:schemeClr val="bg1"/>
                </a:solidFill>
              </a:rPr>
              <a:t>Hate_Crimes$median_household_income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model_yxm</a:t>
            </a:r>
            <a:r>
              <a:rPr lang="en-US" sz="1600" dirty="0">
                <a:solidFill>
                  <a:schemeClr val="bg1"/>
                </a:solidFill>
              </a:rPr>
              <a:t> &lt;- </a:t>
            </a:r>
            <a:r>
              <a:rPr lang="en-US" sz="1600" dirty="0" err="1">
                <a:solidFill>
                  <a:schemeClr val="bg1"/>
                </a:solidFill>
              </a:rPr>
              <a:t>lm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Hate_Crimes$share_voters_voted_trump</a:t>
            </a:r>
            <a:r>
              <a:rPr lang="en-US" sz="1600" dirty="0">
                <a:solidFill>
                  <a:schemeClr val="bg1"/>
                </a:solidFill>
              </a:rPr>
              <a:t> ~ </a:t>
            </a:r>
            <a:r>
              <a:rPr lang="en-US" sz="1600" dirty="0" err="1">
                <a:solidFill>
                  <a:schemeClr val="bg1"/>
                </a:solidFill>
              </a:rPr>
              <a:t>Hate_Crimes$median_household_income</a:t>
            </a:r>
            <a:r>
              <a:rPr lang="en-US" sz="1600" dirty="0">
                <a:solidFill>
                  <a:schemeClr val="bg1"/>
                </a:solidFill>
              </a:rPr>
              <a:t> + </a:t>
            </a:r>
            <a:r>
              <a:rPr lang="en-US" sz="1600" dirty="0" err="1">
                <a:solidFill>
                  <a:schemeClr val="bg1"/>
                </a:solidFill>
              </a:rPr>
              <a:t>Hate_Crimes$share_population_in_metro_areas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Make a summary of the three models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summary(</a:t>
            </a:r>
            <a:r>
              <a:rPr lang="en-US" sz="1600" dirty="0" err="1">
                <a:solidFill>
                  <a:schemeClr val="bg1"/>
                </a:solidFill>
              </a:rPr>
              <a:t>model_yx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summary(</a:t>
            </a:r>
            <a:r>
              <a:rPr lang="en-US" sz="1600" dirty="0" err="1">
                <a:solidFill>
                  <a:schemeClr val="bg1"/>
                </a:solidFill>
              </a:rPr>
              <a:t>model_mx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summary(</a:t>
            </a:r>
            <a:r>
              <a:rPr lang="en-US" sz="1600" dirty="0" err="1">
                <a:solidFill>
                  <a:schemeClr val="bg1"/>
                </a:solidFill>
              </a:rPr>
              <a:t>model_yxm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0068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Mediace – příklad – </a:t>
            </a:r>
            <a:r>
              <a:rPr lang="cs-CZ" sz="1800" i="1" dirty="0">
                <a:hlinkClick r:id="rId3"/>
              </a:rPr>
              <a:t>Sobelův test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library("multilevel")</a:t>
            </a:r>
            <a:r>
              <a:rPr lang="cs-CZ" sz="1600" dirty="0">
                <a:solidFill>
                  <a:schemeClr val="bg1"/>
                </a:solidFill>
              </a:rPr>
              <a:t> # </a:t>
            </a:r>
            <a:r>
              <a:rPr lang="cs-CZ" sz="1600" dirty="0" err="1">
                <a:solidFill>
                  <a:schemeClr val="bg1"/>
                </a:solidFill>
              </a:rPr>
              <a:t>install.packages</a:t>
            </a:r>
            <a:r>
              <a:rPr lang="en-US" sz="1600" dirty="0">
                <a:solidFill>
                  <a:schemeClr val="bg1"/>
                </a:solidFill>
              </a:rPr>
              <a:t>("multilevel")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Compare the previous results to the output of the </a:t>
            </a:r>
            <a:r>
              <a:rPr lang="en-US" sz="1600" dirty="0" err="1">
                <a:solidFill>
                  <a:schemeClr val="bg1"/>
                </a:solidFill>
              </a:rPr>
              <a:t>sobel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function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model_all</a:t>
            </a:r>
            <a:r>
              <a:rPr lang="en-US" sz="1600" dirty="0">
                <a:solidFill>
                  <a:schemeClr val="bg1"/>
                </a:solidFill>
              </a:rPr>
              <a:t> &lt;- </a:t>
            </a:r>
            <a:r>
              <a:rPr lang="en-US" sz="1600" dirty="0" err="1">
                <a:solidFill>
                  <a:schemeClr val="bg1"/>
                </a:solidFill>
              </a:rPr>
              <a:t>sobel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Hate_Crimes$share_population_in_metro_areas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Hate_Crimes$median_household_income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Hate_Crimes$share_voters_voted_trump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Print out </a:t>
            </a:r>
            <a:r>
              <a:rPr lang="en-US" sz="1600" dirty="0" err="1">
                <a:solidFill>
                  <a:schemeClr val="bg1"/>
                </a:solidFill>
              </a:rPr>
              <a:t>model_all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model_all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12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p20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dirty="0">
                <a:hlinkClick r:id="rId3"/>
              </a:rPr>
              <a:t>Data</a:t>
            </a:r>
            <a:endParaRPr sz="4800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774D4AD-D4A1-4956-9DFE-912B695246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08953"/>
            <a:ext cx="9154675" cy="403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9676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Moderace – představení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Experimentální</a:t>
            </a:r>
            <a:r>
              <a:rPr lang="en-US" sz="1600" dirty="0">
                <a:solidFill>
                  <a:schemeClr val="bg1"/>
                </a:solidFill>
              </a:rPr>
              <a:t> 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Manipulace</a:t>
            </a:r>
            <a:r>
              <a:rPr lang="en-US" sz="1600" dirty="0">
                <a:solidFill>
                  <a:schemeClr val="bg1"/>
                </a:solidFill>
              </a:rPr>
              <a:t> s </a:t>
            </a:r>
            <a:r>
              <a:rPr lang="en-US" sz="1600" dirty="0" err="1">
                <a:solidFill>
                  <a:schemeClr val="bg1"/>
                </a:solidFill>
              </a:rPr>
              <a:t>nezávislou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proměnnou</a:t>
            </a:r>
            <a:r>
              <a:rPr lang="en-US" sz="1600" dirty="0">
                <a:solidFill>
                  <a:schemeClr val="bg1"/>
                </a:solidFill>
              </a:rPr>
              <a:t> (X) </a:t>
            </a:r>
            <a:r>
              <a:rPr lang="en-US" sz="1600" dirty="0" err="1">
                <a:solidFill>
                  <a:schemeClr val="bg1"/>
                </a:solidFill>
              </a:rPr>
              <a:t>vede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změně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v </a:t>
            </a:r>
            <a:r>
              <a:rPr lang="en-US" sz="1600" dirty="0" err="1">
                <a:solidFill>
                  <a:schemeClr val="bg1"/>
                </a:solidFill>
              </a:rPr>
              <a:t>závislé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proměnné</a:t>
            </a:r>
            <a:r>
              <a:rPr lang="en-US" sz="1600" dirty="0">
                <a:solidFill>
                  <a:schemeClr val="bg1"/>
                </a:solidFill>
              </a:rPr>
              <a:t> (Y)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Moderátor</a:t>
            </a:r>
            <a:r>
              <a:rPr lang="en-US" sz="1600" dirty="0">
                <a:solidFill>
                  <a:schemeClr val="bg1"/>
                </a:solidFill>
              </a:rPr>
              <a:t> (Z) </a:t>
            </a:r>
            <a:r>
              <a:rPr lang="en-US" sz="1600" dirty="0" err="1">
                <a:solidFill>
                  <a:schemeClr val="bg1"/>
                </a:solidFill>
              </a:rPr>
              <a:t>zavádíme</a:t>
            </a:r>
            <a:r>
              <a:rPr lang="en-US" sz="1600" dirty="0">
                <a:solidFill>
                  <a:schemeClr val="bg1"/>
                </a:solidFill>
              </a:rPr>
              <a:t> z </a:t>
            </a:r>
            <a:r>
              <a:rPr lang="en-US" sz="1600" dirty="0" err="1">
                <a:solidFill>
                  <a:schemeClr val="bg1"/>
                </a:solidFill>
              </a:rPr>
              <a:t>toho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kvůli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předpokladu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že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vliv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účinek</a:t>
            </a:r>
            <a:r>
              <a:rPr lang="en-US" sz="1600" dirty="0">
                <a:solidFill>
                  <a:schemeClr val="bg1"/>
                </a:solidFill>
              </a:rPr>
              <a:t>) X </a:t>
            </a:r>
            <a:r>
              <a:rPr lang="en-US" sz="1600" dirty="0" err="1">
                <a:solidFill>
                  <a:schemeClr val="bg1"/>
                </a:solidFill>
              </a:rPr>
              <a:t>na</a:t>
            </a:r>
            <a:r>
              <a:rPr lang="en-US" sz="1600" dirty="0">
                <a:solidFill>
                  <a:schemeClr val="bg1"/>
                </a:solidFill>
              </a:rPr>
              <a:t> Y </a:t>
            </a:r>
            <a:r>
              <a:rPr lang="en-US" sz="1600" b="1" dirty="0">
                <a:solidFill>
                  <a:schemeClr val="bg1"/>
                </a:solidFill>
              </a:rPr>
              <a:t>NENÍ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konzistentní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napříč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rozložením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různými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úrovněmi</a:t>
            </a:r>
            <a:r>
              <a:rPr lang="en-US" sz="1600" dirty="0">
                <a:solidFill>
                  <a:schemeClr val="bg1"/>
                </a:solidFill>
              </a:rPr>
              <a:t>) Z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Korelační</a:t>
            </a:r>
            <a:r>
              <a:rPr lang="en-US" sz="1600" dirty="0">
                <a:solidFill>
                  <a:schemeClr val="bg1"/>
                </a:solidFill>
              </a:rPr>
              <a:t> 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Předpokládáme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souvislost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mezi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proměnnými</a:t>
            </a:r>
            <a:r>
              <a:rPr lang="en-US" sz="1600" dirty="0">
                <a:solidFill>
                  <a:schemeClr val="bg1"/>
                </a:solidFill>
              </a:rPr>
              <a:t> X a 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Moderátor</a:t>
            </a:r>
            <a:r>
              <a:rPr lang="en-US" sz="1600" dirty="0">
                <a:solidFill>
                  <a:schemeClr val="bg1"/>
                </a:solidFill>
              </a:rPr>
              <a:t> (Z) </a:t>
            </a:r>
            <a:r>
              <a:rPr lang="en-US" sz="1600" dirty="0" err="1">
                <a:solidFill>
                  <a:schemeClr val="bg1"/>
                </a:solidFill>
              </a:rPr>
              <a:t>zavádíme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kvůli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předpokladu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že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korelace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mezi</a:t>
            </a:r>
            <a:r>
              <a:rPr lang="en-US" sz="1600" dirty="0">
                <a:solidFill>
                  <a:schemeClr val="bg1"/>
                </a:solidFill>
              </a:rPr>
              <a:t> X a Y </a:t>
            </a:r>
            <a:r>
              <a:rPr lang="en-US" sz="1600" b="1" dirty="0">
                <a:solidFill>
                  <a:schemeClr val="bg1"/>
                </a:solidFill>
              </a:rPr>
              <a:t>NENÍ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konzistentní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napříč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rozložením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různými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úrovněmi</a:t>
            </a:r>
            <a:r>
              <a:rPr lang="en-US" sz="1600" dirty="0">
                <a:solidFill>
                  <a:schemeClr val="bg1"/>
                </a:solidFill>
              </a:rPr>
              <a:t>) Z</a:t>
            </a:r>
          </a:p>
        </p:txBody>
      </p:sp>
    </p:spTree>
    <p:extLst>
      <p:ext uri="{BB962C8B-B14F-4D97-AF65-F5344CB8AC3E}">
        <p14:creationId xmlns:p14="http://schemas.microsoft.com/office/powerpoint/2010/main" val="40839925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Moderace – představení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Pokud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jsou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oboje</a:t>
            </a:r>
            <a:r>
              <a:rPr lang="en-US" sz="1600" dirty="0">
                <a:solidFill>
                  <a:schemeClr val="bg1"/>
                </a:solidFill>
              </a:rPr>
              <a:t> X a Z </a:t>
            </a:r>
            <a:r>
              <a:rPr lang="en-US" sz="1600" dirty="0" err="1">
                <a:solidFill>
                  <a:schemeClr val="bg1"/>
                </a:solidFill>
              </a:rPr>
              <a:t>spojité</a:t>
            </a:r>
            <a:r>
              <a:rPr lang="en-US" sz="1600" dirty="0">
                <a:solidFill>
                  <a:schemeClr val="bg1"/>
                </a:solidFill>
              </a:rPr>
              <a:t> (resp. </a:t>
            </a:r>
            <a:r>
              <a:rPr lang="en-US" sz="1600" dirty="0" err="1">
                <a:solidFill>
                  <a:schemeClr val="bg1"/>
                </a:solidFill>
              </a:rPr>
              <a:t>intervalové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úrovně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měření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Y = B</a:t>
            </a:r>
            <a:r>
              <a:rPr lang="en-US" sz="1600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+ B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X + B</a:t>
            </a:r>
            <a:r>
              <a:rPr lang="en-US" sz="1600" baseline="-250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Z + B</a:t>
            </a:r>
            <a:r>
              <a:rPr lang="en-US" sz="1600" baseline="-25000" dirty="0">
                <a:solidFill>
                  <a:schemeClr val="bg1"/>
                </a:solidFill>
              </a:rPr>
              <a:t>3</a:t>
            </a:r>
            <a:r>
              <a:rPr lang="en-US" sz="1600" dirty="0">
                <a:solidFill>
                  <a:schemeClr val="bg1"/>
                </a:solidFill>
              </a:rPr>
              <a:t>(X*Z) + 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Pokud</a:t>
            </a:r>
            <a:r>
              <a:rPr lang="en-US" sz="1600" dirty="0">
                <a:solidFill>
                  <a:schemeClr val="bg1"/>
                </a:solidFill>
              </a:rPr>
              <a:t> je X </a:t>
            </a:r>
            <a:r>
              <a:rPr lang="en-US" sz="1600" dirty="0" err="1">
                <a:solidFill>
                  <a:schemeClr val="bg1"/>
                </a:solidFill>
              </a:rPr>
              <a:t>kategorická</a:t>
            </a:r>
            <a:r>
              <a:rPr lang="en-US" sz="1600" dirty="0">
                <a:solidFill>
                  <a:schemeClr val="bg1"/>
                </a:solidFill>
              </a:rPr>
              <a:t> a Z </a:t>
            </a:r>
            <a:r>
              <a:rPr lang="en-US" sz="1600" dirty="0" err="1">
                <a:solidFill>
                  <a:schemeClr val="bg1"/>
                </a:solidFill>
              </a:rPr>
              <a:t>spojitá</a:t>
            </a:r>
            <a:r>
              <a:rPr lang="en-US" sz="1600" dirty="0">
                <a:solidFill>
                  <a:schemeClr val="bg1"/>
                </a:solidFill>
              </a:rPr>
              <a:t> (3 </a:t>
            </a:r>
            <a:r>
              <a:rPr lang="en-US" sz="1600" dirty="0" err="1">
                <a:solidFill>
                  <a:schemeClr val="bg1"/>
                </a:solidFill>
              </a:rPr>
              <a:t>úrovně</a:t>
            </a:r>
            <a:r>
              <a:rPr lang="en-US" sz="1600" dirty="0">
                <a:solidFill>
                  <a:schemeClr val="bg1"/>
                </a:solidFill>
              </a:rPr>
              <a:t> X)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Y = B</a:t>
            </a:r>
            <a:r>
              <a:rPr lang="en-US" sz="1600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+ B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(D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) + B</a:t>
            </a:r>
            <a:r>
              <a:rPr lang="en-US" sz="1600" baseline="-250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(D</a:t>
            </a:r>
            <a:r>
              <a:rPr lang="en-US" sz="1600" baseline="-250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) + B</a:t>
            </a:r>
            <a:r>
              <a:rPr lang="en-US" sz="1600" baseline="-25000" dirty="0">
                <a:solidFill>
                  <a:schemeClr val="bg1"/>
                </a:solidFill>
              </a:rPr>
              <a:t>3</a:t>
            </a:r>
            <a:r>
              <a:rPr lang="en-US" sz="1600" dirty="0">
                <a:solidFill>
                  <a:schemeClr val="bg1"/>
                </a:solidFill>
              </a:rPr>
              <a:t>Z + B</a:t>
            </a:r>
            <a:r>
              <a:rPr lang="en-US" sz="1600" baseline="-25000" dirty="0">
                <a:solidFill>
                  <a:schemeClr val="bg1"/>
                </a:solidFill>
              </a:rPr>
              <a:t>4</a:t>
            </a:r>
            <a:r>
              <a:rPr lang="en-US" sz="1600" dirty="0">
                <a:solidFill>
                  <a:schemeClr val="bg1"/>
                </a:solidFill>
              </a:rPr>
              <a:t>(D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*Z) + B</a:t>
            </a:r>
            <a:r>
              <a:rPr lang="en-US" sz="1600" baseline="-25000" dirty="0">
                <a:solidFill>
                  <a:schemeClr val="bg1"/>
                </a:solidFill>
              </a:rPr>
              <a:t>5</a:t>
            </a:r>
            <a:r>
              <a:rPr lang="en-US" sz="1600" dirty="0">
                <a:solidFill>
                  <a:schemeClr val="bg1"/>
                </a:solidFill>
              </a:rPr>
              <a:t>(D</a:t>
            </a:r>
            <a:r>
              <a:rPr lang="en-US" sz="1600" baseline="-250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*Z) + e</a:t>
            </a:r>
          </a:p>
        </p:txBody>
      </p:sp>
    </p:spTree>
    <p:extLst>
      <p:ext uri="{BB962C8B-B14F-4D97-AF65-F5344CB8AC3E}">
        <p14:creationId xmlns:p14="http://schemas.microsoft.com/office/powerpoint/2010/main" val="2153342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Moderace – příklad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mod &lt;- </a:t>
            </a:r>
            <a:r>
              <a:rPr lang="en-US" sz="1400" dirty="0" err="1">
                <a:solidFill>
                  <a:schemeClr val="bg1"/>
                </a:solidFill>
              </a:rPr>
              <a:t>Hate_Crimes</a:t>
            </a:r>
            <a:r>
              <a:rPr lang="en-US" sz="1400" dirty="0">
                <a:solidFill>
                  <a:schemeClr val="bg1"/>
                </a:solidFill>
              </a:rPr>
              <a:t> %&gt;%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cs-CZ" sz="1400" dirty="0">
                <a:solidFill>
                  <a:schemeClr val="bg1"/>
                </a:solidFill>
              </a:rPr>
              <a:t>	</a:t>
            </a:r>
            <a:r>
              <a:rPr lang="en-US" sz="1400" dirty="0">
                <a:solidFill>
                  <a:schemeClr val="bg1"/>
                </a:solidFill>
              </a:rPr>
              <a:t>select(</a:t>
            </a:r>
            <a:r>
              <a:rPr lang="en-US" sz="1400" dirty="0" err="1">
                <a:solidFill>
                  <a:schemeClr val="bg1"/>
                </a:solidFill>
              </a:rPr>
              <a:t>share_voters_voted_trump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median_household_income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UrbanRural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  <a:endParaRPr lang="cs-CZ" sz="1400" dirty="0">
              <a:solidFill>
                <a:schemeClr val="bg1"/>
              </a:solidFill>
            </a:endParaRPr>
          </a:p>
          <a:p>
            <a:pPr marL="0" lvl="0" indent="0"/>
            <a:endParaRPr lang="cs-CZ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Summary statistics</a:t>
            </a: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describeBy</a:t>
            </a:r>
            <a:r>
              <a:rPr lang="en-US" sz="1400" dirty="0">
                <a:solidFill>
                  <a:schemeClr val="bg1"/>
                </a:solidFill>
              </a:rPr>
              <a:t>(mod, </a:t>
            </a:r>
            <a:r>
              <a:rPr lang="en-US" sz="1400" dirty="0" err="1">
                <a:solidFill>
                  <a:schemeClr val="bg1"/>
                </a:solidFill>
              </a:rPr>
              <a:t>mod$UrbanRural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Create a boxplot of the data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boxplot(formula = </a:t>
            </a:r>
            <a:r>
              <a:rPr lang="en-US" sz="1400" dirty="0" err="1">
                <a:solidFill>
                  <a:schemeClr val="bg1"/>
                </a:solidFill>
              </a:rPr>
              <a:t>mod$share_voters_voted_trump</a:t>
            </a:r>
            <a:r>
              <a:rPr lang="en-US" sz="1400" dirty="0">
                <a:solidFill>
                  <a:schemeClr val="bg1"/>
                </a:solidFill>
              </a:rPr>
              <a:t> ~ </a:t>
            </a:r>
            <a:r>
              <a:rPr lang="en-US" sz="1400" dirty="0" err="1">
                <a:solidFill>
                  <a:schemeClr val="bg1"/>
                </a:solidFill>
              </a:rPr>
              <a:t>mod$UrbanRural</a:t>
            </a:r>
            <a:r>
              <a:rPr lang="en-US" sz="1400" dirty="0">
                <a:solidFill>
                  <a:schemeClr val="bg1"/>
                </a:solidFill>
              </a:rPr>
              <a:t>, main = "Boxplot", </a:t>
            </a:r>
            <a:r>
              <a:rPr lang="en-US" sz="1400" dirty="0" err="1">
                <a:solidFill>
                  <a:schemeClr val="bg1"/>
                </a:solidFill>
              </a:rPr>
              <a:t>xlab</a:t>
            </a:r>
            <a:r>
              <a:rPr lang="en-US" sz="1400" dirty="0">
                <a:solidFill>
                  <a:schemeClr val="bg1"/>
                </a:solidFill>
              </a:rPr>
              <a:t> = "Group </a:t>
            </a:r>
            <a:r>
              <a:rPr lang="en-US" sz="1400" dirty="0" err="1">
                <a:solidFill>
                  <a:schemeClr val="bg1"/>
                </a:solidFill>
              </a:rPr>
              <a:t>UrbanRural</a:t>
            </a:r>
            <a:r>
              <a:rPr lang="en-US" sz="1400" dirty="0">
                <a:solidFill>
                  <a:schemeClr val="bg1"/>
                </a:solidFill>
              </a:rPr>
              <a:t>", </a:t>
            </a:r>
            <a:r>
              <a:rPr lang="en-US" sz="1400" dirty="0" err="1">
                <a:solidFill>
                  <a:schemeClr val="bg1"/>
                </a:solidFill>
              </a:rPr>
              <a:t>ylab</a:t>
            </a:r>
            <a:r>
              <a:rPr lang="en-US" sz="1400" dirty="0">
                <a:solidFill>
                  <a:schemeClr val="bg1"/>
                </a:solidFill>
              </a:rPr>
              <a:t> = "</a:t>
            </a:r>
            <a:r>
              <a:rPr lang="en-US" sz="1400" dirty="0" err="1">
                <a:solidFill>
                  <a:schemeClr val="bg1"/>
                </a:solidFill>
              </a:rPr>
              <a:t>share_voters_voted_trump</a:t>
            </a:r>
            <a:r>
              <a:rPr lang="en-US" sz="1400" dirty="0">
                <a:solidFill>
                  <a:schemeClr val="bg1"/>
                </a:solidFill>
              </a:rPr>
              <a:t>")</a:t>
            </a: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Create subsets of the two </a:t>
            </a:r>
            <a:r>
              <a:rPr lang="cs-CZ" sz="1400" dirty="0" err="1">
                <a:solidFill>
                  <a:schemeClr val="bg1"/>
                </a:solidFill>
              </a:rPr>
              <a:t>gro</a:t>
            </a:r>
            <a:r>
              <a:rPr lang="en-US" sz="1400" dirty="0">
                <a:solidFill>
                  <a:schemeClr val="bg1"/>
                </a:solidFill>
              </a:rPr>
              <a:t>ups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Make the subset for the group </a:t>
            </a:r>
            <a:r>
              <a:rPr lang="en-US" sz="1400" dirty="0" err="1">
                <a:solidFill>
                  <a:schemeClr val="bg1"/>
                </a:solidFill>
              </a:rPr>
              <a:t>UrbanRural</a:t>
            </a:r>
            <a:r>
              <a:rPr lang="en-US" sz="1400" dirty="0">
                <a:solidFill>
                  <a:schemeClr val="bg1"/>
                </a:solidFill>
              </a:rPr>
              <a:t> = "Rural"</a:t>
            </a: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mod_Rural</a:t>
            </a:r>
            <a:r>
              <a:rPr lang="en-US" sz="1400" dirty="0">
                <a:solidFill>
                  <a:schemeClr val="bg1"/>
                </a:solidFill>
              </a:rPr>
              <a:t> &lt;- subset(mod, </a:t>
            </a:r>
            <a:r>
              <a:rPr lang="en-US" sz="1400" dirty="0" err="1">
                <a:solidFill>
                  <a:schemeClr val="bg1"/>
                </a:solidFill>
              </a:rPr>
              <a:t>mod$UrbanRural</a:t>
            </a:r>
            <a:r>
              <a:rPr lang="en-US" sz="1400" dirty="0">
                <a:solidFill>
                  <a:schemeClr val="bg1"/>
                </a:solidFill>
              </a:rPr>
              <a:t> == "Rural")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Make the subset for the group </a:t>
            </a:r>
            <a:r>
              <a:rPr lang="en-US" sz="1400" dirty="0" err="1">
                <a:solidFill>
                  <a:schemeClr val="bg1"/>
                </a:solidFill>
              </a:rPr>
              <a:t>UrbanRural</a:t>
            </a:r>
            <a:r>
              <a:rPr lang="en-US" sz="1400" dirty="0">
                <a:solidFill>
                  <a:schemeClr val="bg1"/>
                </a:solidFill>
              </a:rPr>
              <a:t> = "Urban"</a:t>
            </a: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mod_Urban</a:t>
            </a:r>
            <a:r>
              <a:rPr lang="en-US" sz="1400" dirty="0">
                <a:solidFill>
                  <a:schemeClr val="bg1"/>
                </a:solidFill>
              </a:rPr>
              <a:t> &lt;- subset(mod, </a:t>
            </a:r>
            <a:r>
              <a:rPr lang="en-US" sz="1400" dirty="0" err="1">
                <a:solidFill>
                  <a:schemeClr val="bg1"/>
                </a:solidFill>
              </a:rPr>
              <a:t>mod$UrbanRural</a:t>
            </a:r>
            <a:r>
              <a:rPr lang="en-US" sz="1400" dirty="0">
                <a:solidFill>
                  <a:schemeClr val="bg1"/>
                </a:solidFill>
              </a:rPr>
              <a:t> == "Urban")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Calculate the correlations</a:t>
            </a: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cor</a:t>
            </a:r>
            <a:r>
              <a:rPr lang="en-US" sz="1400" dirty="0">
                <a:solidFill>
                  <a:schemeClr val="bg1"/>
                </a:solidFill>
              </a:rPr>
              <a:t>(</a:t>
            </a:r>
            <a:r>
              <a:rPr lang="en-US" sz="1400" dirty="0" err="1">
                <a:solidFill>
                  <a:schemeClr val="bg1"/>
                </a:solidFill>
              </a:rPr>
              <a:t>mod_Rural$share_voters_voted_trump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mod_Rural$median_household_income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cor</a:t>
            </a:r>
            <a:r>
              <a:rPr lang="en-US" sz="1400" dirty="0">
                <a:solidFill>
                  <a:schemeClr val="bg1"/>
                </a:solidFill>
              </a:rPr>
              <a:t>(</a:t>
            </a:r>
            <a:r>
              <a:rPr lang="en-US" sz="1400" dirty="0" err="1">
                <a:solidFill>
                  <a:schemeClr val="bg1"/>
                </a:solidFill>
              </a:rPr>
              <a:t>mod_Urban$share_voters_voted_trump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mod_Urban$median_household_income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26422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Moderace – příklad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Model without moderation (tests for "first-order effects")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model_1 &lt;- </a:t>
            </a:r>
            <a:r>
              <a:rPr lang="en-US" sz="1400" dirty="0" err="1">
                <a:solidFill>
                  <a:schemeClr val="bg1"/>
                </a:solidFill>
              </a:rPr>
              <a:t>lm</a:t>
            </a:r>
            <a:r>
              <a:rPr lang="en-US" sz="1400" dirty="0">
                <a:solidFill>
                  <a:schemeClr val="bg1"/>
                </a:solidFill>
              </a:rPr>
              <a:t>(</a:t>
            </a:r>
            <a:r>
              <a:rPr lang="en-US" sz="1400" dirty="0" err="1">
                <a:solidFill>
                  <a:schemeClr val="bg1"/>
                </a:solidFill>
              </a:rPr>
              <a:t>mod$share_voters_voted_trump</a:t>
            </a:r>
            <a:r>
              <a:rPr lang="en-US" sz="1400" dirty="0">
                <a:solidFill>
                  <a:schemeClr val="bg1"/>
                </a:solidFill>
              </a:rPr>
              <a:t> ~ </a:t>
            </a:r>
            <a:r>
              <a:rPr lang="en-US" sz="1400" dirty="0" err="1">
                <a:solidFill>
                  <a:schemeClr val="bg1"/>
                </a:solidFill>
              </a:rPr>
              <a:t>mod$median_household_income</a:t>
            </a:r>
            <a:r>
              <a:rPr lang="en-US" sz="1400" dirty="0">
                <a:solidFill>
                  <a:schemeClr val="bg1"/>
                </a:solidFill>
              </a:rPr>
              <a:t> + </a:t>
            </a:r>
            <a:r>
              <a:rPr lang="en-US" sz="1400" dirty="0" err="1">
                <a:solidFill>
                  <a:schemeClr val="bg1"/>
                </a:solidFill>
              </a:rPr>
              <a:t>mod$UrbanRural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Make a summary of model_1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summary(model_1)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Create new predictor variables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moderator &lt;- </a:t>
            </a:r>
            <a:r>
              <a:rPr lang="en-US" sz="1400" dirty="0" err="1">
                <a:solidFill>
                  <a:schemeClr val="bg1"/>
                </a:solidFill>
              </a:rPr>
              <a:t>mod$median_household_income</a:t>
            </a:r>
            <a:r>
              <a:rPr lang="en-US" sz="1400" dirty="0">
                <a:solidFill>
                  <a:schemeClr val="bg1"/>
                </a:solidFill>
              </a:rPr>
              <a:t> * </a:t>
            </a:r>
            <a:r>
              <a:rPr lang="en-US" sz="1400" dirty="0" err="1">
                <a:solidFill>
                  <a:schemeClr val="bg1"/>
                </a:solidFill>
              </a:rPr>
              <a:t>as.numeric</a:t>
            </a:r>
            <a:r>
              <a:rPr lang="en-US" sz="1400" dirty="0">
                <a:solidFill>
                  <a:schemeClr val="bg1"/>
                </a:solidFill>
              </a:rPr>
              <a:t>(</a:t>
            </a:r>
            <a:r>
              <a:rPr lang="en-US" sz="1400" dirty="0" err="1">
                <a:solidFill>
                  <a:schemeClr val="bg1"/>
                </a:solidFill>
              </a:rPr>
              <a:t>mod$UrbanRural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Model with moderation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model_2 &lt;- </a:t>
            </a:r>
            <a:r>
              <a:rPr lang="en-US" sz="1400" dirty="0" err="1">
                <a:solidFill>
                  <a:schemeClr val="bg1"/>
                </a:solidFill>
              </a:rPr>
              <a:t>lm</a:t>
            </a:r>
            <a:r>
              <a:rPr lang="en-US" sz="1400" dirty="0">
                <a:solidFill>
                  <a:schemeClr val="bg1"/>
                </a:solidFill>
              </a:rPr>
              <a:t>(</a:t>
            </a:r>
            <a:r>
              <a:rPr lang="en-US" sz="1400" dirty="0" err="1">
                <a:solidFill>
                  <a:schemeClr val="bg1"/>
                </a:solidFill>
              </a:rPr>
              <a:t>mod$share_voters_voted_trump</a:t>
            </a:r>
            <a:r>
              <a:rPr lang="en-US" sz="1400" dirty="0">
                <a:solidFill>
                  <a:schemeClr val="bg1"/>
                </a:solidFill>
              </a:rPr>
              <a:t> ~ </a:t>
            </a:r>
            <a:r>
              <a:rPr lang="en-US" sz="1400" dirty="0" err="1">
                <a:solidFill>
                  <a:schemeClr val="bg1"/>
                </a:solidFill>
              </a:rPr>
              <a:t>mod$median_household_income</a:t>
            </a:r>
            <a:r>
              <a:rPr lang="en-US" sz="1400" dirty="0">
                <a:solidFill>
                  <a:schemeClr val="bg1"/>
                </a:solidFill>
              </a:rPr>
              <a:t> + </a:t>
            </a:r>
            <a:r>
              <a:rPr lang="en-US" sz="1400" dirty="0" err="1">
                <a:solidFill>
                  <a:schemeClr val="bg1"/>
                </a:solidFill>
              </a:rPr>
              <a:t>mod$UrbanRural</a:t>
            </a:r>
            <a:r>
              <a:rPr lang="en-US" sz="1400" dirty="0">
                <a:solidFill>
                  <a:schemeClr val="bg1"/>
                </a:solidFill>
              </a:rPr>
              <a:t> + moderator)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Make a summary of model_2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summary(model_2)</a:t>
            </a: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Compare model_1 and model_2</a:t>
            </a: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anova</a:t>
            </a:r>
            <a:r>
              <a:rPr lang="en-US" sz="1400" dirty="0">
                <a:solidFill>
                  <a:schemeClr val="bg1"/>
                </a:solidFill>
              </a:rPr>
              <a:t>(model_1, model_2)</a:t>
            </a:r>
          </a:p>
        </p:txBody>
      </p:sp>
    </p:spTree>
    <p:extLst>
      <p:ext uri="{BB962C8B-B14F-4D97-AF65-F5344CB8AC3E}">
        <p14:creationId xmlns:p14="http://schemas.microsoft.com/office/powerpoint/2010/main" val="3317512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Moderace – příklad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Choose colors to represent the points by group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color &lt;- c("</a:t>
            </a:r>
            <a:r>
              <a:rPr lang="en-US" sz="1600" dirty="0" err="1">
                <a:solidFill>
                  <a:schemeClr val="bg1"/>
                </a:solidFill>
              </a:rPr>
              <a:t>red","green","blue</a:t>
            </a:r>
            <a:r>
              <a:rPr lang="en-US" sz="1600" dirty="0">
                <a:solidFill>
                  <a:schemeClr val="bg1"/>
                </a:solidFill>
              </a:rPr>
              <a:t>")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Illustration of the first-order effects of working memory on </a:t>
            </a:r>
            <a:r>
              <a:rPr lang="en-US" sz="1600" dirty="0" err="1">
                <a:solidFill>
                  <a:schemeClr val="bg1"/>
                </a:solidFill>
              </a:rPr>
              <a:t>share_voters_voted_trump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ggplot</a:t>
            </a:r>
            <a:r>
              <a:rPr lang="en-US" sz="1600" dirty="0">
                <a:solidFill>
                  <a:schemeClr val="bg1"/>
                </a:solidFill>
              </a:rPr>
              <a:t>(mod, </a:t>
            </a:r>
            <a:r>
              <a:rPr lang="en-US" sz="1600" dirty="0" err="1">
                <a:solidFill>
                  <a:schemeClr val="bg1"/>
                </a:solidFill>
              </a:rPr>
              <a:t>aes</a:t>
            </a:r>
            <a:r>
              <a:rPr lang="en-US" sz="1600" dirty="0">
                <a:solidFill>
                  <a:schemeClr val="bg1"/>
                </a:solidFill>
              </a:rPr>
              <a:t>(x = </a:t>
            </a:r>
            <a:r>
              <a:rPr lang="en-US" sz="1600" dirty="0" err="1">
                <a:solidFill>
                  <a:schemeClr val="bg1"/>
                </a:solidFill>
              </a:rPr>
              <a:t>median_household_income</a:t>
            </a:r>
            <a:r>
              <a:rPr lang="en-US" sz="1600" dirty="0">
                <a:solidFill>
                  <a:schemeClr val="bg1"/>
                </a:solidFill>
              </a:rPr>
              <a:t>, y = </a:t>
            </a:r>
            <a:r>
              <a:rPr lang="en-US" sz="1600" dirty="0" err="1">
                <a:solidFill>
                  <a:schemeClr val="bg1"/>
                </a:solidFill>
              </a:rPr>
              <a:t>share_voters_voted_trump</a:t>
            </a:r>
            <a:r>
              <a:rPr lang="en-US" sz="1600" dirty="0">
                <a:solidFill>
                  <a:schemeClr val="bg1"/>
                </a:solidFill>
              </a:rPr>
              <a:t>)) + </a:t>
            </a:r>
            <a:r>
              <a:rPr lang="en-US" sz="1600" dirty="0" err="1">
                <a:solidFill>
                  <a:schemeClr val="bg1"/>
                </a:solidFill>
              </a:rPr>
              <a:t>geom_smooth</a:t>
            </a:r>
            <a:r>
              <a:rPr lang="en-US" sz="1600" dirty="0">
                <a:solidFill>
                  <a:schemeClr val="bg1"/>
                </a:solidFill>
              </a:rPr>
              <a:t>(method = "</a:t>
            </a:r>
            <a:r>
              <a:rPr lang="en-US" sz="1600" dirty="0" err="1">
                <a:solidFill>
                  <a:schemeClr val="bg1"/>
                </a:solidFill>
              </a:rPr>
              <a:t>lm</a:t>
            </a:r>
            <a:r>
              <a:rPr lang="en-US" sz="1600" dirty="0">
                <a:solidFill>
                  <a:schemeClr val="bg1"/>
                </a:solidFill>
              </a:rPr>
              <a:t>", color = "black") +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  </a:t>
            </a:r>
            <a:r>
              <a:rPr lang="en-US" sz="1600" dirty="0" err="1">
                <a:solidFill>
                  <a:schemeClr val="bg1"/>
                </a:solidFill>
              </a:rPr>
              <a:t>geom_point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aes</a:t>
            </a:r>
            <a:r>
              <a:rPr lang="en-US" sz="1600" dirty="0">
                <a:solidFill>
                  <a:schemeClr val="bg1"/>
                </a:solidFill>
              </a:rPr>
              <a:t>(color = </a:t>
            </a:r>
            <a:r>
              <a:rPr lang="en-US" sz="1600" dirty="0" err="1">
                <a:solidFill>
                  <a:schemeClr val="bg1"/>
                </a:solidFill>
              </a:rPr>
              <a:t>UrbanRural</a:t>
            </a:r>
            <a:r>
              <a:rPr lang="en-US" sz="1600" dirty="0">
                <a:solidFill>
                  <a:schemeClr val="bg1"/>
                </a:solidFill>
              </a:rPr>
              <a:t>))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Illustration of the moderation effect of working memory on </a:t>
            </a:r>
            <a:r>
              <a:rPr lang="en-US" sz="1600" dirty="0" err="1">
                <a:solidFill>
                  <a:schemeClr val="bg1"/>
                </a:solidFill>
              </a:rPr>
              <a:t>share_voters_voted_trump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ggplot</a:t>
            </a:r>
            <a:r>
              <a:rPr lang="en-US" sz="1600" dirty="0">
                <a:solidFill>
                  <a:schemeClr val="bg1"/>
                </a:solidFill>
              </a:rPr>
              <a:t>(mod, </a:t>
            </a:r>
            <a:r>
              <a:rPr lang="en-US" sz="1600" dirty="0" err="1">
                <a:solidFill>
                  <a:schemeClr val="bg1"/>
                </a:solidFill>
              </a:rPr>
              <a:t>aes</a:t>
            </a:r>
            <a:r>
              <a:rPr lang="en-US" sz="1600" dirty="0">
                <a:solidFill>
                  <a:schemeClr val="bg1"/>
                </a:solidFill>
              </a:rPr>
              <a:t>(x = </a:t>
            </a:r>
            <a:r>
              <a:rPr lang="en-US" sz="1600" dirty="0" err="1">
                <a:solidFill>
                  <a:schemeClr val="bg1"/>
                </a:solidFill>
              </a:rPr>
              <a:t>median_household_income</a:t>
            </a:r>
            <a:r>
              <a:rPr lang="en-US" sz="1600" dirty="0">
                <a:solidFill>
                  <a:schemeClr val="bg1"/>
                </a:solidFill>
              </a:rPr>
              <a:t>, y = </a:t>
            </a:r>
            <a:r>
              <a:rPr lang="en-US" sz="1600" dirty="0" err="1">
                <a:solidFill>
                  <a:schemeClr val="bg1"/>
                </a:solidFill>
              </a:rPr>
              <a:t>share_voters_voted_trump</a:t>
            </a:r>
            <a:r>
              <a:rPr lang="en-US" sz="1600" dirty="0">
                <a:solidFill>
                  <a:schemeClr val="bg1"/>
                </a:solidFill>
              </a:rPr>
              <a:t>)) +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  </a:t>
            </a:r>
            <a:r>
              <a:rPr lang="en-US" sz="1600" dirty="0" err="1">
                <a:solidFill>
                  <a:schemeClr val="bg1"/>
                </a:solidFill>
              </a:rPr>
              <a:t>geom_smooth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aes</a:t>
            </a:r>
            <a:r>
              <a:rPr lang="en-US" sz="1600" dirty="0">
                <a:solidFill>
                  <a:schemeClr val="bg1"/>
                </a:solidFill>
              </a:rPr>
              <a:t>(group = </a:t>
            </a:r>
            <a:r>
              <a:rPr lang="en-US" sz="1600" dirty="0" err="1">
                <a:solidFill>
                  <a:schemeClr val="bg1"/>
                </a:solidFill>
              </a:rPr>
              <a:t>UrbanRural</a:t>
            </a:r>
            <a:r>
              <a:rPr lang="en-US" sz="1600" dirty="0">
                <a:solidFill>
                  <a:schemeClr val="bg1"/>
                </a:solidFill>
              </a:rPr>
              <a:t>), method = "</a:t>
            </a:r>
            <a:r>
              <a:rPr lang="en-US" sz="1600" dirty="0" err="1">
                <a:solidFill>
                  <a:schemeClr val="bg1"/>
                </a:solidFill>
              </a:rPr>
              <a:t>lm</a:t>
            </a:r>
            <a:r>
              <a:rPr lang="en-US" sz="1600" dirty="0">
                <a:solidFill>
                  <a:schemeClr val="bg1"/>
                </a:solidFill>
              </a:rPr>
              <a:t>", se = T, color = "black", </a:t>
            </a:r>
            <a:r>
              <a:rPr lang="en-US" sz="1600" dirty="0" err="1">
                <a:solidFill>
                  <a:schemeClr val="bg1"/>
                </a:solidFill>
              </a:rPr>
              <a:t>fullrange</a:t>
            </a:r>
            <a:r>
              <a:rPr lang="en-US" sz="1600" dirty="0">
                <a:solidFill>
                  <a:schemeClr val="bg1"/>
                </a:solidFill>
              </a:rPr>
              <a:t> = T) +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  </a:t>
            </a:r>
            <a:r>
              <a:rPr lang="en-US" sz="1600" dirty="0" err="1">
                <a:solidFill>
                  <a:schemeClr val="bg1"/>
                </a:solidFill>
              </a:rPr>
              <a:t>geom_point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aes</a:t>
            </a:r>
            <a:r>
              <a:rPr lang="en-US" sz="1600" dirty="0">
                <a:solidFill>
                  <a:schemeClr val="bg1"/>
                </a:solidFill>
              </a:rPr>
              <a:t>(color = </a:t>
            </a:r>
            <a:r>
              <a:rPr lang="en-US" sz="1600" dirty="0" err="1">
                <a:solidFill>
                  <a:schemeClr val="bg1"/>
                </a:solidFill>
              </a:rPr>
              <a:t>UrbanRural</a:t>
            </a:r>
            <a:r>
              <a:rPr lang="en-US" sz="1600" dirty="0">
                <a:solidFill>
                  <a:schemeClr val="bg1"/>
                </a:solidFill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919698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Moderace  a mediace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3" y="1199550"/>
            <a:ext cx="862635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en-US" sz="1600" u="sng" dirty="0">
                <a:solidFill>
                  <a:schemeClr val="bg1"/>
                </a:solidFill>
              </a:rPr>
              <a:t>A moderator has influence over</a:t>
            </a:r>
            <a:r>
              <a:rPr lang="cs-CZ" sz="1600" u="sng" dirty="0">
                <a:solidFill>
                  <a:schemeClr val="bg1"/>
                </a:solidFill>
              </a:rPr>
              <a:t> </a:t>
            </a:r>
            <a:r>
              <a:rPr lang="en-US" sz="1600" u="sng" dirty="0">
                <a:solidFill>
                  <a:schemeClr val="bg1"/>
                </a:solidFill>
              </a:rPr>
              <a:t>other effects or relationships, </a:t>
            </a:r>
            <a:endParaRPr lang="cs-CZ" sz="1600" u="sng" dirty="0">
              <a:solidFill>
                <a:schemeClr val="bg1"/>
              </a:solidFill>
            </a:endParaRPr>
          </a:p>
          <a:p>
            <a:pPr marL="0" lvl="0" indent="0" algn="ctr"/>
            <a:r>
              <a:rPr lang="en-US" sz="1600" u="sng" dirty="0">
                <a:solidFill>
                  <a:schemeClr val="bg1"/>
                </a:solidFill>
              </a:rPr>
              <a:t>whereas</a:t>
            </a:r>
            <a:r>
              <a:rPr lang="cs-CZ" sz="1600" u="sng" dirty="0">
                <a:solidFill>
                  <a:schemeClr val="bg1"/>
                </a:solidFill>
              </a:rPr>
              <a:t> </a:t>
            </a:r>
            <a:r>
              <a:rPr lang="en-US" sz="1600" u="sng" dirty="0">
                <a:solidFill>
                  <a:schemeClr val="bg1"/>
                </a:solidFill>
              </a:rPr>
              <a:t>the mediator explains a relationship.</a:t>
            </a:r>
          </a:p>
        </p:txBody>
      </p:sp>
    </p:spTree>
    <p:extLst>
      <p:ext uri="{BB962C8B-B14F-4D97-AF65-F5344CB8AC3E}">
        <p14:creationId xmlns:p14="http://schemas.microsoft.com/office/powerpoint/2010/main" val="22807315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085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Zdroje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288493"/>
            <a:ext cx="8640125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Field, A. (2009). Discovering statistics using SPSS, 3th Ed. Los Angeles: Sage.</a:t>
            </a: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Fox, J. (2016). Applied Regression Analysis and Generalized Linear Models, 3th Ed. Los Angeles: Sage.</a:t>
            </a: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Robotková</a:t>
            </a:r>
            <a:r>
              <a:rPr lang="en-US" sz="1400" dirty="0">
                <a:solidFill>
                  <a:schemeClr val="bg1"/>
                </a:solidFill>
              </a:rPr>
              <a:t>, A., &amp; </a:t>
            </a:r>
            <a:r>
              <a:rPr lang="en-US" sz="1400" dirty="0" err="1">
                <a:solidFill>
                  <a:schemeClr val="bg1"/>
                </a:solidFill>
              </a:rPr>
              <a:t>Ježek</a:t>
            </a:r>
            <a:r>
              <a:rPr lang="en-US" sz="1400" dirty="0">
                <a:solidFill>
                  <a:schemeClr val="bg1"/>
                </a:solidFill>
              </a:rPr>
              <a:t>, S. (2012). </a:t>
            </a:r>
            <a:r>
              <a:rPr lang="en-US" sz="1400" dirty="0" err="1">
                <a:solidFill>
                  <a:schemeClr val="bg1"/>
                </a:solidFill>
              </a:rPr>
              <a:t>Vícenásobná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lineární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regrese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Prezentace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kurzu</a:t>
            </a:r>
            <a:r>
              <a:rPr lang="en-US" sz="1400" dirty="0">
                <a:solidFill>
                  <a:schemeClr val="bg1"/>
                </a:solidFill>
              </a:rPr>
              <a:t> PSY252.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42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822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K čemu slouží?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86872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Lineární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regrese</a:t>
            </a:r>
            <a:endParaRPr lang="en-US" sz="1600" i="1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i="1" dirty="0" err="1">
                <a:solidFill>
                  <a:schemeClr val="bg1"/>
                </a:solidFill>
              </a:rPr>
              <a:t>Nakolik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lze</a:t>
            </a:r>
            <a:r>
              <a:rPr lang="en-US" sz="1600" i="1" dirty="0">
                <a:solidFill>
                  <a:schemeClr val="bg1"/>
                </a:solidFill>
              </a:rPr>
              <a:t> z IQ </a:t>
            </a:r>
            <a:r>
              <a:rPr lang="en-US" sz="1600" i="1" dirty="0" err="1">
                <a:solidFill>
                  <a:schemeClr val="bg1"/>
                </a:solidFill>
              </a:rPr>
              <a:t>skóru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usuzovat</a:t>
            </a:r>
            <a:r>
              <a:rPr lang="en-US" sz="1600" i="1" dirty="0">
                <a:solidFill>
                  <a:schemeClr val="bg1"/>
                </a:solidFill>
              </a:rPr>
              <a:t> o </a:t>
            </a:r>
            <a:r>
              <a:rPr lang="en-US" sz="1600" i="1" dirty="0" err="1">
                <a:solidFill>
                  <a:schemeClr val="bg1"/>
                </a:solidFill>
              </a:rPr>
              <a:t>výkonu</a:t>
            </a:r>
            <a:r>
              <a:rPr lang="en-US" sz="1600" i="1" dirty="0">
                <a:solidFill>
                  <a:schemeClr val="bg1"/>
                </a:solidFill>
              </a:rPr>
              <a:t> v </a:t>
            </a:r>
            <a:r>
              <a:rPr lang="en-US" sz="1600" i="1" dirty="0" err="1">
                <a:solidFill>
                  <a:schemeClr val="bg1"/>
                </a:solidFill>
              </a:rPr>
              <a:t>matematice</a:t>
            </a:r>
            <a:r>
              <a:rPr lang="en-US" sz="1600" i="1" dirty="0">
                <a:solidFill>
                  <a:schemeClr val="bg1"/>
                </a:solidFill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Predikce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i="1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Vícenásobná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lineární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regrese</a:t>
            </a:r>
            <a:endParaRPr lang="en-US" sz="1600" i="1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i="1" dirty="0" err="1">
                <a:solidFill>
                  <a:schemeClr val="bg1"/>
                </a:solidFill>
              </a:rPr>
              <a:t>Přispívá</a:t>
            </a:r>
            <a:r>
              <a:rPr lang="en-US" sz="1600" i="1" dirty="0">
                <a:solidFill>
                  <a:schemeClr val="bg1"/>
                </a:solidFill>
              </a:rPr>
              <a:t> k </a:t>
            </a:r>
            <a:r>
              <a:rPr lang="en-US" sz="1600" i="1" dirty="0" err="1">
                <a:solidFill>
                  <a:schemeClr val="bg1"/>
                </a:solidFill>
              </a:rPr>
              <a:t>výši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platu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kromě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úrovně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vzdělání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také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pohlaví</a:t>
            </a:r>
            <a:r>
              <a:rPr lang="en-US" sz="1600" i="1" dirty="0">
                <a:solidFill>
                  <a:schemeClr val="bg1"/>
                </a:solidFill>
              </a:rPr>
              <a:t>?</a:t>
            </a:r>
            <a:endParaRPr lang="cs-CZ" sz="1600" i="1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Predikce</a:t>
            </a:r>
            <a:endParaRPr lang="cs-CZ" sz="16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Inkrementální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validita</a:t>
            </a:r>
            <a:endParaRPr lang="cs-CZ" sz="16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Statistická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kontrola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246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1302106" y="1196399"/>
            <a:ext cx="2256453" cy="188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600" b="1" dirty="0">
                <a:solidFill>
                  <a:schemeClr val="bg1"/>
                </a:solidFill>
              </a:rPr>
              <a:t>	</a:t>
            </a:r>
            <a:r>
              <a:rPr lang="en-US" sz="1600" b="1" dirty="0" err="1">
                <a:solidFill>
                  <a:schemeClr val="bg1"/>
                </a:solidFill>
              </a:rPr>
              <a:t>Notace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b="1" dirty="0">
                <a:solidFill>
                  <a:schemeClr val="bg1"/>
                </a:solidFill>
              </a:rPr>
              <a:t>	</a:t>
            </a:r>
            <a:r>
              <a:rPr lang="en-US" sz="1600" dirty="0">
                <a:solidFill>
                  <a:schemeClr val="bg1"/>
                </a:solidFill>
              </a:rPr>
              <a:t>Y = Y' + e</a:t>
            </a:r>
          </a:p>
          <a:p>
            <a:pPr marL="0" lvl="0" indent="0"/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b="1" dirty="0" err="1">
                <a:solidFill>
                  <a:schemeClr val="bg1"/>
                </a:solidFill>
              </a:rPr>
              <a:t>Lineární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regrese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Y' = a + </a:t>
            </a:r>
            <a:r>
              <a:rPr lang="en-US" sz="1600" dirty="0" err="1">
                <a:solidFill>
                  <a:schemeClr val="bg1"/>
                </a:solidFill>
              </a:rPr>
              <a:t>bX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Y' = b</a:t>
            </a:r>
            <a:r>
              <a:rPr lang="en-US" sz="1600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+ b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X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</a:p>
          <a:p>
            <a:pPr marL="0" lvl="0" indent="0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" name="Google Shape;808;p19">
            <a:extLst>
              <a:ext uri="{FF2B5EF4-FFF2-40B4-BE49-F238E27FC236}">
                <a16:creationId xmlns:a16="http://schemas.microsoft.com/office/drawing/2014/main" id="{74A9F538-D7EE-446F-B477-D1DE15B31158}"/>
              </a:ext>
            </a:extLst>
          </p:cNvPr>
          <p:cNvSpPr txBox="1">
            <a:spLocks/>
          </p:cNvSpPr>
          <p:nvPr/>
        </p:nvSpPr>
        <p:spPr>
          <a:xfrm>
            <a:off x="3558559" y="1196399"/>
            <a:ext cx="4852681" cy="3763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endParaRPr lang="cs-CZ" sz="1600" b="1" dirty="0">
              <a:solidFill>
                <a:schemeClr val="bg1"/>
              </a:solidFill>
            </a:endParaRPr>
          </a:p>
          <a:p>
            <a:pPr marL="0" indent="0"/>
            <a:endParaRPr lang="cs-CZ" sz="1600" b="1" dirty="0">
              <a:solidFill>
                <a:schemeClr val="bg1"/>
              </a:solidFill>
            </a:endParaRPr>
          </a:p>
          <a:p>
            <a:pPr marL="0" indent="0"/>
            <a:endParaRPr lang="cs-CZ" sz="1600" b="1" dirty="0">
              <a:solidFill>
                <a:schemeClr val="bg1"/>
              </a:solidFill>
            </a:endParaRPr>
          </a:p>
          <a:p>
            <a:pPr marL="0" indent="0"/>
            <a:r>
              <a:rPr lang="en-US" sz="1600" b="1" dirty="0" err="1">
                <a:solidFill>
                  <a:schemeClr val="bg1"/>
                </a:solidFill>
              </a:rPr>
              <a:t>Vícenásobná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lineární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regrese</a:t>
            </a:r>
            <a:endParaRPr lang="en-US" sz="1600" b="1" dirty="0">
              <a:solidFill>
                <a:schemeClr val="bg1"/>
              </a:solidFill>
            </a:endParaRPr>
          </a:p>
          <a:p>
            <a:pPr marL="0" indent="0"/>
            <a:endParaRPr lang="en-US" sz="1600" b="1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Y' = a + </a:t>
            </a:r>
            <a:r>
              <a:rPr lang="en-US" sz="1600" dirty="0" err="1">
                <a:solidFill>
                  <a:schemeClr val="bg1"/>
                </a:solidFill>
              </a:rPr>
              <a:t>b</a:t>
            </a:r>
            <a:r>
              <a:rPr lang="en-US" sz="1600" baseline="-25000" dirty="0" err="1">
                <a:solidFill>
                  <a:schemeClr val="bg1"/>
                </a:solidFill>
              </a:rPr>
              <a:t>n</a:t>
            </a:r>
            <a:r>
              <a:rPr lang="en-US" sz="1600" dirty="0" err="1">
                <a:solidFill>
                  <a:schemeClr val="bg1"/>
                </a:solidFill>
              </a:rPr>
              <a:t>X</a:t>
            </a:r>
            <a:r>
              <a:rPr lang="en-US" sz="1600" baseline="-25000" dirty="0" err="1">
                <a:solidFill>
                  <a:schemeClr val="bg1"/>
                </a:solidFill>
              </a:rPr>
              <a:t>n</a:t>
            </a:r>
            <a:endParaRPr lang="en-US" sz="1600" baseline="-25000" dirty="0">
              <a:solidFill>
                <a:schemeClr val="bg1"/>
              </a:solidFill>
            </a:endParaRP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Y' = b</a:t>
            </a:r>
            <a:r>
              <a:rPr lang="en-US" sz="1600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+ b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X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 + b</a:t>
            </a:r>
            <a:r>
              <a:rPr lang="en-US" sz="1600" baseline="-250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X</a:t>
            </a:r>
            <a:r>
              <a:rPr lang="en-US" sz="1600" baseline="-250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 + ... + </a:t>
            </a:r>
            <a:r>
              <a:rPr lang="en-US" sz="1600" dirty="0" err="1">
                <a:solidFill>
                  <a:schemeClr val="bg1"/>
                </a:solidFill>
              </a:rPr>
              <a:t>b</a:t>
            </a:r>
            <a:r>
              <a:rPr lang="en-US" sz="1600" baseline="-25000" dirty="0" err="1">
                <a:solidFill>
                  <a:schemeClr val="bg1"/>
                </a:solidFill>
              </a:rPr>
              <a:t>n</a:t>
            </a:r>
            <a:r>
              <a:rPr lang="en-US" sz="1600" dirty="0" err="1">
                <a:solidFill>
                  <a:schemeClr val="bg1"/>
                </a:solidFill>
              </a:rPr>
              <a:t>X</a:t>
            </a:r>
            <a:r>
              <a:rPr lang="en-US" sz="1600" baseline="-25000" dirty="0" err="1">
                <a:solidFill>
                  <a:schemeClr val="bg1"/>
                </a:solidFill>
              </a:rPr>
              <a:t>n</a:t>
            </a:r>
            <a:r>
              <a:rPr lang="en-US" sz="1600" baseline="-250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+ e</a:t>
            </a:r>
          </a:p>
          <a:p>
            <a:pPr marL="0" indent="0"/>
            <a:endParaRPr lang="en-US" sz="1600" b="1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Y = </a:t>
            </a:r>
            <a:r>
              <a:rPr lang="en-US" sz="1600" dirty="0" err="1">
                <a:solidFill>
                  <a:schemeClr val="bg1"/>
                </a:solidFill>
              </a:rPr>
              <a:t>Predikovaná</a:t>
            </a:r>
            <a:r>
              <a:rPr lang="en-US" sz="1600" dirty="0">
                <a:solidFill>
                  <a:schemeClr val="bg1"/>
                </a:solidFill>
              </a:rPr>
              <a:t> (= </a:t>
            </a:r>
            <a:r>
              <a:rPr lang="en-US" sz="1600" dirty="0" err="1">
                <a:solidFill>
                  <a:schemeClr val="bg1"/>
                </a:solidFill>
              </a:rPr>
              <a:t>závislá</a:t>
            </a:r>
            <a:r>
              <a:rPr lang="en-US" sz="1600" dirty="0">
                <a:solidFill>
                  <a:schemeClr val="bg1"/>
                </a:solidFill>
              </a:rPr>
              <a:t>; outcome) </a:t>
            </a:r>
            <a:r>
              <a:rPr lang="en-US" sz="1600" dirty="0" err="1">
                <a:solidFill>
                  <a:schemeClr val="bg1"/>
                </a:solidFill>
              </a:rPr>
              <a:t>proměnná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Y' = </a:t>
            </a:r>
            <a:r>
              <a:rPr lang="en-US" sz="1600" dirty="0" err="1">
                <a:solidFill>
                  <a:schemeClr val="bg1"/>
                </a:solidFill>
              </a:rPr>
              <a:t>Náš</a:t>
            </a:r>
            <a:r>
              <a:rPr lang="en-US" sz="1600" dirty="0">
                <a:solidFill>
                  <a:schemeClr val="bg1"/>
                </a:solidFill>
              </a:rPr>
              <a:t> model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e = </a:t>
            </a:r>
            <a:r>
              <a:rPr lang="en-US" sz="1600" dirty="0" err="1">
                <a:solidFill>
                  <a:schemeClr val="bg1"/>
                </a:solidFill>
              </a:rPr>
              <a:t>Chyba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měření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a </a:t>
            </a:r>
            <a:r>
              <a:rPr lang="en-US" sz="1600" dirty="0" err="1">
                <a:solidFill>
                  <a:schemeClr val="bg1"/>
                </a:solidFill>
              </a:rPr>
              <a:t>nebo</a:t>
            </a:r>
            <a:r>
              <a:rPr lang="en-US" sz="1600" dirty="0">
                <a:solidFill>
                  <a:schemeClr val="bg1"/>
                </a:solidFill>
              </a:rPr>
              <a:t> b</a:t>
            </a:r>
            <a:r>
              <a:rPr lang="en-US" sz="1600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err="1">
                <a:solidFill>
                  <a:schemeClr val="bg1"/>
                </a:solidFill>
              </a:rPr>
              <a:t>průsečík</a:t>
            </a:r>
            <a:r>
              <a:rPr lang="en-US" sz="1600" dirty="0">
                <a:solidFill>
                  <a:schemeClr val="bg1"/>
                </a:solidFill>
              </a:rPr>
              <a:t> (= intercept)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b </a:t>
            </a:r>
            <a:r>
              <a:rPr lang="en-US" sz="1600" dirty="0" err="1">
                <a:solidFill>
                  <a:schemeClr val="bg1"/>
                </a:solidFill>
              </a:rPr>
              <a:t>nebo</a:t>
            </a:r>
            <a:r>
              <a:rPr lang="en-US" sz="1600" dirty="0">
                <a:solidFill>
                  <a:schemeClr val="bg1"/>
                </a:solidFill>
              </a:rPr>
              <a:t> b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...</a:t>
            </a:r>
            <a:r>
              <a:rPr lang="en-US" sz="1600" baseline="-25000" dirty="0">
                <a:solidFill>
                  <a:schemeClr val="bg1"/>
                </a:solidFill>
              </a:rPr>
              <a:t>n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err="1">
                <a:solidFill>
                  <a:schemeClr val="bg1"/>
                </a:solidFill>
              </a:rPr>
              <a:t>směrnice</a:t>
            </a:r>
            <a:r>
              <a:rPr lang="en-US" sz="1600" dirty="0">
                <a:solidFill>
                  <a:schemeClr val="bg1"/>
                </a:solidFill>
              </a:rPr>
              <a:t> (= slope)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X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...</a:t>
            </a:r>
            <a:r>
              <a:rPr lang="en-US" sz="1600" baseline="-25000" dirty="0">
                <a:solidFill>
                  <a:schemeClr val="bg1"/>
                </a:solidFill>
              </a:rPr>
              <a:t>n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err="1">
                <a:solidFill>
                  <a:schemeClr val="bg1"/>
                </a:solidFill>
              </a:rPr>
              <a:t>Prediktor</a:t>
            </a:r>
            <a:r>
              <a:rPr lang="en-US" sz="1600" dirty="0">
                <a:solidFill>
                  <a:schemeClr val="bg1"/>
                </a:solidFill>
              </a:rPr>
              <a:t> (= </a:t>
            </a:r>
            <a:r>
              <a:rPr lang="en-US" sz="1600" dirty="0" err="1">
                <a:solidFill>
                  <a:schemeClr val="bg1"/>
                </a:solidFill>
              </a:rPr>
              <a:t>nezávislá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proměnná</a:t>
            </a:r>
            <a:r>
              <a:rPr lang="en-US" sz="1600" dirty="0">
                <a:solidFill>
                  <a:schemeClr val="bg1"/>
                </a:solidFill>
              </a:rPr>
              <a:t>; predictor)</a:t>
            </a:r>
          </a:p>
        </p:txBody>
      </p:sp>
    </p:spTree>
    <p:extLst>
      <p:ext uri="{BB962C8B-B14F-4D97-AF65-F5344CB8AC3E}">
        <p14:creationId xmlns:p14="http://schemas.microsoft.com/office/powerpoint/2010/main" val="310700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sz="1800" b="1" dirty="0"/>
            </a:br>
            <a:r>
              <a:rPr lang="cs-CZ" sz="1800" i="1" dirty="0"/>
              <a:t>Grafické znázornění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3866083" y="1155516"/>
            <a:ext cx="1411833" cy="10786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-US" sz="1600" dirty="0">
                <a:solidFill>
                  <a:schemeClr val="bg1"/>
                </a:solidFill>
              </a:rPr>
              <a:t>Y = Y' + e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Y' = a + </a:t>
            </a:r>
            <a:r>
              <a:rPr lang="en-US" sz="1600" dirty="0" err="1">
                <a:solidFill>
                  <a:schemeClr val="bg1"/>
                </a:solidFill>
              </a:rPr>
              <a:t>bX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Y' = b</a:t>
            </a:r>
            <a:r>
              <a:rPr lang="en-US" sz="1600" baseline="-25000" dirty="0">
                <a:solidFill>
                  <a:schemeClr val="bg1"/>
                </a:solidFill>
              </a:rPr>
              <a:t>0</a:t>
            </a:r>
            <a:r>
              <a:rPr lang="en-US" sz="1600" dirty="0">
                <a:solidFill>
                  <a:schemeClr val="bg1"/>
                </a:solidFill>
              </a:rPr>
              <a:t> + b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X</a:t>
            </a:r>
            <a:r>
              <a:rPr lang="en-US" sz="1600" baseline="-25000" dirty="0">
                <a:solidFill>
                  <a:schemeClr val="bg1"/>
                </a:solidFill>
              </a:rPr>
              <a:t>1</a:t>
            </a:r>
          </a:p>
          <a:p>
            <a:pPr marL="0" lvl="0" indent="0"/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8BB592E-1A02-4DE7-865A-3632C29B4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8071" y="2155631"/>
            <a:ext cx="6467857" cy="298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895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b="1" dirty="0"/>
            </a:br>
            <a:r>
              <a:rPr lang="pl-PL" sz="1800" i="1" dirty="0"/>
              <a:t>Přímka (model) je proložena daty tak, aby jim co nejlépe odpovídala.</a:t>
            </a:r>
            <a:br>
              <a:rPr lang="cs-CZ" b="1" dirty="0"/>
            </a:br>
            <a:br>
              <a:rPr lang="cs-CZ" sz="1800" b="1" dirty="0"/>
            </a:br>
            <a:endParaRPr i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96FF14-FDD6-4020-8369-30CD56BF1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901" y="1358364"/>
            <a:ext cx="7772400" cy="7848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Metoda odhadu nejmenších čtverců (Least </a:t>
            </a:r>
            <a:r>
              <a:rPr lang="cs-CZ" b="1" dirty="0" err="1">
                <a:solidFill>
                  <a:schemeClr val="bg1"/>
                </a:solidFill>
              </a:rPr>
              <a:t>Squares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Estimation</a:t>
            </a:r>
            <a:r>
              <a:rPr lang="cs-CZ" b="1" dirty="0">
                <a:solidFill>
                  <a:schemeClr val="bg1"/>
                </a:solidFill>
              </a:rPr>
              <a:t>)</a:t>
            </a:r>
          </a:p>
          <a:p>
            <a:r>
              <a:rPr lang="cs-CZ" dirty="0">
                <a:solidFill>
                  <a:schemeClr val="bg1"/>
                </a:solidFill>
              </a:rPr>
              <a:t>Suma (druhých mocnin) vzdáleností modelu od dat je nejmenší možná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F5C6EAE-C71D-46C5-91CB-73ED5D33F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903" y="2143164"/>
            <a:ext cx="1800225" cy="180975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3D965B3-676D-4FC6-91D3-F36419E53B36}"/>
              </a:ext>
            </a:extLst>
          </p:cNvPr>
          <p:cNvSpPr txBox="1"/>
          <p:nvPr/>
        </p:nvSpPr>
        <p:spPr>
          <a:xfrm>
            <a:off x="3855111" y="2143164"/>
            <a:ext cx="132921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  <a:latin typeface="Titillium Web" panose="020B0604020202020204" charset="-18"/>
              </a:rPr>
              <a:t>s</a:t>
            </a:r>
            <a:r>
              <a:rPr lang="cs-CZ" baseline="-25000" dirty="0">
                <a:solidFill>
                  <a:schemeClr val="bg1"/>
                </a:solidFill>
                <a:latin typeface="Titillium Web" panose="020B0604020202020204" charset="-18"/>
              </a:rPr>
              <a:t>T</a:t>
            </a:r>
            <a:r>
              <a:rPr lang="cs-CZ" baseline="30000" dirty="0">
                <a:solidFill>
                  <a:schemeClr val="bg1"/>
                </a:solidFill>
                <a:latin typeface="Titillium Web" panose="020B0604020202020204" charset="-18"/>
              </a:rPr>
              <a:t>2</a:t>
            </a:r>
            <a:r>
              <a:rPr lang="cs-CZ" dirty="0">
                <a:solidFill>
                  <a:schemeClr val="bg1"/>
                </a:solidFill>
                <a:latin typeface="Titillium Web" panose="020B0604020202020204" charset="-18"/>
              </a:rPr>
              <a:t> = s</a:t>
            </a:r>
            <a:r>
              <a:rPr lang="cs-CZ" baseline="-25000" dirty="0">
                <a:solidFill>
                  <a:schemeClr val="bg1"/>
                </a:solidFill>
                <a:latin typeface="Titillium Web" panose="020B0604020202020204" charset="-18"/>
              </a:rPr>
              <a:t>M</a:t>
            </a:r>
            <a:r>
              <a:rPr lang="cs-CZ" baseline="30000" dirty="0">
                <a:solidFill>
                  <a:schemeClr val="bg1"/>
                </a:solidFill>
                <a:latin typeface="Titillium Web" panose="020B0604020202020204" charset="-18"/>
              </a:rPr>
              <a:t>2</a:t>
            </a:r>
            <a:r>
              <a:rPr lang="cs-CZ" dirty="0">
                <a:solidFill>
                  <a:schemeClr val="bg1"/>
                </a:solidFill>
                <a:latin typeface="Titillium Web" panose="020B0604020202020204" charset="-18"/>
              </a:rPr>
              <a:t> + s</a:t>
            </a:r>
            <a:r>
              <a:rPr lang="cs-CZ" baseline="-25000" dirty="0">
                <a:solidFill>
                  <a:schemeClr val="bg1"/>
                </a:solidFill>
                <a:latin typeface="Titillium Web" panose="020B0604020202020204" charset="-18"/>
              </a:rPr>
              <a:t>R</a:t>
            </a:r>
            <a:r>
              <a:rPr lang="cs-CZ" baseline="30000" dirty="0">
                <a:solidFill>
                  <a:schemeClr val="bg1"/>
                </a:solidFill>
                <a:latin typeface="Titillium Web" panose="020B0604020202020204" charset="-18"/>
              </a:rPr>
              <a:t>2</a:t>
            </a:r>
            <a:endParaRPr lang="cs-CZ" dirty="0">
              <a:solidFill>
                <a:schemeClr val="bg1"/>
              </a:solidFill>
              <a:latin typeface="Titillium Web" panose="020B0604020202020204" charset="-18"/>
            </a:endParaRPr>
          </a:p>
          <a:p>
            <a:endParaRPr lang="cs-CZ" dirty="0">
              <a:solidFill>
                <a:schemeClr val="bg1"/>
              </a:solidFill>
              <a:latin typeface="Titillium Web" panose="020B0604020202020204" charset="-18"/>
            </a:endParaRPr>
          </a:p>
          <a:p>
            <a:r>
              <a:rPr lang="cs-CZ" dirty="0">
                <a:solidFill>
                  <a:schemeClr val="bg1"/>
                </a:solidFill>
                <a:latin typeface="Titillium Web" panose="020B0604020202020204" charset="-18"/>
              </a:rPr>
              <a:t>R</a:t>
            </a:r>
            <a:r>
              <a:rPr lang="cs-CZ" baseline="30000" dirty="0">
                <a:solidFill>
                  <a:schemeClr val="bg1"/>
                </a:solidFill>
                <a:latin typeface="Titillium Web" panose="020B0604020202020204" charset="-18"/>
              </a:rPr>
              <a:t>2</a:t>
            </a:r>
            <a:r>
              <a:rPr lang="cs-CZ" dirty="0">
                <a:solidFill>
                  <a:schemeClr val="bg1"/>
                </a:solidFill>
                <a:latin typeface="Titillium Web" panose="020B0604020202020204" charset="-18"/>
              </a:rPr>
              <a:t> = ss</a:t>
            </a:r>
            <a:r>
              <a:rPr lang="cs-CZ" baseline="-25000" dirty="0">
                <a:solidFill>
                  <a:schemeClr val="bg1"/>
                </a:solidFill>
                <a:latin typeface="Titillium Web" panose="020B0604020202020204" charset="-18"/>
              </a:rPr>
              <a:t>M</a:t>
            </a:r>
            <a:r>
              <a:rPr lang="cs-CZ" baseline="30000" dirty="0">
                <a:solidFill>
                  <a:schemeClr val="bg1"/>
                </a:solidFill>
                <a:latin typeface="Titillium Web" panose="020B0604020202020204" charset="-18"/>
              </a:rPr>
              <a:t>2</a:t>
            </a:r>
            <a:r>
              <a:rPr lang="cs-CZ" dirty="0">
                <a:solidFill>
                  <a:schemeClr val="bg1"/>
                </a:solidFill>
                <a:latin typeface="Titillium Web" panose="020B0604020202020204" charset="-18"/>
              </a:rPr>
              <a:t> / ss</a:t>
            </a:r>
            <a:r>
              <a:rPr lang="cs-CZ" baseline="-25000" dirty="0">
                <a:solidFill>
                  <a:schemeClr val="bg1"/>
                </a:solidFill>
                <a:latin typeface="Titillium Web" panose="020B0604020202020204" charset="-18"/>
              </a:rPr>
              <a:t>T</a:t>
            </a:r>
            <a:r>
              <a:rPr lang="cs-CZ" baseline="30000" dirty="0">
                <a:solidFill>
                  <a:schemeClr val="bg1"/>
                </a:solidFill>
                <a:latin typeface="Titillium Web" panose="020B0604020202020204" charset="-18"/>
              </a:rPr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FAD6FC3-328E-4F76-AEFB-30F1C19B1DFD}"/>
              </a:ext>
            </a:extLst>
          </p:cNvPr>
          <p:cNvSpPr txBox="1"/>
          <p:nvPr/>
        </p:nvSpPr>
        <p:spPr>
          <a:xfrm>
            <a:off x="3855111" y="3066463"/>
            <a:ext cx="52523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SS</a:t>
            </a:r>
            <a:r>
              <a:rPr lang="cs-CZ" sz="1200" b="1" baseline="-25000" dirty="0">
                <a:solidFill>
                  <a:schemeClr val="bg1"/>
                </a:solidFill>
                <a:latin typeface="Titillium Web" panose="020B0604020202020204" charset="-18"/>
              </a:rPr>
              <a:t>M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 = Rozdíl mezi </a:t>
            </a:r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nulovým modelem 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(průměr Y) a </a:t>
            </a:r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námi stanoveným modelem 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(přímkou)</a:t>
            </a:r>
          </a:p>
          <a:p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SS</a:t>
            </a:r>
            <a:r>
              <a:rPr lang="cs-CZ" sz="1200" b="1" baseline="-25000" dirty="0">
                <a:solidFill>
                  <a:schemeClr val="bg1"/>
                </a:solidFill>
                <a:latin typeface="Titillium Web" panose="020B0604020202020204" charset="-18"/>
              </a:rPr>
              <a:t>R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 = Rozdíl mezi </a:t>
            </a:r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daty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 a </a:t>
            </a:r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námi stanoveným modelem 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(přímkou)</a:t>
            </a:r>
          </a:p>
          <a:p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SS</a:t>
            </a:r>
            <a:r>
              <a:rPr lang="cs-CZ" sz="1200" b="1" baseline="-25000" dirty="0">
                <a:solidFill>
                  <a:schemeClr val="bg1"/>
                </a:solidFill>
                <a:latin typeface="Titillium Web" panose="020B0604020202020204" charset="-18"/>
              </a:rPr>
              <a:t>T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 = Rozdíl mezi </a:t>
            </a:r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daty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 a </a:t>
            </a:r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nulovým modelem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 (průměr Y)</a:t>
            </a:r>
          </a:p>
          <a:p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R</a:t>
            </a:r>
            <a:r>
              <a:rPr lang="cs-CZ" sz="1200" b="1" baseline="30000" dirty="0">
                <a:solidFill>
                  <a:schemeClr val="bg1"/>
                </a:solidFill>
                <a:latin typeface="Titillium Web" panose="020B0604020202020204" charset="-18"/>
              </a:rPr>
              <a:t>2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 = Podíl rozptylu závislé (</a:t>
            </a:r>
            <a:r>
              <a:rPr lang="cs-CZ" sz="1200" dirty="0" err="1">
                <a:solidFill>
                  <a:schemeClr val="bg1"/>
                </a:solidFill>
                <a:latin typeface="Titillium Web" panose="020B0604020202020204" charset="-18"/>
              </a:rPr>
              <a:t>outcome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) proměnné </a:t>
            </a:r>
            <a:r>
              <a:rPr lang="cs-CZ" sz="1200" b="1" dirty="0">
                <a:solidFill>
                  <a:schemeClr val="bg1"/>
                </a:solidFill>
                <a:latin typeface="Titillium Web" panose="020B0604020202020204" charset="-18"/>
              </a:rPr>
              <a:t>vysvětlené modelem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 (= </a:t>
            </a:r>
            <a:r>
              <a:rPr lang="cs-CZ" sz="1200" i="1" dirty="0">
                <a:solidFill>
                  <a:schemeClr val="bg1"/>
                </a:solidFill>
                <a:latin typeface="Titillium Web" panose="020B0604020202020204" charset="-18"/>
              </a:rPr>
              <a:t>koeficient </a:t>
            </a:r>
            <a:r>
              <a:rPr lang="cs-CZ" sz="1200" i="1" dirty="0" err="1">
                <a:solidFill>
                  <a:schemeClr val="bg1"/>
                </a:solidFill>
                <a:latin typeface="Titillium Web" panose="020B0604020202020204" charset="-18"/>
              </a:rPr>
              <a:t>determinance</a:t>
            </a:r>
            <a:r>
              <a:rPr lang="cs-CZ" sz="1200" dirty="0">
                <a:solidFill>
                  <a:schemeClr val="bg1"/>
                </a:solidFill>
                <a:latin typeface="Titillium Web" panose="020B0604020202020204" charset="-18"/>
              </a:rPr>
              <a:t>)</a:t>
            </a:r>
            <a:endParaRPr lang="cs-CZ" sz="1200" baseline="30000" dirty="0">
              <a:solidFill>
                <a:schemeClr val="bg1"/>
              </a:solidFill>
              <a:latin typeface="Titillium Web" panose="020B060402020202020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39845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Lineární regrese</a:t>
            </a:r>
            <a:br>
              <a:rPr lang="cs-CZ" b="1" dirty="0"/>
            </a:br>
            <a:r>
              <a:rPr lang="pl-PL" sz="1800" i="1" dirty="0"/>
              <a:t>Metoda nejmenších čtverců graficky\</a:t>
            </a:r>
            <a:br>
              <a:rPr lang="cs-CZ" b="1" dirty="0"/>
            </a:br>
            <a:br>
              <a:rPr lang="cs-CZ" sz="1800" b="1" dirty="0"/>
            </a:br>
            <a:endParaRPr i="1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034C69A-E6AD-4632-BDC1-80AE3C835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639" y="1245073"/>
            <a:ext cx="3224347" cy="389842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6E6AA89-A503-408E-9546-578801BCB4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0729" y="2289411"/>
            <a:ext cx="18002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61325"/>
      </p:ext>
    </p:extLst>
  </p:cSld>
  <p:clrMapOvr>
    <a:masterClrMapping/>
  </p:clrMapOvr>
</p:sld>
</file>

<file path=ppt/theme/theme1.xml><?xml version="1.0" encoding="utf-8"?>
<a:theme xmlns:a="http://schemas.openxmlformats.org/drawingml/2006/main" name="Thaliard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4544</TotalTime>
  <Words>2300</Words>
  <Application>Microsoft Office PowerPoint</Application>
  <PresentationFormat>Předvádění na obrazovce (16:9)</PresentationFormat>
  <Paragraphs>320</Paragraphs>
  <Slides>36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Titillium Web ExtraLight</vt:lpstr>
      <vt:lpstr>Titillium Web</vt:lpstr>
      <vt:lpstr>Arial</vt:lpstr>
      <vt:lpstr>Thaliard template</vt:lpstr>
      <vt:lpstr>10. Vícenásobná lineární regrese</vt:lpstr>
      <vt:lpstr>Harmonogram</vt:lpstr>
      <vt:lpstr>Data</vt:lpstr>
      <vt:lpstr>Prezentace aplikace PowerPoint</vt:lpstr>
      <vt:lpstr>Lineární regrese K čemu slouží?</vt:lpstr>
      <vt:lpstr>Lineární regrese </vt:lpstr>
      <vt:lpstr>Lineární regrese Grafické znázornění</vt:lpstr>
      <vt:lpstr>Lineární regrese Přímka (model) je proložena daty tak, aby jim co nejlépe odpovídala.  </vt:lpstr>
      <vt:lpstr>Lineární regrese Metoda nejmenších čtverců graficky\  </vt:lpstr>
      <vt:lpstr>Lineární regrese Příklad modelu</vt:lpstr>
      <vt:lpstr>Lineární regrese Koeficienty</vt:lpstr>
      <vt:lpstr>Lineární regrese Koeficienty</vt:lpstr>
      <vt:lpstr>Lineární regrese Předpoklady použití I.</vt:lpstr>
      <vt:lpstr>Lineární regrese Předpoklady použití I. – příklad</vt:lpstr>
      <vt:lpstr>Lineární regrese Předpoklady použití I.</vt:lpstr>
      <vt:lpstr>Lineární regrese Homoskedascita a linearita</vt:lpstr>
      <vt:lpstr>Lineární regrese Předpoklady použití II. – příklad</vt:lpstr>
      <vt:lpstr>Lineární regrese Předpoklady použití II. – příklad</vt:lpstr>
      <vt:lpstr>Lineární regrese Diagnostika I. – Outliers a Influentials</vt:lpstr>
      <vt:lpstr>Lineární regrese Diagnostika II. – Kolinearita</vt:lpstr>
      <vt:lpstr>Lineární regrese Outliers and Influentials – příklad</vt:lpstr>
      <vt:lpstr>Lineární regrese Dummy coding I. – obecně a postup</vt:lpstr>
      <vt:lpstr>Lineární regrese Dummy coding I. – obecně a postup</vt:lpstr>
      <vt:lpstr>Lineární regrese Dummy coding II. – kódování</vt:lpstr>
      <vt:lpstr>Lineární regrese Dummy coding III. – příklad</vt:lpstr>
      <vt:lpstr>Lineární regrese Mediace</vt:lpstr>
      <vt:lpstr>Lineární regrese Mediace</vt:lpstr>
      <vt:lpstr>Lineární regrese Mediace – příklad</vt:lpstr>
      <vt:lpstr>Lineární regrese Mediace – příklad – Sobelův test</vt:lpstr>
      <vt:lpstr>Lineární regrese Moderace – představení </vt:lpstr>
      <vt:lpstr>Lineární regrese Moderace – představení </vt:lpstr>
      <vt:lpstr>Lineární regrese Moderace – příklad </vt:lpstr>
      <vt:lpstr>Lineární regrese Moderace – příklad </vt:lpstr>
      <vt:lpstr>Lineární regrese Moderace – příklad </vt:lpstr>
      <vt:lpstr>Lineární regrese Moderace  a mediace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01. Programovací jazyk R   a práce s ním</dc:title>
  <dc:creator>VG</dc:creator>
  <cp:lastModifiedBy>VG</cp:lastModifiedBy>
  <cp:revision>202</cp:revision>
  <dcterms:modified xsi:type="dcterms:W3CDTF">2018-11-26T15:31:10Z</dcterms:modified>
</cp:coreProperties>
</file>