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1"/>
  </p:notesMasterIdLst>
  <p:sldIdLst>
    <p:sldId id="263" r:id="rId2"/>
    <p:sldId id="264" r:id="rId3"/>
    <p:sldId id="313" r:id="rId4"/>
    <p:sldId id="314" r:id="rId5"/>
    <p:sldId id="318" r:id="rId6"/>
    <p:sldId id="321" r:id="rId7"/>
    <p:sldId id="324" r:id="rId8"/>
    <p:sldId id="341" r:id="rId9"/>
    <p:sldId id="360" r:id="rId10"/>
    <p:sldId id="322" r:id="rId11"/>
    <p:sldId id="269" r:id="rId12"/>
    <p:sldId id="271" r:id="rId13"/>
    <p:sldId id="361" r:id="rId14"/>
    <p:sldId id="334" r:id="rId15"/>
    <p:sldId id="338" r:id="rId16"/>
    <p:sldId id="285" r:id="rId17"/>
    <p:sldId id="337" r:id="rId18"/>
    <p:sldId id="335" r:id="rId19"/>
    <p:sldId id="328" r:id="rId20"/>
    <p:sldId id="339" r:id="rId21"/>
    <p:sldId id="340" r:id="rId22"/>
    <p:sldId id="284" r:id="rId23"/>
    <p:sldId id="355" r:id="rId24"/>
    <p:sldId id="289" r:id="rId25"/>
    <p:sldId id="295" r:id="rId26"/>
    <p:sldId id="299" r:id="rId27"/>
    <p:sldId id="300" r:id="rId28"/>
    <p:sldId id="301" r:id="rId29"/>
    <p:sldId id="348" r:id="rId30"/>
    <p:sldId id="302" r:id="rId31"/>
    <p:sldId id="364" r:id="rId32"/>
    <p:sldId id="356" r:id="rId33"/>
    <p:sldId id="304" r:id="rId34"/>
    <p:sldId id="344" r:id="rId35"/>
    <p:sldId id="305" r:id="rId36"/>
    <p:sldId id="357" r:id="rId37"/>
    <p:sldId id="346" r:id="rId38"/>
    <p:sldId id="349" r:id="rId39"/>
    <p:sldId id="354" r:id="rId40"/>
    <p:sldId id="358" r:id="rId41"/>
    <p:sldId id="319" r:id="rId42"/>
    <p:sldId id="347" r:id="rId43"/>
    <p:sldId id="359" r:id="rId44"/>
    <p:sldId id="350" r:id="rId45"/>
    <p:sldId id="351" r:id="rId46"/>
    <p:sldId id="352" r:id="rId47"/>
    <p:sldId id="353" r:id="rId48"/>
    <p:sldId id="362" r:id="rId49"/>
    <p:sldId id="363" r:id="rId50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9999"/>
    <a:srgbClr val="71CDCB"/>
    <a:srgbClr val="439CA3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4426" autoAdjust="0"/>
  </p:normalViewPr>
  <p:slideViewPr>
    <p:cSldViewPr>
      <p:cViewPr varScale="1">
        <p:scale>
          <a:sx n="59" d="100"/>
          <a:sy n="59" d="100"/>
        </p:scale>
        <p:origin x="944" y="6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7575F8-ECC7-478E-9F06-E9E0D9C8C3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55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D266DE-09EF-4F28-8DDC-AEC75B5478D6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13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Tohle je vlastně o klinickém úsudku, tedy o momentu, kdy děláme závěr z toho všeho. 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g-m clinical judgement</a:t>
            </a:r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4E0597-6E61-47EA-BD72-BABD3143A7DA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7633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</a:t>
            </a:r>
            <a:r>
              <a:rPr lang="cs-CZ" baseline="0" dirty="0"/>
              <a:t> se neptali na typologii dg. otázek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619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Upozornit na to, že seriózní studie nikdy nezapomíná, že test nelze hodnotit odděleně od účelu použití.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D6C99F-0D0E-4035-97F7-860FE31DE6B6}" type="slidenum">
              <a:rPr lang="cs-CZ" altLang="cs-CZ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514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CC5DFE-0C4D-43F7-BAEB-6EE8110B097D}" type="slidenum">
              <a:rPr lang="cs-CZ" altLang="cs-CZ"/>
              <a:pPr>
                <a:spcBef>
                  <a:spcPct val="0"/>
                </a:spcBef>
              </a:pPr>
              <a:t>41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91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100836-120D-4AAD-AC9B-CE5AEDDAC670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365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78F7AD-B328-4CE2-9E47-9C7CD5C63651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9265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Dál je asi zbytečné psdg vymezovat. </a:t>
            </a:r>
          </a:p>
          <a:p>
            <a:r>
              <a:rPr lang="cs-CZ" altLang="cs-CZ">
                <a:latin typeface="Arial" panose="020B0604020202020204" pitchFamily="34" charset="0"/>
              </a:rPr>
              <a:t>Jediný důvod k dalšímu vymezování je patrně omezení na postupy, které jsou teoreticky podloženy psychologickou teorií (věcně či psychometricky). Ateoretické postupy mohou být diagnostikou, ale ne psychologií. Zde odkaz na validizaci.</a:t>
            </a:r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5F0916-B76E-4E1E-979E-6C578A218FED}" type="slidenum">
              <a:rPr lang="cs-CZ" altLang="cs-CZ" sz="1200"/>
              <a:pPr/>
              <a:t>11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061950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S cíli se seznamujete během celého studia. Stojí za to vědět, že některé cíle jsou mimo mé schopnosti, či mimo psychologii.</a:t>
            </a:r>
          </a:p>
          <a:p>
            <a:r>
              <a:rPr lang="cs-CZ" altLang="cs-CZ">
                <a:latin typeface="Arial" panose="020B0604020202020204" pitchFamily="34" charset="0"/>
              </a:rPr>
              <a:t>Postupy – na ně se tradičně úvod do psychodiagnostiky zaměřuje. Přehled, vlastnosti, vývoj. Perfektní metody nezaručují smysluplné zodpovězení dg. otázky.</a:t>
            </a:r>
          </a:p>
          <a:p>
            <a:r>
              <a:rPr lang="cs-CZ" altLang="cs-CZ">
                <a:latin typeface="Arial" panose="020B0604020202020204" pitchFamily="34" charset="0"/>
              </a:rPr>
              <a:t>Lidé – na ty se trochu zapomíná. Jakoby znalost implikovala kvalitu užití.</a:t>
            </a: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966928-5429-4308-B61F-182604408293}" type="slidenum">
              <a:rPr lang="cs-CZ" altLang="cs-CZ" sz="1200"/>
              <a:pPr/>
              <a:t>14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87085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Terminologie ne vždy systematická – některé dotazníky označované jako testy.</a:t>
            </a:r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CEF8A3-C539-4AF6-9697-EF446233593A}" type="slidenum">
              <a:rPr lang="cs-CZ" altLang="cs-CZ" sz="1200"/>
              <a:pPr/>
              <a:t>15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95444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Zpětné šipky. V každém kroku se můžeme chtít vrátit zpět.</a:t>
            </a:r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E3DD07-353A-4A87-80ED-B8120359C135}" type="slidenum">
              <a:rPr lang="cs-CZ" altLang="cs-CZ" sz="1200"/>
              <a:pPr/>
              <a:t>18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687932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Zde nejsou zpětnovazebné šipky!!!!</a:t>
            </a:r>
          </a:p>
          <a:p>
            <a:endParaRPr lang="cs-CZ" altLang="cs-CZ" dirty="0">
              <a:latin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</a:rPr>
              <a:t>Zamyšlení nad vlivem psychologa u různých typů metod.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947666-42B0-4C21-8F6C-81280A7E1963}" type="slidenum">
              <a:rPr lang="cs-CZ" altLang="cs-CZ" sz="1200"/>
              <a:pPr/>
              <a:t>20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39073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b="1">
                <a:latin typeface="Arial" panose="020B0604020202020204" pitchFamily="34" charset="0"/>
              </a:rPr>
              <a:t>D. Wechsler: změnit podmínky vyšetřování znamená změnit výsledky neodhadnutelným způsobem !!!</a:t>
            </a:r>
          </a:p>
          <a:p>
            <a:endParaRPr lang="cs-CZ" altLang="cs-CZ" b="1">
              <a:latin typeface="Arial" panose="020B0604020202020204" pitchFamily="34" charset="0"/>
            </a:endParaRPr>
          </a:p>
          <a:p>
            <a:r>
              <a:rPr lang="cs-CZ" altLang="cs-CZ" b="1">
                <a:latin typeface="Arial" panose="020B0604020202020204" pitchFamily="34" charset="0"/>
              </a:rPr>
              <a:t>Tohle všechno vlastně musíme mít pod kontrolou, má-li být užití testu OK.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938CC7-678E-45E6-8B94-50858968FA28}" type="slidenum">
              <a:rPr lang="cs-CZ" altLang="cs-CZ" sz="1200"/>
              <a:pPr/>
              <a:t>21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419595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685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562" y="2749974"/>
            <a:ext cx="7999919" cy="3390050"/>
          </a:xfrm>
        </p:spPr>
        <p:txBody>
          <a:bodyPr anchor="b">
            <a:normAutofit/>
          </a:bodyPr>
          <a:lstStyle>
            <a:lvl1pPr algn="r">
              <a:defRPr sz="616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562" y="6140027"/>
            <a:ext cx="7999919" cy="1967654"/>
          </a:xfrm>
        </p:spPr>
        <p:txBody>
          <a:bodyPr anchor="t">
            <a:normAutofit/>
          </a:bodyPr>
          <a:lstStyle>
            <a:lvl1pPr marL="0" indent="0" algn="r">
              <a:buNone/>
              <a:defRPr sz="2520" cap="all">
                <a:solidFill>
                  <a:schemeClr val="tx1"/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53236" y="8218807"/>
            <a:ext cx="169704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41563" y="8218807"/>
            <a:ext cx="550499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959" y="8218807"/>
            <a:ext cx="584522" cy="528955"/>
          </a:xfrm>
        </p:spPr>
        <p:txBody>
          <a:bodyPr/>
          <a:lstStyle/>
          <a:p>
            <a:fld id="{0ADF476C-9D47-4577-8400-B86D062394A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350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6626011"/>
            <a:ext cx="10881360" cy="79343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1" y="1304957"/>
            <a:ext cx="9601200" cy="443096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7419444"/>
            <a:ext cx="10881360" cy="691197"/>
          </a:xfrm>
        </p:spPr>
        <p:txBody>
          <a:bodyPr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43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5" y="853443"/>
            <a:ext cx="10881359" cy="4373879"/>
          </a:xfrm>
        </p:spPr>
        <p:txBody>
          <a:bodyPr anchor="ctr">
            <a:normAutofit/>
          </a:bodyPr>
          <a:lstStyle>
            <a:lvl1pPr algn="l">
              <a:defRPr sz="448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6080760"/>
            <a:ext cx="10881359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58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84140" y="4693920"/>
            <a:ext cx="9626586" cy="5334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40"/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172" y="6080760"/>
            <a:ext cx="10881360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8519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4608307"/>
            <a:ext cx="10881361" cy="2056320"/>
          </a:xfrm>
        </p:spPr>
        <p:txBody>
          <a:bodyPr anchor="b">
            <a:normAutofit/>
          </a:bodyPr>
          <a:lstStyle>
            <a:lvl1pPr algn="l">
              <a:defRPr sz="392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6664627"/>
            <a:ext cx="10881363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2076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81" y="5440680"/>
            <a:ext cx="10881361" cy="1244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5280"/>
            <a:ext cx="10881361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801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17" y="853443"/>
            <a:ext cx="10881361" cy="384047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92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0217" y="4907280"/>
            <a:ext cx="10881361" cy="117348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16" y="6080760"/>
            <a:ext cx="10881361" cy="202692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26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</p:spPr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E3C5-B94A-498B-944A-BC1DC83CAF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6431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4170" y="853441"/>
            <a:ext cx="2347269" cy="7254241"/>
          </a:xfrm>
        </p:spPr>
        <p:txBody>
          <a:bodyPr vert="eaVert"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853440"/>
            <a:ext cx="8386258" cy="72542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F804-7160-46A6-922B-8B5CA98DA6F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416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64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3" y="4632013"/>
            <a:ext cx="10881360" cy="2056320"/>
          </a:xfrm>
        </p:spPr>
        <p:txBody>
          <a:bodyPr anchor="b">
            <a:normAutofit/>
          </a:bodyPr>
          <a:lstStyle>
            <a:lvl1pPr algn="l">
              <a:defRPr sz="448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8333"/>
            <a:ext cx="10881360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 cap="all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EAD-811B-4664-84F9-038057681B3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04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2" y="2998895"/>
            <a:ext cx="5338267" cy="5108788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108786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80D7-F7D8-4E8B-9C7E-41829011EC5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72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873" y="3105574"/>
            <a:ext cx="4956844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5568" y="3105574"/>
            <a:ext cx="4925872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3173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55C5-3FCE-4245-BA01-DD051A12B5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185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853442"/>
            <a:ext cx="10881360" cy="2038774"/>
          </a:xfrm>
        </p:spPr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03F0E-20B0-434A-821E-6E4EA762D3F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79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D735-D74A-4EFC-936A-E88A3DD9277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36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405" y="2181015"/>
            <a:ext cx="4008074" cy="2015065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602" y="853441"/>
            <a:ext cx="6479165" cy="725424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405" y="4196081"/>
            <a:ext cx="4008074" cy="2584029"/>
          </a:xfrm>
        </p:spPr>
        <p:txBody>
          <a:bodyPr anchor="t"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2A2D-D063-42BC-BCF1-FFBE4EC702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75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979" y="2429941"/>
            <a:ext cx="5736086" cy="1920240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40880" y="1280160"/>
            <a:ext cx="4480560" cy="64008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 dirty="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979" y="4350181"/>
            <a:ext cx="5736086" cy="2560320"/>
          </a:xfrm>
        </p:spPr>
        <p:txBody>
          <a:bodyPr anchor="t">
            <a:normAutofit/>
          </a:bodyPr>
          <a:lstStyle>
            <a:lvl1pPr marL="0" indent="0"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E0045-32C9-4AFE-818B-FF3E7C6E301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6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998896"/>
            <a:ext cx="10881360" cy="510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33198" y="8218807"/>
            <a:ext cx="169704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1" y="8218807"/>
            <a:ext cx="8386435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6919" y="8218807"/>
            <a:ext cx="58452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589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640080" rtl="0" eaLnBrk="1" latinLnBrk="0" hangingPunct="1">
        <a:spcBef>
          <a:spcPct val="0"/>
        </a:spcBef>
        <a:buNone/>
        <a:defRPr sz="448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005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5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2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68021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9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16027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80035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testforum.cz/domains/testforum.cz/index.php/testforum/article/view/3/3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37/cap0000152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centrum.cz/testy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asystems.as/cs" TargetMode="External"/><Relationship Id="rId2" Type="http://schemas.openxmlformats.org/officeDocument/2006/relationships/hyperlink" Target="http://www.psychodiagnostika-sro.cz/cz/index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hs.com/" TargetMode="External"/><Relationship Id="rId5" Type="http://schemas.openxmlformats.org/officeDocument/2006/relationships/hyperlink" Target="http://www.pearsonassessments.com/pai/" TargetMode="External"/><Relationship Id="rId4" Type="http://schemas.openxmlformats.org/officeDocument/2006/relationships/hyperlink" Target="http://shop.propsyco.cz/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rschach.cz/" TargetMode="External"/><Relationship Id="rId2" Type="http://schemas.openxmlformats.org/officeDocument/2006/relationships/hyperlink" Target="http://cmps.ecn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testcom.org/" TargetMode="External"/><Relationship Id="rId5" Type="http://schemas.openxmlformats.org/officeDocument/2006/relationships/hyperlink" Target="http://www.apa.org/topics/testing/index.aspx" TargetMode="External"/><Relationship Id="rId4" Type="http://schemas.openxmlformats.org/officeDocument/2006/relationships/hyperlink" Target="http://www.bps.org.uk/careers-education-training/psychological-testing/psychological-testing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37/cap0000113" TargetMode="External"/><Relationship Id="rId2" Type="http://schemas.openxmlformats.org/officeDocument/2006/relationships/hyperlink" Target="http://dx.doi.org/10.1037/cpb00001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x.doi.org/10.1037/cap0000099" TargetMode="Externa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37/pri000007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352425" y="3721100"/>
            <a:ext cx="1188085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rgbClr val="FFFFFF"/>
                </a:solidFill>
                <a:latin typeface="+mn-lt"/>
              </a:rPr>
              <a:t>FSS:PSY402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6000" b="1" dirty="0">
                <a:solidFill>
                  <a:srgbClr val="FFFFFF"/>
                </a:solidFill>
                <a:latin typeface="+mn-lt"/>
              </a:rPr>
              <a:t>Psychodiagnostika dospělých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rgbClr val="FFFFFF"/>
                </a:solidFill>
                <a:latin typeface="+mn-lt"/>
              </a:rPr>
              <a:t>Přednáška 1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352128" y="6847805"/>
            <a:ext cx="11881147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Stanislav Ježek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FSS MU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2018</a:t>
            </a:r>
          </a:p>
        </p:txBody>
      </p:sp>
    </p:spTree>
  </p:cSld>
  <p:clrMapOvr>
    <a:masterClrMapping/>
  </p:clrMapOvr>
  <p:transition advTm="309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6000" dirty="0"/>
              <a:t>trochu samozřejmostí na začátek…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dirty="0"/>
              <a:t>CO  JE  </a:t>
            </a:r>
            <a:r>
              <a:rPr lang="cs-CZ" altLang="cs-CZ" sz="5400" b="1" dirty="0"/>
              <a:t>PSYCHODIAGNOSTIKA</a:t>
            </a:r>
            <a:r>
              <a:rPr lang="cs-CZ" altLang="cs-CZ" sz="5400" dirty="0"/>
              <a:t>? 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1173163" y="2892216"/>
            <a:ext cx="11210925" cy="6444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zjišťování/stanovování/měření duševních vlastností a stavů, atd.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šířeji získávání/vytváření informací o klientovi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„dělání“ vyšetření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3400" dirty="0">
              <a:solidFill>
                <a:srgbClr val="000000"/>
              </a:solidFill>
            </a:endParaRPr>
          </a:p>
          <a:p>
            <a:pPr eaLnBrk="1" hangingPunct="1"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termín 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psychodiagnostika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 </a:t>
            </a:r>
            <a:r>
              <a:rPr lang="cs-CZ" sz="4000" dirty="0">
                <a:cs typeface="Times New Roman" pitchFamily="18" charset="0"/>
              </a:rPr>
              <a:t>– v </a:t>
            </a:r>
            <a:r>
              <a:rPr lang="cs-CZ" sz="4000" dirty="0" err="1">
                <a:cs typeface="Times New Roman" pitchFamily="18" charset="0"/>
              </a:rPr>
              <a:t>konti</a:t>
            </a:r>
            <a:r>
              <a:rPr lang="cs-CZ" sz="4000" dirty="0">
                <a:cs typeface="Times New Roman" pitchFamily="18" charset="0"/>
              </a:rPr>
              <a:t>. Evropě</a:t>
            </a:r>
          </a:p>
          <a:p>
            <a:pPr eaLnBrk="1" hangingPunct="1"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v angličtině -  „</a:t>
            </a:r>
            <a:r>
              <a:rPr lang="cs-CZ" sz="4000" dirty="0" err="1">
                <a:cs typeface="Times New Roman" pitchFamily="18" charset="0"/>
              </a:rPr>
              <a:t>psychodiagnosis</a:t>
            </a:r>
            <a:r>
              <a:rPr lang="cs-CZ" sz="4000" dirty="0">
                <a:cs typeface="Times New Roman" pitchFamily="18" charset="0"/>
              </a:rPr>
              <a:t>“ jen ve zdravotnictví, jinak 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„</a:t>
            </a:r>
            <a:r>
              <a:rPr lang="cs-CZ" sz="4000" b="1" dirty="0" err="1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assessment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“, „</a:t>
            </a:r>
            <a:r>
              <a:rPr lang="cs-CZ" sz="4000" b="1" dirty="0" err="1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testing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“</a:t>
            </a:r>
          </a:p>
          <a:p>
            <a:pPr eaLnBrk="1" hangingPunct="1">
              <a:spcBef>
                <a:spcPts val="2400"/>
              </a:spcBef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V některých zemích chráněná činnost </a:t>
            </a:r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title"/>
          </p:nvPr>
        </p:nvSpPr>
        <p:spPr>
          <a:xfrm>
            <a:off x="639763" y="407988"/>
            <a:ext cx="11522075" cy="1600200"/>
          </a:xfrm>
        </p:spPr>
        <p:txBody>
          <a:bodyPr/>
          <a:lstStyle/>
          <a:p>
            <a:pPr eaLnBrk="1" hangingPunct="1"/>
            <a:r>
              <a:rPr lang="cs-CZ" altLang="cs-CZ" sz="4500"/>
              <a:t> 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640080" y="2496344"/>
            <a:ext cx="11521758" cy="691276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400" dirty="0"/>
              <a:t>Cílem psychodiagnostiky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není stanovit diagnózu</a:t>
            </a:r>
            <a:r>
              <a:rPr lang="cs-CZ" sz="3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ale získat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INFORMACE</a:t>
            </a:r>
            <a:r>
              <a:rPr lang="cs-CZ" sz="3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PRO ROZHODOVÁNÍ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320" b="1" dirty="0"/>
              <a:t>popis</a:t>
            </a:r>
            <a:r>
              <a:rPr lang="cs-CZ" sz="3320" dirty="0"/>
              <a:t> stavu, potenciálu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120" b="1" dirty="0"/>
              <a:t>identifikace</a:t>
            </a:r>
            <a:r>
              <a:rPr lang="cs-CZ" sz="3120" dirty="0"/>
              <a:t> a posuzování kvality a úrovně psychických funkcí, vlastností, zjišťování individuálních zvláštností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120" dirty="0"/>
              <a:t>to vše v kontextu života diagnostikované osoby</a:t>
            </a:r>
            <a:endParaRPr lang="en-GB" sz="3120" dirty="0"/>
          </a:p>
          <a:p>
            <a:pPr eaLnBrk="1" hangingPunct="1">
              <a:lnSpc>
                <a:spcPct val="90000"/>
              </a:lnSpc>
              <a:defRPr/>
            </a:pPr>
            <a:endParaRPr lang="cs-CZ" sz="3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3200" dirty="0"/>
              <a:t>interpretace, etiologická úvaha, hypotéza o povaze problému, úvaha o dalším postupu….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32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3200" dirty="0"/>
              <a:t>Vše v empirickém duchu, jako při výzkumu</a:t>
            </a:r>
          </a:p>
          <a:p>
            <a:pPr lvl="1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600" dirty="0"/>
              <a:t>Hypotézování, nejistota, argumentování, intervenující faktory…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/>
              <a:t>Velký rozdíl: „výzkumnou otázku“ si nevolíme dle své preference</a:t>
            </a:r>
            <a:endParaRPr lang="cs-CZ" sz="3400" b="1" dirty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01" tIns="64001" rIns="128001" bIns="64001" anchor="ctr"/>
          <a:lstStyle>
            <a:lvl1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2pPr>
            <a:lvl3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3pPr>
            <a:lvl4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4pPr>
            <a:lvl5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5pPr>
            <a:lvl6pPr marL="4572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6pPr>
            <a:lvl7pPr marL="9144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7pPr>
            <a:lvl8pPr marL="13716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8pPr>
            <a:lvl9pPr marL="18288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6000" kern="0" dirty="0"/>
              <a:t>CO  JE CÍLEM </a:t>
            </a:r>
            <a:r>
              <a:rPr lang="cs-CZ" altLang="cs-CZ" sz="6000" b="1" kern="0" dirty="0"/>
              <a:t>PSYCHODIAGNOSTIKY</a:t>
            </a:r>
            <a:r>
              <a:rPr lang="cs-CZ" altLang="cs-CZ" sz="6000" kern="0" dirty="0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20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1377344" cy="2038774"/>
          </a:xfrm>
        </p:spPr>
        <p:txBody>
          <a:bodyPr>
            <a:normAutofit/>
          </a:bodyPr>
          <a:lstStyle/>
          <a:p>
            <a:r>
              <a:rPr lang="cs-CZ" altLang="cs-CZ" sz="6000" kern="0" dirty="0"/>
              <a:t>CO  JE CÍLEM </a:t>
            </a:r>
            <a:r>
              <a:rPr lang="cs-CZ" altLang="cs-CZ" sz="6000" b="1" kern="0" dirty="0"/>
              <a:t>PSYCHODIAGNOSTIKY</a:t>
            </a:r>
            <a:r>
              <a:rPr lang="cs-CZ" altLang="cs-CZ" sz="6000" kern="0" dirty="0"/>
              <a:t>? 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6984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Cíle naplňuje ZPRÁVA Z VYŠETŘENÍ (NÁLEZ), která</a:t>
            </a:r>
          </a:p>
          <a:p>
            <a:r>
              <a:rPr lang="cs-CZ" sz="3200" dirty="0"/>
              <a:t>co nejexplicitněji odpovídá na otázky zadavatele,</a:t>
            </a:r>
          </a:p>
          <a:p>
            <a:r>
              <a:rPr lang="cs-CZ" sz="3200" dirty="0"/>
              <a:t>poskytuje širokou paletu užitečných informací o vyšetřované osobě,</a:t>
            </a:r>
          </a:p>
          <a:p>
            <a:r>
              <a:rPr lang="cs-CZ" sz="3200" dirty="0"/>
              <a:t>slouží jako zdroj hypotéz o etiologii a o vhodnosti intervencí,</a:t>
            </a:r>
          </a:p>
          <a:p>
            <a:r>
              <a:rPr lang="cs-CZ" sz="3200" dirty="0"/>
              <a:t>představuje </a:t>
            </a:r>
            <a:r>
              <a:rPr lang="cs-CZ" sz="3200" dirty="0" err="1"/>
              <a:t>basline</a:t>
            </a:r>
            <a:r>
              <a:rPr lang="cs-CZ" sz="3200" dirty="0"/>
              <a:t> pro hodnocení pokroků,</a:t>
            </a:r>
          </a:p>
          <a:p>
            <a:r>
              <a:rPr lang="cs-CZ" sz="3200" dirty="0"/>
              <a:t>je záznamem procesu vyšetření, který může sloužit jako právní dokument.</a:t>
            </a:r>
          </a:p>
        </p:txBody>
      </p:sp>
    </p:spTree>
    <p:extLst>
      <p:ext uri="{BB962C8B-B14F-4D97-AF65-F5344CB8AC3E}">
        <p14:creationId xmlns:p14="http://schemas.microsoft.com/office/powerpoint/2010/main" val="1789622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 dirty="0"/>
              <a:t>CO  OZNAČUJE SLOVO  </a:t>
            </a:r>
            <a:r>
              <a:rPr lang="cs-CZ" altLang="cs-CZ" sz="5400" b="1" dirty="0"/>
              <a:t>PSYCHODIAGNOSTIKA</a:t>
            </a:r>
            <a:r>
              <a:rPr lang="cs-CZ" altLang="cs-CZ" sz="5400" dirty="0"/>
              <a:t>? </a:t>
            </a:r>
            <a:endParaRPr lang="cs-CZ" alt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09392" cy="5618128"/>
          </a:xfrm>
        </p:spPr>
        <p:txBody>
          <a:bodyPr>
            <a:normAutofit/>
          </a:bodyPr>
          <a:lstStyle/>
          <a:p>
            <a:r>
              <a:rPr lang="cs-CZ" altLang="cs-CZ" sz="4000" dirty="0"/>
              <a:t>Postupy – dg. metody, testy, postupy, jejich vlastnosti (+ vývoj, výzkum)</a:t>
            </a:r>
          </a:p>
          <a:p>
            <a:r>
              <a:rPr lang="cs-CZ" altLang="cs-CZ" sz="4000" dirty="0"/>
              <a:t>Užívání postupů, </a:t>
            </a:r>
          </a:p>
          <a:p>
            <a:pPr lvl="1"/>
            <a:r>
              <a:rPr lang="cs-CZ" altLang="cs-CZ" sz="3600" dirty="0"/>
              <a:t>lidé, kteří ty postupy kompetentně užívají k dosažení cílů a integrují je do ostatních aktivit souvisejících s jejich klienty – </a:t>
            </a:r>
            <a:r>
              <a:rPr lang="cs-CZ" altLang="cs-CZ" sz="3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 USERS</a:t>
            </a:r>
          </a:p>
          <a:p>
            <a:pPr lvl="1"/>
            <a:r>
              <a:rPr lang="cs-CZ" altLang="cs-CZ" sz="3600" dirty="0"/>
              <a:t>klienti, subjekty, probandi, TO, ZO, pacienti… - </a:t>
            </a:r>
            <a:r>
              <a:rPr lang="cs-CZ" altLang="cs-CZ" sz="3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 TAKERS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6000" dirty="0"/>
              <a:t>PSYCHODIAGNOSTICKÉ </a:t>
            </a:r>
            <a:r>
              <a:rPr lang="cs-CZ" altLang="cs-CZ" sz="6000" b="1" dirty="0"/>
              <a:t>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9419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sz="4000" dirty="0"/>
              <a:t>Rozhovor</a:t>
            </a:r>
          </a:p>
          <a:p>
            <a:pPr lvl="1">
              <a:defRPr/>
            </a:pPr>
            <a:r>
              <a:rPr lang="cs-CZ" sz="3200" dirty="0" err="1"/>
              <a:t>stru</a:t>
            </a:r>
            <a:r>
              <a:rPr lang="cs-CZ" sz="3200" dirty="0"/>
              <a:t> i </a:t>
            </a:r>
            <a:r>
              <a:rPr lang="cs-CZ" sz="3200" dirty="0" err="1"/>
              <a:t>nestru</a:t>
            </a:r>
            <a:r>
              <a:rPr lang="cs-CZ" sz="3200" dirty="0"/>
              <a:t>, anamnéza … dotazníky</a:t>
            </a:r>
          </a:p>
          <a:p>
            <a:pPr>
              <a:defRPr/>
            </a:pPr>
            <a:r>
              <a:rPr lang="cs-CZ" sz="4000" dirty="0"/>
              <a:t>Pozorování</a:t>
            </a:r>
          </a:p>
          <a:p>
            <a:pPr lvl="1">
              <a:defRPr/>
            </a:pPr>
            <a:r>
              <a:rPr lang="cs-CZ" sz="3200" dirty="0" err="1"/>
              <a:t>nestru</a:t>
            </a:r>
            <a:r>
              <a:rPr lang="cs-CZ" sz="3200" dirty="0"/>
              <a:t> při ostatních metodách</a:t>
            </a:r>
          </a:p>
          <a:p>
            <a:pPr lvl="1">
              <a:defRPr/>
            </a:pPr>
            <a:r>
              <a:rPr lang="cs-CZ" sz="3200" dirty="0"/>
              <a:t>flexi </a:t>
            </a:r>
            <a:r>
              <a:rPr lang="cs-CZ" sz="3200" dirty="0" err="1"/>
              <a:t>stru</a:t>
            </a:r>
            <a:r>
              <a:rPr lang="cs-CZ" sz="3200" dirty="0"/>
              <a:t> (behaviorální </a:t>
            </a:r>
            <a:r>
              <a:rPr lang="cs-CZ" sz="3200" dirty="0" err="1"/>
              <a:t>assessment</a:t>
            </a:r>
            <a:r>
              <a:rPr lang="cs-CZ" sz="3200" dirty="0"/>
              <a:t>)</a:t>
            </a:r>
          </a:p>
          <a:p>
            <a:pPr lvl="1">
              <a:defRPr/>
            </a:pPr>
            <a:r>
              <a:rPr lang="cs-CZ" sz="3200" dirty="0" err="1"/>
              <a:t>self</a:t>
            </a:r>
            <a:r>
              <a:rPr lang="cs-CZ" sz="3200" dirty="0"/>
              <a:t>-report, </a:t>
            </a:r>
            <a:r>
              <a:rPr lang="cs-CZ" sz="3200" dirty="0" err="1"/>
              <a:t>proxy</a:t>
            </a:r>
            <a:r>
              <a:rPr lang="cs-CZ" sz="3200" dirty="0"/>
              <a:t>-report, dotazníky… </a:t>
            </a:r>
          </a:p>
          <a:p>
            <a:pPr>
              <a:defRPr/>
            </a:pPr>
            <a:r>
              <a:rPr lang="cs-CZ" sz="4000" dirty="0"/>
              <a:t>Testy</a:t>
            </a:r>
          </a:p>
          <a:p>
            <a:pPr lvl="1">
              <a:defRPr/>
            </a:pPr>
            <a:r>
              <a:rPr lang="cs-CZ" sz="3400" dirty="0"/>
              <a:t>standardizovaná podnětová situace – pozorování reakce popř. měření </a:t>
            </a:r>
          </a:p>
          <a:p>
            <a:pPr lvl="1">
              <a:defRPr/>
            </a:pPr>
            <a:r>
              <a:rPr lang="cs-CZ" sz="3400" dirty="0"/>
              <a:t>výkon i osobnost</a:t>
            </a:r>
            <a:endParaRPr lang="cs-CZ" sz="4000" dirty="0"/>
          </a:p>
          <a:p>
            <a:pPr marL="0" indent="0">
              <a:buFontTx/>
              <a:buNone/>
              <a:defRPr/>
            </a:pPr>
            <a:r>
              <a:rPr lang="cs-CZ" sz="4000" dirty="0"/>
              <a:t>+ (studium) dokumentace a spontánních produktů </a:t>
            </a:r>
          </a:p>
        </p:txBody>
      </p:sp>
      <p:sp>
        <p:nvSpPr>
          <p:cNvPr id="16389" name="Pravá složená závorka 5"/>
          <p:cNvSpPr>
            <a:spLocks/>
          </p:cNvSpPr>
          <p:nvPr/>
        </p:nvSpPr>
        <p:spPr bwMode="auto">
          <a:xfrm>
            <a:off x="7696944" y="3287590"/>
            <a:ext cx="720725" cy="3097186"/>
          </a:xfrm>
          <a:prstGeom prst="rightBrace">
            <a:avLst>
              <a:gd name="adj1" fmla="val 8321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500"/>
          </a:p>
        </p:txBody>
      </p:sp>
      <p:sp>
        <p:nvSpPr>
          <p:cNvPr id="16390" name="Ohnutý roh 6"/>
          <p:cNvSpPr>
            <a:spLocks noChangeArrowheads="1"/>
          </p:cNvSpPr>
          <p:nvPr/>
        </p:nvSpPr>
        <p:spPr bwMode="auto">
          <a:xfrm>
            <a:off x="8777064" y="4224202"/>
            <a:ext cx="2952328" cy="864430"/>
          </a:xfrm>
          <a:prstGeom prst="foldedCorner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500" dirty="0" err="1"/>
              <a:t>nestru</a:t>
            </a:r>
            <a:r>
              <a:rPr lang="cs-CZ" altLang="cs-CZ" sz="2500" dirty="0"/>
              <a:t> = klinické metody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 descr="Large confetti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eaLnBrk="1" hangingPunct="1"/>
            <a:r>
              <a:rPr lang="cs-CZ" altLang="cs-CZ" sz="6000" dirty="0"/>
              <a:t>další KLASIFIKACE METOD</a:t>
            </a:r>
          </a:p>
        </p:txBody>
      </p:sp>
      <p:sp>
        <p:nvSpPr>
          <p:cNvPr id="39939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4800" dirty="0" err="1"/>
              <a:t>viz</a:t>
            </a:r>
            <a:r>
              <a:rPr lang="en-US" altLang="cs-CZ" sz="4800" dirty="0"/>
              <a:t> Svoboda</a:t>
            </a:r>
            <a:endParaRPr lang="cs-CZ" altLang="cs-CZ" sz="4800" dirty="0"/>
          </a:p>
          <a:p>
            <a:r>
              <a:rPr lang="cs-CZ" altLang="cs-CZ" sz="4800" dirty="0"/>
              <a:t>viz </a:t>
            </a:r>
            <a:r>
              <a:rPr lang="cs-CZ" altLang="cs-CZ" sz="4800" dirty="0" err="1"/>
              <a:t>Hogan</a:t>
            </a:r>
            <a:r>
              <a:rPr lang="cs-CZ" altLang="cs-CZ" sz="4800" dirty="0"/>
              <a:t>, kap. 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6600" dirty="0"/>
              <a:t>KDY  JE  </a:t>
            </a:r>
            <a:r>
              <a:rPr lang="cs-CZ" altLang="cs-CZ" sz="6600" b="1" dirty="0"/>
              <a:t>PSYCHODIAGNOSTIKA</a:t>
            </a:r>
            <a:r>
              <a:rPr lang="cs-CZ" altLang="cs-CZ" sz="6600" dirty="0"/>
              <a:t>?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050176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altLang="cs-CZ" sz="4800" b="1" dirty="0"/>
              <a:t>NA POČÁTKU péče</a:t>
            </a:r>
          </a:p>
          <a:p>
            <a:pPr lvl="1"/>
            <a:r>
              <a:rPr lang="cs-CZ" altLang="cs-CZ" sz="3200" b="1" dirty="0"/>
              <a:t>identifikace</a:t>
            </a:r>
            <a:r>
              <a:rPr lang="cs-CZ" altLang="cs-CZ" sz="3200" dirty="0"/>
              <a:t> problémů, potřeb, silných a slabých stránek, specifik….</a:t>
            </a:r>
          </a:p>
          <a:p>
            <a:pPr marL="0" indent="0">
              <a:buFontTx/>
              <a:buNone/>
            </a:pPr>
            <a:r>
              <a:rPr lang="cs-CZ" altLang="cs-CZ" sz="4800" b="1" dirty="0"/>
              <a:t>V PRŮBĚHU péče</a:t>
            </a:r>
          </a:p>
          <a:p>
            <a:pPr lvl="1"/>
            <a:r>
              <a:rPr lang="cs-CZ" altLang="cs-CZ" sz="3200" dirty="0"/>
              <a:t>monitorování</a:t>
            </a:r>
          </a:p>
          <a:p>
            <a:pPr marL="0" indent="0">
              <a:buFontTx/>
              <a:buNone/>
            </a:pPr>
            <a:r>
              <a:rPr lang="cs-CZ" altLang="cs-CZ" sz="4800" b="1" dirty="0"/>
              <a:t>NA KONCI určité etapy péče</a:t>
            </a:r>
          </a:p>
          <a:p>
            <a:pPr lvl="1"/>
            <a:r>
              <a:rPr lang="cs-CZ" altLang="cs-CZ" sz="3200" dirty="0"/>
              <a:t>výsledky terapeutických postupů, rozhodnutí, doporučení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 dirty="0"/>
              <a:t>PROCESY  </a:t>
            </a:r>
            <a:r>
              <a:rPr lang="cs-CZ" altLang="cs-CZ" sz="5400" b="1" dirty="0"/>
              <a:t>PSYCHODIAGNOSTIKY</a:t>
            </a:r>
            <a:r>
              <a:rPr lang="cs-CZ" altLang="cs-CZ" sz="5400" dirty="0"/>
              <a:t>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793592"/>
          </a:xfrm>
        </p:spPr>
        <p:txBody>
          <a:bodyPr>
            <a:normAutofit/>
          </a:bodyPr>
          <a:lstStyle/>
          <a:p>
            <a:r>
              <a:rPr lang="cs-CZ" altLang="cs-CZ" sz="3600" dirty="0"/>
              <a:t>2 procesy – vyšetření a administrace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516096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5160963"/>
            <a:ext cx="197961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Volba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4368800"/>
            <a:ext cx="2087562" cy="29527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metoda</a:t>
            </a:r>
            <a:r>
              <a:rPr lang="en-US" dirty="0">
                <a:solidFill>
                  <a:schemeClr val="tx1"/>
                </a:solidFill>
              </a:rPr>
              <a:t>/y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516096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516096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0838" y="666750"/>
            <a:ext cx="12034837" cy="15128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5400" b="1" dirty="0">
                <a:latin typeface="+mj-lt"/>
              </a:rPr>
              <a:t>PSYCHODIAGNOSTICKÝ PROCES </a:t>
            </a:r>
            <a:r>
              <a:rPr lang="cs-CZ" sz="5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SVOBODA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755650" y="2078038"/>
            <a:ext cx="11618913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/>
              <a:defRPr/>
            </a:pPr>
            <a:r>
              <a:rPr lang="cs-CZ" sz="3900" b="1" dirty="0">
                <a:latin typeface="Times New Roman" pitchFamily="18" charset="0"/>
              </a:rPr>
              <a:t>Formulace otázek, problému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dirty="0">
                <a:latin typeface="Times New Roman" pitchFamily="18" charset="0"/>
              </a:rPr>
              <a:t>problém </a:t>
            </a:r>
            <a:r>
              <a:rPr lang="cs-CZ" sz="3400" b="1" i="1" dirty="0">
                <a:latin typeface="Times New Roman" pitchFamily="18" charset="0"/>
              </a:rPr>
              <a:t>nabídnutý</a:t>
            </a:r>
            <a:r>
              <a:rPr lang="cs-CZ" sz="3400" b="1" dirty="0">
                <a:latin typeface="Times New Roman" pitchFamily="18" charset="0"/>
              </a:rPr>
              <a:t> a </a:t>
            </a:r>
            <a:r>
              <a:rPr lang="cs-CZ" sz="3400" b="1" i="1" dirty="0">
                <a:latin typeface="Times New Roman" pitchFamily="18" charset="0"/>
              </a:rPr>
              <a:t>identifikovaný </a:t>
            </a: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</a:t>
            </a:r>
            <a:r>
              <a:rPr lang="cs-CZ" sz="3400" b="1" u="sng" dirty="0">
                <a:latin typeface="Times New Roman" pitchFamily="18" charset="0"/>
                <a:sym typeface="Wingdings 3" pitchFamily="18" charset="2"/>
              </a:rPr>
              <a:t>diagnostický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diagnostický úkol – formulace hypotéz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Výběr diagnostických metod 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Vlastní vyšetření </a:t>
            </a:r>
            <a:r>
              <a:rPr lang="cs-CZ" sz="39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(administrace)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Vyhodnocení získaných dat a interpretace</a:t>
            </a:r>
          </a:p>
          <a:p>
            <a:pPr marL="1554163" lvl="5" indent="-639763">
              <a:spcBef>
                <a:spcPct val="20000"/>
              </a:spcBef>
              <a:buSzPct val="85000"/>
              <a:defRPr/>
            </a:pPr>
            <a:r>
              <a:rPr lang="cs-CZ" sz="2800" dirty="0">
                <a:latin typeface="Times New Roman" pitchFamily="18" charset="0"/>
              </a:rPr>
              <a:t>Viz také podrobnější postup interpretace podle </a:t>
            </a:r>
            <a:r>
              <a:rPr lang="cs-CZ" sz="2800" dirty="0" err="1">
                <a:latin typeface="Times New Roman" pitchFamily="18" charset="0"/>
              </a:rPr>
              <a:t>Maloney</a:t>
            </a:r>
            <a:r>
              <a:rPr lang="cs-CZ" sz="2800" dirty="0">
                <a:latin typeface="Times New Roman" pitchFamily="18" charset="0"/>
              </a:rPr>
              <a:t> &amp; </a:t>
            </a:r>
            <a:r>
              <a:rPr lang="cs-CZ" sz="2800" dirty="0" err="1">
                <a:latin typeface="Times New Roman" pitchFamily="18" charset="0"/>
              </a:rPr>
              <a:t>Ward</a:t>
            </a:r>
            <a:r>
              <a:rPr lang="cs-CZ" sz="2800" dirty="0">
                <a:latin typeface="Times New Roman" pitchFamily="18" charset="0"/>
              </a:rPr>
              <a:t> v </a:t>
            </a:r>
            <a:r>
              <a:rPr lang="cs-CZ" sz="2800" i="1" dirty="0">
                <a:latin typeface="Times New Roman" pitchFamily="18" charset="0"/>
              </a:rPr>
              <a:t>G-M</a:t>
            </a:r>
            <a:endParaRPr lang="cs-CZ" sz="2800" b="1" i="1" dirty="0">
              <a:latin typeface="Times New Roman" pitchFamily="18" charset="0"/>
            </a:endParaRP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Formulace závěru– integrace všech údajů </a:t>
            </a:r>
            <a:r>
              <a:rPr lang="cs-CZ" sz="3400" b="1" dirty="0">
                <a:latin typeface="Arial" charset="0"/>
              </a:rPr>
              <a:t>(odpověď na otázku)</a:t>
            </a:r>
            <a:r>
              <a:rPr lang="cs-CZ" sz="3400" b="1" dirty="0">
                <a:latin typeface="Times New Roman" pitchFamily="18" charset="0"/>
              </a:rPr>
              <a:t> 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i="1" dirty="0">
                <a:latin typeface="Times New Roman" pitchFamily="18" charset="0"/>
              </a:rPr>
              <a:t>psychologický nález</a:t>
            </a:r>
            <a:r>
              <a:rPr lang="cs-CZ" sz="3400" b="1" dirty="0">
                <a:latin typeface="Times New Roman" pitchFamily="18" charset="0"/>
              </a:rPr>
              <a:t> </a:t>
            </a:r>
            <a:r>
              <a:rPr lang="cs-CZ" sz="3400" b="1" i="1" dirty="0">
                <a:latin typeface="Times New Roman" pitchFamily="18" charset="0"/>
              </a:rPr>
              <a:t> +  příp.</a:t>
            </a:r>
            <a:r>
              <a:rPr lang="cs-CZ" sz="3400" b="1" dirty="0">
                <a:latin typeface="Times New Roman" pitchFamily="18" charset="0"/>
              </a:rPr>
              <a:t> </a:t>
            </a: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 </a:t>
            </a:r>
            <a:r>
              <a:rPr lang="cs-CZ" sz="3400" b="1" i="1" dirty="0">
                <a:latin typeface="Times New Roman" pitchFamily="18" charset="0"/>
                <a:sym typeface="Wingdings 3" pitchFamily="18" charset="2"/>
              </a:rPr>
              <a:t>návrh </a:t>
            </a:r>
            <a:r>
              <a:rPr lang="en-US" sz="3400" b="1" i="1" dirty="0">
                <a:latin typeface="Times New Roman" pitchFamily="18" charset="0"/>
                <a:sym typeface="Wingdings 3" pitchFamily="18" charset="2"/>
              </a:rPr>
              <a:t>dal</a:t>
            </a:r>
            <a:r>
              <a:rPr lang="cs-CZ" sz="3400" b="1" i="1" dirty="0" err="1">
                <a:latin typeface="Times New Roman" pitchFamily="18" charset="0"/>
                <a:sym typeface="Wingdings 3" pitchFamily="18" charset="2"/>
              </a:rPr>
              <a:t>šího</a:t>
            </a:r>
            <a:r>
              <a:rPr lang="cs-CZ" sz="3400" b="1" i="1" dirty="0">
                <a:latin typeface="Times New Roman" pitchFamily="18" charset="0"/>
                <a:sym typeface="Wingdings 3" pitchFamily="18" charset="2"/>
              </a:rPr>
              <a:t> postupu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Sdělení zjištění popř. další práce s nimi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endParaRPr lang="cs-CZ" sz="3900" b="1" dirty="0">
              <a:latin typeface="Times New Roman" pitchFamily="18" charset="0"/>
            </a:endParaRPr>
          </a:p>
          <a:p>
            <a:pPr eaLnBrk="1" hangingPunct="1">
              <a:spcBef>
                <a:spcPct val="20000"/>
              </a:spcBef>
              <a:buSzPct val="85000"/>
              <a:defRPr/>
            </a:pPr>
            <a:endParaRPr lang="cs-CZ" sz="3400" b="1" i="1" dirty="0">
              <a:latin typeface="Times New Roman" pitchFamily="18" charset="0"/>
              <a:sym typeface="Wingdings 3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6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8651875"/>
            <a:ext cx="4321175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0" y="8472488"/>
            <a:ext cx="12801600" cy="14446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500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423863" y="984250"/>
            <a:ext cx="118808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3200" dirty="0">
                <a:solidFill>
                  <a:srgbClr val="FFFFFF"/>
                </a:solidFill>
                <a:latin typeface="Syntax LT CE" pitchFamily="34" charset="0"/>
              </a:rPr>
              <a:t>Tento kurz byl v minulých letech podpořený tříletým projektem OPVK SOVA – 21.</a:t>
            </a:r>
          </a:p>
        </p:txBody>
      </p:sp>
      <p:sp>
        <p:nvSpPr>
          <p:cNvPr id="3078" name="Rectangle 10"/>
          <p:cNvSpPr>
            <a:spLocks noChangeArrowheads="1"/>
          </p:cNvSpPr>
          <p:nvPr/>
        </p:nvSpPr>
        <p:spPr bwMode="auto">
          <a:xfrm>
            <a:off x="423863" y="3134107"/>
            <a:ext cx="11233150" cy="3893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Cílem tohoto projektu bylo zlepšit a rozšířit výuku psychodiagnostiky v magisterských studijních programech na Katedře psychologie FSS.</a:t>
            </a:r>
            <a:r>
              <a:rPr lang="cs-CZ" altLang="cs-CZ" sz="2500" b="1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Inovace zahrnovala následující prvky: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1800" dirty="0"/>
              <a:t>Inovace stěžejních kurzů, mezi které patří i tento.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1800" dirty="0"/>
              <a:t>Nové kurzy rozšiřující nabídku volitelných kurzů specificky zaměřených na psychodiagnostiku.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1800" dirty="0"/>
              <a:t>Personální posílení. Nová pozice pro zahraniční vyučující, nové předměty v angličtině.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1800" dirty="0"/>
              <a:t> Projekt umožnil nákup množství psychodiagnostických zdrojů. Jde například o knihy a učebnice (za zmínku stojí zejména řada </a:t>
            </a:r>
            <a:r>
              <a:rPr lang="cs-CZ" altLang="cs-CZ" sz="1800" dirty="0" err="1"/>
              <a:t>Burosových</a:t>
            </a:r>
            <a:r>
              <a:rPr lang="cs-CZ" altLang="cs-CZ" sz="1800" dirty="0"/>
              <a:t> ročenek) a o psychodiagnostické testy.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1800" dirty="0"/>
              <a:t>Podpora veřejné diskuze o kvalitě tuzemských psychodiagnostických metod v online časopisu TESTFÓRUM.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</p:spTree>
  </p:cSld>
  <p:clrMapOvr>
    <a:masterClrMapping/>
  </p:clrMapOvr>
  <p:transition advTm="3094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PROCES ADMINISTRACE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2162067"/>
          </a:xfrm>
        </p:spPr>
        <p:txBody>
          <a:bodyPr/>
          <a:lstStyle/>
          <a:p>
            <a:r>
              <a:rPr lang="cs-CZ" altLang="cs-CZ" sz="3200" dirty="0"/>
              <a:t>Zvolená metoda dává potřebné informace</a:t>
            </a:r>
          </a:p>
          <a:p>
            <a:r>
              <a:rPr lang="cs-CZ" altLang="cs-CZ" sz="3200" dirty="0"/>
              <a:t>Metodu mám a umím s ní pracovat</a:t>
            </a:r>
          </a:p>
          <a:p>
            <a:r>
              <a:rPr lang="cs-CZ" altLang="cs-CZ" sz="3200" dirty="0"/>
              <a:t>Metoda je validní pro použití s tímto klientem tady a teď …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6024389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6024389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5232226"/>
            <a:ext cx="2087562" cy="29527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6024389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496425" y="6024389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8681" name="Čárový popisek 1 (se zvýrazněním) 8"/>
          <p:cNvSpPr>
            <a:spLocks/>
          </p:cNvSpPr>
          <p:nvPr/>
        </p:nvSpPr>
        <p:spPr bwMode="auto">
          <a:xfrm>
            <a:off x="9496425" y="3360354"/>
            <a:ext cx="2951162" cy="790575"/>
          </a:xfrm>
          <a:prstGeom prst="accentCallout1">
            <a:avLst>
              <a:gd name="adj1" fmla="val 18750"/>
              <a:gd name="adj2" fmla="val -8333"/>
              <a:gd name="adj3" fmla="val 84380"/>
              <a:gd name="adj4" fmla="val -7336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Jsem součástí podnětového materiálu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HROZBY VALIDITĚ ZÁVĚRŮ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737384" cy="619419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4400" dirty="0"/>
              <a:t>Od klienta</a:t>
            </a:r>
          </a:p>
          <a:p>
            <a:pPr lvl="1">
              <a:defRPr/>
            </a:pPr>
            <a:r>
              <a:rPr lang="cs-CZ" sz="3600" dirty="0"/>
              <a:t>nepochopení, zkreslování, simulace (motivace?)</a:t>
            </a:r>
          </a:p>
          <a:p>
            <a:pPr>
              <a:defRPr/>
            </a:pPr>
            <a:r>
              <a:rPr lang="cs-CZ" sz="4400" dirty="0"/>
              <a:t>Od psychologa</a:t>
            </a:r>
          </a:p>
          <a:p>
            <a:pPr lvl="1">
              <a:defRPr/>
            </a:pPr>
            <a:r>
              <a:rPr lang="cs-CZ" sz="3600" dirty="0"/>
              <a:t>odchylky od manuálu, subjektivita ve vyhodnocení, </a:t>
            </a:r>
            <a:r>
              <a:rPr lang="cs-CZ" sz="3600" dirty="0" err="1"/>
              <a:t>confirmation</a:t>
            </a:r>
            <a:r>
              <a:rPr lang="cs-CZ" sz="3600" dirty="0"/>
              <a:t> </a:t>
            </a:r>
            <a:r>
              <a:rPr lang="cs-CZ" sz="3600" dirty="0" err="1"/>
              <a:t>bias</a:t>
            </a:r>
            <a:endParaRPr lang="cs-CZ" sz="3600" dirty="0"/>
          </a:p>
          <a:p>
            <a:pPr>
              <a:defRPr/>
            </a:pPr>
            <a:r>
              <a:rPr lang="cs-CZ" sz="4400" dirty="0"/>
              <a:t>Od metody</a:t>
            </a:r>
          </a:p>
          <a:p>
            <a:pPr lvl="1">
              <a:defRPr/>
            </a:pPr>
            <a:r>
              <a:rPr lang="cs-CZ" sz="3600" dirty="0"/>
              <a:t>reliabilita, validita, normy</a:t>
            </a:r>
          </a:p>
          <a:p>
            <a:pPr>
              <a:defRPr/>
            </a:pPr>
            <a:r>
              <a:rPr lang="cs-CZ" sz="4400" dirty="0"/>
              <a:t>Od situace</a:t>
            </a:r>
          </a:p>
          <a:p>
            <a:pPr lvl="1">
              <a:defRPr/>
            </a:pPr>
            <a:r>
              <a:rPr lang="cs-CZ" sz="3600" dirty="0"/>
              <a:t>únava (</a:t>
            </a:r>
            <a:r>
              <a:rPr lang="cs-CZ" sz="3600" dirty="0" err="1"/>
              <a:t>takera</a:t>
            </a:r>
            <a:r>
              <a:rPr lang="cs-CZ" sz="3600" dirty="0"/>
              <a:t> i </a:t>
            </a:r>
            <a:r>
              <a:rPr lang="cs-CZ" sz="3600" dirty="0" err="1"/>
              <a:t>usera</a:t>
            </a:r>
            <a:r>
              <a:rPr lang="cs-CZ" sz="3600" dirty="0"/>
              <a:t>), transfer z předchozích metod, dřívější zkušenosti, znalosti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6000" dirty="0"/>
              <a:t>(Závěrečný) úsudek</a:t>
            </a:r>
            <a:br>
              <a:rPr lang="cs-CZ" altLang="cs-CZ" sz="6000" dirty="0"/>
            </a:br>
            <a:r>
              <a:rPr lang="cs-CZ" altLang="cs-CZ" sz="6000" dirty="0"/>
              <a:t>KLINICKÝ VS. STATISTICKÝ</a:t>
            </a:r>
            <a:endParaRPr lang="cs-CZ" altLang="cs-CZ" dirty="0"/>
          </a:p>
        </p:txBody>
      </p:sp>
      <p:sp>
        <p:nvSpPr>
          <p:cNvPr id="23554" name="Rectangle 4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449352" cy="6338208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3400" i="1" dirty="0">
                <a:cs typeface="Times New Roman" pitchFamily="18" charset="0"/>
              </a:rPr>
              <a:t>Statistický (psychometrický) přístup</a:t>
            </a:r>
            <a:r>
              <a:rPr lang="cs-CZ" sz="3400" dirty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počítání pravděpodobností závěrů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potřeba expertního systému, nutnost standardizovaných dat – úzké využití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/>
              <a:t>přesnější</a:t>
            </a:r>
          </a:p>
          <a:p>
            <a:pPr marL="1279525" lvl="2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>
                <a:cs typeface="Times New Roman" pitchFamily="18" charset="0"/>
              </a:rPr>
              <a:t> </a:t>
            </a:r>
            <a:endParaRPr lang="cs-CZ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3400" i="1" dirty="0">
                <a:cs typeface="Times New Roman" pitchFamily="18" charset="0"/>
              </a:rPr>
              <a:t>Klinický přístup</a:t>
            </a:r>
            <a:r>
              <a:rPr lang="cs-CZ" sz="3400" dirty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flexibilní, užití širší palety dat k širší paletě otázek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jakoby heuristika reprezentativnosti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méně přesný/předvídatelný, náchylný ke všem chybám lidské kognice (lze trénovat)</a:t>
            </a:r>
            <a:endParaRPr lang="cs-CZ" sz="1800" dirty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35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ČTENÍ</a:t>
            </a:r>
            <a:endParaRPr lang="cs-CZ" sz="2400" b="1" dirty="0">
              <a:solidFill>
                <a:schemeClr val="accent1">
                  <a:lumMod val="40000"/>
                  <a:lumOff val="60000"/>
                </a:schemeClr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cs typeface="Times New Roman" pitchFamily="18" charset="0"/>
              </a:rPr>
              <a:t>Dlouhodobá a významná diskuze rozpoutaná knihou z r. 1954 </a:t>
            </a:r>
            <a:r>
              <a:rPr lang="cs-CZ" sz="2400" b="1" dirty="0">
                <a:cs typeface="Times New Roman" pitchFamily="18" charset="0"/>
              </a:rPr>
              <a:t>Paula </a:t>
            </a:r>
            <a:r>
              <a:rPr lang="cs-CZ" sz="2400" b="1" dirty="0" err="1">
                <a:cs typeface="Times New Roman" pitchFamily="18" charset="0"/>
              </a:rPr>
              <a:t>Meehl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b="1" i="1" dirty="0" err="1">
                <a:cs typeface="Times New Roman" pitchFamily="18" charset="0"/>
              </a:rPr>
              <a:t>Clinical</a:t>
            </a:r>
            <a:r>
              <a:rPr lang="cs-CZ" sz="2400" b="1" i="1" dirty="0">
                <a:cs typeface="Times New Roman" pitchFamily="18" charset="0"/>
              </a:rPr>
              <a:t> vs. </a:t>
            </a:r>
            <a:r>
              <a:rPr lang="cs-CZ" sz="2400" b="1" i="1" dirty="0" err="1">
                <a:cs typeface="Times New Roman" pitchFamily="18" charset="0"/>
              </a:rPr>
              <a:t>statistical</a:t>
            </a:r>
            <a:r>
              <a:rPr lang="cs-CZ" sz="2400" b="1" i="1" dirty="0">
                <a:cs typeface="Times New Roman" pitchFamily="18" charset="0"/>
              </a:rPr>
              <a:t> </a:t>
            </a:r>
            <a:r>
              <a:rPr lang="cs-CZ" sz="2400" b="1" i="1" dirty="0" err="1">
                <a:cs typeface="Times New Roman" pitchFamily="18" charset="0"/>
              </a:rPr>
              <a:t>prediction</a:t>
            </a:r>
            <a:r>
              <a:rPr lang="cs-CZ" sz="2400" i="1" dirty="0">
                <a:cs typeface="Times New Roman" pitchFamily="18" charset="0"/>
              </a:rPr>
              <a:t>. </a:t>
            </a:r>
            <a:r>
              <a:rPr lang="cs-CZ" sz="2400" dirty="0">
                <a:cs typeface="Times New Roman" pitchFamily="18" charset="0"/>
              </a:rPr>
              <a:t>Komentované vydání se současnou předmluvou online (viz sylabus).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cs typeface="Times New Roman" pitchFamily="18" charset="0"/>
              </a:rPr>
              <a:t>Studie </a:t>
            </a:r>
            <a:r>
              <a:rPr lang="cs-CZ" sz="2400" b="1" dirty="0" err="1">
                <a:cs typeface="Times New Roman" pitchFamily="18" charset="0"/>
              </a:rPr>
              <a:t>Howard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b="1" dirty="0" err="1">
                <a:cs typeface="Times New Roman" pitchFamily="18" charset="0"/>
              </a:rPr>
              <a:t>Garb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citované v G-M (v r. 1998 monografie </a:t>
            </a:r>
            <a:r>
              <a:rPr lang="cs-CZ" sz="2400" i="1" dirty="0" err="1">
                <a:cs typeface="Times New Roman" pitchFamily="18" charset="0"/>
              </a:rPr>
              <a:t>Studying</a:t>
            </a:r>
            <a:r>
              <a:rPr lang="cs-CZ" sz="2400" i="1" dirty="0">
                <a:cs typeface="Times New Roman" pitchFamily="18" charset="0"/>
              </a:rPr>
              <a:t> </a:t>
            </a:r>
            <a:r>
              <a:rPr lang="cs-CZ" sz="2400" i="1" dirty="0" err="1">
                <a:cs typeface="Times New Roman" pitchFamily="18" charset="0"/>
              </a:rPr>
              <a:t>the</a:t>
            </a:r>
            <a:r>
              <a:rPr lang="cs-CZ" sz="2400" i="1" dirty="0">
                <a:cs typeface="Times New Roman" pitchFamily="18" charset="0"/>
              </a:rPr>
              <a:t> </a:t>
            </a:r>
            <a:r>
              <a:rPr lang="cs-CZ" sz="2400" i="1" dirty="0" err="1">
                <a:cs typeface="Times New Roman" pitchFamily="18" charset="0"/>
              </a:rPr>
              <a:t>Clinician</a:t>
            </a:r>
            <a:r>
              <a:rPr lang="cs-CZ" sz="2400" dirty="0"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785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7200" dirty="0"/>
              <a:t>PSYCHODIAGNOSTIKA V ČR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2239962"/>
            <a:ext cx="11809412" cy="6737101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3200" dirty="0"/>
              <a:t>Psychodiagnostická činnost patří k základním činnostem psychologů</a:t>
            </a:r>
            <a:r>
              <a:rPr lang="en-US" altLang="cs-CZ" sz="3200" dirty="0"/>
              <a:t>  - ale prom</a:t>
            </a:r>
            <a:r>
              <a:rPr lang="cs-CZ" altLang="cs-CZ" sz="3200" dirty="0" err="1"/>
              <a:t>ěň</a:t>
            </a:r>
            <a:r>
              <a:rPr lang="en-US" altLang="cs-CZ" sz="3200" dirty="0" err="1"/>
              <a:t>uje</a:t>
            </a:r>
            <a:r>
              <a:rPr lang="en-US" altLang="cs-CZ" sz="3200" dirty="0"/>
              <a:t> se</a:t>
            </a:r>
            <a:r>
              <a:rPr lang="cs-CZ" altLang="cs-CZ" sz="3200" dirty="0"/>
              <a:t> </a:t>
            </a:r>
            <a:r>
              <a:rPr lang="cs-CZ" altLang="cs-CZ" sz="2400" dirty="0"/>
              <a:t>(viz též G-M – množství času stráveného </a:t>
            </a:r>
            <a:r>
              <a:rPr lang="cs-CZ" altLang="cs-CZ" sz="2400" dirty="0" err="1"/>
              <a:t>psdg</a:t>
            </a:r>
            <a:r>
              <a:rPr lang="cs-CZ" altLang="cs-CZ" sz="2400" dirty="0"/>
              <a:t>. činnostmi klesá)</a:t>
            </a:r>
            <a:endParaRPr lang="cs-CZ" altLang="cs-CZ" sz="3200" dirty="0"/>
          </a:p>
          <a:p>
            <a:pPr lvl="1" eaLnBrk="1" hangingPunct="1">
              <a:lnSpc>
                <a:spcPct val="120000"/>
              </a:lnSpc>
            </a:pPr>
            <a:r>
              <a:rPr lang="cs-CZ" altLang="cs-CZ" sz="2600" dirty="0">
                <a:cs typeface="Times New Roman" panose="02020603050405020304" pitchFamily="18" charset="0"/>
              </a:rPr>
              <a:t>Odhad – asi 400 000 psychologických vyšetření ročně , původně „testování“ v klinice a poradenství, později i jiné oblasti - personalistika, vězeňství, sport, reklama, doprava atd. …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3200" dirty="0"/>
              <a:t>V ČR se </a:t>
            </a:r>
            <a:r>
              <a:rPr lang="cs-CZ" altLang="cs-CZ" sz="3200" dirty="0" err="1"/>
              <a:t>psdg</a:t>
            </a:r>
            <a:r>
              <a:rPr lang="cs-CZ" altLang="cs-CZ" sz="3200" dirty="0"/>
              <a:t> před r. 1989 rozvíjela jen omezeně </a:t>
            </a:r>
            <a:r>
              <a:rPr lang="cs-CZ" altLang="cs-CZ" sz="2000" dirty="0"/>
              <a:t>(po r. 1989 vlastně taky </a:t>
            </a:r>
            <a:r>
              <a:rPr lang="cs-CZ" altLang="cs-CZ" sz="2000" dirty="0">
                <a:sym typeface="Wingdings" panose="05000000000000000000" pitchFamily="2" charset="2"/>
              </a:rPr>
              <a:t>)</a:t>
            </a:r>
            <a:r>
              <a:rPr lang="cs-CZ" altLang="cs-CZ" sz="3200" dirty="0"/>
              <a:t>. 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600" dirty="0"/>
              <a:t>Laické překlady metod, laicky vyráběné pomůcky, chyběly české normy.  </a:t>
            </a:r>
            <a:endParaRPr lang="cs-CZ" altLang="cs-CZ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dirty="0"/>
              <a:t>Svoboda  a kol. -</a:t>
            </a:r>
            <a:r>
              <a:rPr lang="cs-CZ" altLang="cs-CZ" sz="5400" b="1" dirty="0"/>
              <a:t> Průzkum užívání </a:t>
            </a:r>
            <a:r>
              <a:rPr lang="cs-CZ" altLang="cs-CZ" sz="5400" b="1" dirty="0" err="1"/>
              <a:t>psdg</a:t>
            </a:r>
            <a:r>
              <a:rPr lang="cs-CZ" altLang="cs-CZ" sz="5400" b="1" dirty="0"/>
              <a:t> metod: 2001 – 2003</a:t>
            </a:r>
            <a:endParaRPr lang="cs-CZ" sz="4000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521360" cy="605017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Dotazník: údaje o respondentovi, prostředí  diagnostiky – žadatelé a požadavky, používané metody a jejich hodnocení, co chybí v č. diagnostice, negativní zkušenosti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Kvótní výběr: regiony, hustota psychologů v regionech, specializace, věk, délka praxe…</a:t>
            </a:r>
          </a:p>
          <a:p>
            <a:pPr marL="1306513" lvl="1" indent="-746125" eaLnBrk="1" hangingPunct="1">
              <a:lnSpc>
                <a:spcPct val="120000"/>
              </a:lnSpc>
              <a:defRPr/>
            </a:pPr>
            <a:r>
              <a:rPr lang="cs-CZ" altLang="cs-CZ" sz="2400" dirty="0"/>
              <a:t>2 026 psychologů,  z toho výběr 316 osob (221 žen, 95 mužů),   praktičtí psychologové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Oblast diagnostické práce: 1. </a:t>
            </a:r>
            <a:r>
              <a:rPr lang="cs-CZ" altLang="cs-CZ" sz="3200" b="1" dirty="0"/>
              <a:t>Klinická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– 138, 2. </a:t>
            </a:r>
            <a:r>
              <a:rPr lang="cs-CZ" altLang="cs-CZ" sz="3200" b="1" dirty="0"/>
              <a:t>Poradenská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– 110, 3. </a:t>
            </a:r>
            <a:r>
              <a:rPr lang="cs-CZ" altLang="cs-CZ" sz="3200" b="1" dirty="0"/>
              <a:t>Manažerská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pss</a:t>
            </a:r>
            <a:r>
              <a:rPr lang="cs-CZ" altLang="cs-CZ" sz="3200" dirty="0"/>
              <a:t> – 46, 4.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v </a:t>
            </a:r>
            <a:r>
              <a:rPr lang="cs-CZ" altLang="cs-CZ" sz="3200" b="1" dirty="0"/>
              <a:t>ozbrojených složkách </a:t>
            </a:r>
            <a:r>
              <a:rPr lang="cs-CZ" altLang="cs-CZ" sz="3200" dirty="0"/>
              <a:t>(armáda, policie, vězeňství)– 32, </a:t>
            </a:r>
            <a:r>
              <a:rPr lang="cs-CZ" altLang="cs-CZ" sz="3200" i="1" dirty="0"/>
              <a:t>Poměr asi 4 : 3 : 2 : 1</a:t>
            </a:r>
            <a:endParaRPr lang="cs-CZ" altLang="cs-CZ" sz="34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dirty="0"/>
              <a:t>Svoboda  a kol. -</a:t>
            </a:r>
            <a:r>
              <a:rPr lang="cs-CZ" altLang="cs-CZ" sz="4800" b="1" dirty="0"/>
              <a:t> Průzkum užívání </a:t>
            </a:r>
            <a:r>
              <a:rPr lang="cs-CZ" altLang="cs-CZ" sz="4800" b="1" dirty="0" err="1"/>
              <a:t>psdg</a:t>
            </a:r>
            <a:r>
              <a:rPr lang="cs-CZ" altLang="cs-CZ" sz="4800" b="1" dirty="0"/>
              <a:t> metod: 2001 – 2003</a:t>
            </a:r>
            <a:endParaRPr lang="cs-CZ" sz="4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Diagnostikované psychické jevy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Intelekt + Osobnost  na prvních místech ve všech skupinách!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4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Používané metody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 </a:t>
            </a:r>
            <a:r>
              <a:rPr lang="cs-CZ" altLang="cs-CZ" sz="3400" dirty="0"/>
              <a:t>1. Výkonové testy  (intelekt, paměť, pozornost)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 2. Dotazníky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 3. Projektivní metody</a:t>
            </a:r>
            <a:endParaRPr lang="cs-CZ" altLang="cs-CZ" b="1" u="sng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/>
              <a:t>Svoboda  a kol. -</a:t>
            </a:r>
            <a:r>
              <a:rPr lang="cs-CZ" altLang="cs-CZ" sz="4800" b="1"/>
              <a:t> Průzkum užívání psdg metod: 2001 – 2003</a:t>
            </a:r>
            <a:endParaRPr lang="cs-CZ" sz="480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 fontScale="850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100" b="1" dirty="0"/>
              <a:t>Nejpoužívanější metody - první desítka</a:t>
            </a:r>
            <a:r>
              <a:rPr lang="cs-CZ" altLang="cs-CZ" sz="3100" dirty="0"/>
              <a:t>: 4 inteligenční testy, 4 projektivní metody, 2 dotazníky)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Raven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IST (</a:t>
            </a:r>
            <a:r>
              <a:rPr lang="cs-CZ" altLang="cs-CZ" sz="3300" b="1" dirty="0" err="1"/>
              <a:t>Amthauer</a:t>
            </a:r>
            <a:r>
              <a:rPr lang="cs-CZ" altLang="cs-CZ" sz="3300" b="1" dirty="0"/>
              <a:t>)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Wechsler</a:t>
            </a:r>
            <a:r>
              <a:rPr lang="cs-CZ" altLang="cs-CZ" sz="3300" b="1" dirty="0"/>
              <a:t> – WAIS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ROR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Kresba postavy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Eysenckovy</a:t>
            </a:r>
            <a:r>
              <a:rPr lang="cs-CZ" altLang="cs-CZ" sz="3300" b="1" dirty="0"/>
              <a:t> dotazníky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Baumtest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Lüscher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Wechsler</a:t>
            </a:r>
            <a:r>
              <a:rPr lang="cs-CZ" altLang="cs-CZ" sz="3300" b="1" dirty="0"/>
              <a:t> – PDW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16PF  (</a:t>
            </a:r>
            <a:r>
              <a:rPr lang="cs-CZ" altLang="cs-CZ" sz="3300" b="1" dirty="0" err="1"/>
              <a:t>Cattellův</a:t>
            </a:r>
            <a:r>
              <a:rPr lang="cs-CZ" altLang="cs-CZ" sz="3300" b="1" dirty="0"/>
              <a:t> dotazník)     ….</a:t>
            </a:r>
            <a:endParaRPr lang="cs-CZ" altLang="cs-CZ" sz="1600" b="1" u="sng" dirty="0"/>
          </a:p>
        </p:txBody>
      </p:sp>
      <p:sp>
        <p:nvSpPr>
          <p:cNvPr id="44036" name="TextovéPole 3"/>
          <p:cNvSpPr txBox="1">
            <a:spLocks noChangeArrowheads="1"/>
          </p:cNvSpPr>
          <p:nvPr/>
        </p:nvSpPr>
        <p:spPr bwMode="auto">
          <a:xfrm>
            <a:off x="5303838" y="4498975"/>
            <a:ext cx="7359650" cy="56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Nejvíce zdiskreditované testy</a:t>
            </a:r>
            <a:r>
              <a:rPr lang="cs-CZ" altLang="cs-CZ" sz="2500" dirty="0"/>
              <a:t> </a:t>
            </a:r>
            <a:r>
              <a:rPr lang="cs-CZ" altLang="cs-CZ" sz="1400" dirty="0"/>
              <a:t>(</a:t>
            </a:r>
            <a:r>
              <a:rPr lang="cs-CZ" altLang="cs-CZ" sz="1400" dirty="0" err="1"/>
              <a:t>Norcross</a:t>
            </a:r>
            <a:r>
              <a:rPr lang="cs-CZ" altLang="cs-CZ" sz="1400" dirty="0"/>
              <a:t> et al., 2006)</a:t>
            </a:r>
          </a:p>
        </p:txBody>
      </p:sp>
      <p:pic>
        <p:nvPicPr>
          <p:cNvPr id="440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5016500"/>
            <a:ext cx="7369175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5400" dirty="0"/>
              <a:t>Nejužívanější nástroje v PPP a SPC</a:t>
            </a:r>
            <a:br>
              <a:rPr lang="cs-CZ" sz="5400" dirty="0"/>
            </a:br>
            <a:r>
              <a:rPr lang="cs-CZ" sz="3600" dirty="0">
                <a:latin typeface="+mn-lt"/>
              </a:rPr>
              <a:t>(2010, materiál bývalého IPPP, nyní NÚV)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half" idx="1"/>
          </p:nvPr>
        </p:nvSpPr>
        <p:spPr>
          <a:xfrm>
            <a:off x="640082" y="2998894"/>
            <a:ext cx="5338267" cy="6266201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2200" b="1" dirty="0"/>
              <a:t>PPP</a:t>
            </a:r>
            <a:r>
              <a:rPr lang="cs-CZ" altLang="cs-CZ" sz="2200" dirty="0"/>
              <a:t>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WISC</a:t>
            </a:r>
            <a:r>
              <a:rPr lang="cs-CZ" altLang="cs-CZ" sz="2200" dirty="0"/>
              <a:t> III.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IV. revize </a:t>
            </a:r>
            <a:r>
              <a:rPr lang="cs-CZ" altLang="cs-CZ" sz="2200" b="1" dirty="0" err="1"/>
              <a:t>Stanford-Binetovy</a:t>
            </a:r>
            <a:r>
              <a:rPr lang="cs-CZ" altLang="cs-CZ" sz="2200" dirty="0"/>
              <a:t> zkoušky, </a:t>
            </a:r>
            <a:r>
              <a:rPr lang="cs-CZ" altLang="cs-CZ" sz="2200" b="1" dirty="0"/>
              <a:t>SON-R</a:t>
            </a:r>
            <a:r>
              <a:rPr lang="cs-CZ" altLang="cs-CZ" sz="2200" dirty="0"/>
              <a:t> 2,5-7 a </a:t>
            </a:r>
            <a:r>
              <a:rPr lang="cs-CZ" altLang="cs-CZ" sz="2200" b="1" dirty="0" err="1"/>
              <a:t>Woodcock</a:t>
            </a:r>
            <a:r>
              <a:rPr lang="cs-CZ" altLang="cs-CZ" sz="2200" b="1" dirty="0"/>
              <a:t>-Johnson </a:t>
            </a:r>
            <a:r>
              <a:rPr lang="cs-CZ" altLang="cs-CZ" sz="2200" dirty="0"/>
              <a:t>IE,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 err="1"/>
              <a:t>Rey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Osterriethova</a:t>
            </a:r>
            <a:r>
              <a:rPr lang="cs-CZ" altLang="cs-CZ" sz="2200" b="1" dirty="0"/>
              <a:t> </a:t>
            </a:r>
            <a:r>
              <a:rPr lang="cs-CZ" altLang="cs-CZ" sz="2200" dirty="0"/>
              <a:t>komplexní figura (diagnostika pozornosti, zrakové percepce a </a:t>
            </a:r>
            <a:r>
              <a:rPr lang="cs-CZ" altLang="cs-CZ" sz="2200" dirty="0" err="1"/>
              <a:t>vizuomotorických</a:t>
            </a:r>
            <a:r>
              <a:rPr lang="cs-CZ" altLang="cs-CZ" sz="2200" dirty="0"/>
              <a:t> schopností),</a:t>
            </a:r>
            <a:r>
              <a:rPr lang="cs-CZ" altLang="cs-CZ" sz="2200" b="1" dirty="0"/>
              <a:t> Reverzní test </a:t>
            </a:r>
            <a:r>
              <a:rPr lang="cs-CZ" altLang="cs-CZ" sz="2200" dirty="0"/>
              <a:t>(diagnostika zrakové percepce) a </a:t>
            </a:r>
            <a:r>
              <a:rPr lang="cs-CZ" altLang="cs-CZ" sz="2200" b="1" dirty="0"/>
              <a:t>Test obkreslování </a:t>
            </a:r>
            <a:r>
              <a:rPr lang="cs-CZ" altLang="cs-CZ" sz="2200" dirty="0"/>
              <a:t>(posouzení jemné motoriky, </a:t>
            </a:r>
            <a:r>
              <a:rPr lang="cs-CZ" altLang="cs-CZ" sz="2200" dirty="0" err="1"/>
              <a:t>grafomotoriky</a:t>
            </a:r>
            <a:r>
              <a:rPr lang="cs-CZ" altLang="cs-CZ" sz="2200" dirty="0"/>
              <a:t> a </a:t>
            </a:r>
            <a:r>
              <a:rPr lang="cs-CZ" altLang="cs-CZ" sz="2200" dirty="0" err="1"/>
              <a:t>vizuomotorických</a:t>
            </a:r>
            <a:r>
              <a:rPr lang="cs-CZ" altLang="cs-CZ" sz="2200" dirty="0"/>
              <a:t> schopností).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Nástroje pro diagnostiku rodinných vztahů, pro posouzení osobnostních charakteristik a sebepojetí u dětí a dospívajících a dotazníky zaměřené na mapování vrstevnických vztahů ve školních třídách.</a:t>
            </a:r>
          </a:p>
        </p:txBody>
      </p:sp>
      <p:sp>
        <p:nvSpPr>
          <p:cNvPr id="45060" name="Zástupný symbol pro obsah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97816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2200" b="1" dirty="0"/>
              <a:t>SPC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Nástroje pro diagnostiku percepčně motorických schopností, užívané speciálními pedagogy - </a:t>
            </a:r>
            <a:r>
              <a:rPr lang="cs-CZ" altLang="cs-CZ" sz="2200" b="1" dirty="0"/>
              <a:t>Zkouška laterality, Reverzní test a Test kresby lidské postavy</a:t>
            </a:r>
            <a:r>
              <a:rPr lang="cs-CZ" altLang="cs-CZ" sz="2200" dirty="0"/>
              <a:t>,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Test obkreslování </a:t>
            </a:r>
            <a:r>
              <a:rPr lang="cs-CZ" altLang="cs-CZ" sz="2200" dirty="0"/>
              <a:t>a percepčně motorické zkoušky ze souboru </a:t>
            </a:r>
            <a:r>
              <a:rPr lang="cs-CZ" altLang="cs-CZ" sz="2200" b="1" dirty="0"/>
              <a:t>Diagnostika vývojových poruch učení</a:t>
            </a:r>
            <a:r>
              <a:rPr lang="cs-CZ" altLang="cs-CZ" sz="2200" dirty="0"/>
              <a:t>, případně též </a:t>
            </a:r>
            <a:r>
              <a:rPr lang="cs-CZ" altLang="cs-CZ" sz="2200" b="1" dirty="0"/>
              <a:t>Zkouška sluchové diferenciace </a:t>
            </a:r>
            <a:r>
              <a:rPr lang="cs-CZ" altLang="cs-CZ" sz="2200" dirty="0"/>
              <a:t>WM (původní </a:t>
            </a:r>
            <a:r>
              <a:rPr lang="cs-CZ" altLang="cs-CZ" sz="2200" dirty="0" err="1"/>
              <a:t>Wepmanova</a:t>
            </a:r>
            <a:r>
              <a:rPr lang="cs-CZ" altLang="cs-CZ" sz="2200" dirty="0"/>
              <a:t> zkouška v úpravě Matějčka).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Barevné progresivní matice</a:t>
            </a:r>
            <a:r>
              <a:rPr lang="cs-CZ" altLang="cs-CZ" sz="2200" dirty="0"/>
              <a:t>, méně často pak </a:t>
            </a:r>
            <a:r>
              <a:rPr lang="cs-CZ" altLang="cs-CZ" sz="2200" b="1" dirty="0"/>
              <a:t>Standardní progresivní matice</a:t>
            </a:r>
          </a:p>
          <a:p>
            <a:pPr eaLnBrk="1" hangingPunct="1"/>
            <a:endParaRPr lang="cs-CZ" altLang="cs-CZ" sz="1400" dirty="0"/>
          </a:p>
          <a:p>
            <a:pPr eaLnBrk="1" hangingPunct="1"/>
            <a:endParaRPr lang="cs-CZ" altLang="cs-CZ" sz="1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Doporučené metody pro </a:t>
            </a:r>
            <a:br>
              <a:rPr lang="cs-CZ" sz="4400" dirty="0"/>
            </a:br>
            <a:r>
              <a:rPr lang="cs-CZ" sz="4400" dirty="0"/>
              <a:t>Dopravně-psychologické vyšetření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Měřené aspekty psychiky</a:t>
            </a:r>
          </a:p>
          <a:p>
            <a:pPr lvl="1"/>
            <a:r>
              <a:rPr lang="cs-CZ" sz="2920" dirty="0"/>
              <a:t>Pozornost, odolnost proti monotonii, RČ, percepce, periferní vidění, paměť, inteligence, </a:t>
            </a:r>
            <a:r>
              <a:rPr lang="cs-CZ" sz="2920" b="1" dirty="0"/>
              <a:t>osobnost</a:t>
            </a:r>
            <a:r>
              <a:rPr lang="cs-CZ" sz="2920" dirty="0"/>
              <a:t>, </a:t>
            </a:r>
            <a:r>
              <a:rPr lang="cs-CZ" sz="2920" dirty="0" err="1"/>
              <a:t>senzorimotorická</a:t>
            </a:r>
            <a:r>
              <a:rPr lang="cs-CZ" sz="2920" dirty="0"/>
              <a:t> koordinace</a:t>
            </a:r>
          </a:p>
          <a:p>
            <a:r>
              <a:rPr lang="cs-CZ" sz="3200" dirty="0"/>
              <a:t>Manuál doporučených psychodiagnostických metod… (2010)</a:t>
            </a:r>
          </a:p>
          <a:p>
            <a:r>
              <a:rPr lang="cs-CZ" sz="1400" dirty="0"/>
              <a:t>http://www.ff.upol.cz/fileadmin/user_upload/FF-katedry/psychologie/Sborniky_a_monografie/seitl/Manul_final_v6_19_1_2011-1.pdf</a:t>
            </a:r>
          </a:p>
        </p:txBody>
      </p:sp>
    </p:spTree>
    <p:extLst>
      <p:ext uri="{BB962C8B-B14F-4D97-AF65-F5344CB8AC3E}">
        <p14:creationId xmlns:p14="http://schemas.microsoft.com/office/powerpoint/2010/main" val="3023695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b="1" dirty="0">
                <a:latin typeface="+mn-lt"/>
              </a:rPr>
              <a:t>Výuka psychodiagnostiky na FSS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Autofit/>
          </a:bodyPr>
          <a:lstStyle/>
          <a:p>
            <a:pPr eaLnBrk="1" hangingPunct="1">
              <a:spcAft>
                <a:spcPts val="0"/>
              </a:spcAft>
              <a:buFontTx/>
              <a:buNone/>
            </a:pPr>
            <a:r>
              <a:rPr lang="cs-CZ" altLang="cs-CZ" sz="3600" dirty="0"/>
              <a:t>Z bakalářského stupně studia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administrace a vyhodnocení </a:t>
            </a:r>
            <a:r>
              <a:rPr lang="cs-CZ" altLang="cs-CZ" sz="2400" dirty="0" err="1"/>
              <a:t>unidimenzionálních</a:t>
            </a:r>
            <a:r>
              <a:rPr lang="cs-CZ" altLang="cs-CZ" sz="2400" dirty="0"/>
              <a:t> měřících nástrojů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pozorování, rozhovor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experimentální design, kontrola</a:t>
            </a:r>
          </a:p>
          <a:p>
            <a:pPr eaLnBrk="1" hangingPunct="1">
              <a:spcAft>
                <a:spcPts val="0"/>
              </a:spcAft>
              <a:buFontTx/>
              <a:buNone/>
            </a:pPr>
            <a:r>
              <a:rPr lang="cs-CZ" altLang="cs-CZ" sz="3600" dirty="0"/>
              <a:t>V magisterském studijním programu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obecné povinné kurzy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PSY402 Psychodiagnostika dospělých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PSY403 </a:t>
            </a:r>
            <a:r>
              <a:rPr lang="cs-CZ" altLang="cs-CZ" sz="2000" dirty="0" err="1"/>
              <a:t>Psdg</a:t>
            </a:r>
            <a:r>
              <a:rPr lang="cs-CZ" altLang="cs-CZ" sz="2000" dirty="0"/>
              <a:t>. dětí a dospívajících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PSY479 Psychometrika</a:t>
            </a:r>
          </a:p>
          <a:p>
            <a:pPr lvl="2">
              <a:spcAft>
                <a:spcPts val="0"/>
              </a:spcAft>
            </a:pPr>
            <a:r>
              <a:rPr lang="pl-PL" altLang="cs-CZ" sz="2000" dirty="0"/>
              <a:t>PSY534 Etika v práci psychologa</a:t>
            </a:r>
            <a:endParaRPr lang="cs-CZ" altLang="cs-CZ" sz="2000" dirty="0"/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specifické kurzy informující o diagnostice v dané oblasti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PSY407 a 408 Poradenská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PSY410 Klinická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PSY409 Organizace a práce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výběrové diagnostické kurzy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Projektivní, AC, </a:t>
            </a:r>
            <a:r>
              <a:rPr lang="cs-CZ" altLang="cs-CZ" sz="2000" dirty="0" err="1"/>
              <a:t>Psdg</a:t>
            </a:r>
            <a:r>
              <a:rPr lang="cs-CZ" altLang="cs-CZ" sz="2000" dirty="0"/>
              <a:t>. praktikum, Psy. nadaných, Dopravní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aplikace na praxích</a:t>
            </a:r>
          </a:p>
          <a:p>
            <a:pPr lvl="2" eaLnBrk="1" hangingPunct="1">
              <a:spcAft>
                <a:spcPts val="0"/>
              </a:spcAft>
            </a:pPr>
            <a:endParaRPr lang="cs-CZ" altLang="cs-CZ" sz="1600" dirty="0"/>
          </a:p>
          <a:p>
            <a:pPr lvl="1" eaLnBrk="1" hangingPunct="1">
              <a:spcAft>
                <a:spcPts val="0"/>
              </a:spcAft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/>
              <a:t>Svoboda  a kol. -</a:t>
            </a:r>
            <a:r>
              <a:rPr lang="cs-CZ" altLang="cs-CZ" sz="4800" b="1"/>
              <a:t> Průzkum užívání psdg metod: 2001 – 2003</a:t>
            </a:r>
            <a:endParaRPr lang="cs-CZ" sz="48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2712368"/>
            <a:ext cx="12098337" cy="6696743"/>
          </a:xfrm>
        </p:spPr>
        <p:txBody>
          <a:bodyPr>
            <a:normAutofit fontScale="925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Co chybí v české psychodiagnostické praxi 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Normy, standardizace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Semináře, výcviky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Nové metody, rozšíření nabídky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PC formy metod, aktualizace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Finanční dostupnost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4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Důvody odmítání metod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2800" dirty="0"/>
              <a:t>časová náročnost, malá vypovídací hodnota, kvalita norem   </a:t>
            </a:r>
            <a:r>
              <a:rPr lang="cs-CZ" altLang="cs-CZ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…. cena</a:t>
            </a:r>
          </a:p>
          <a:p>
            <a:pPr marL="746125" indent="-746125" algn="ctr" eaLnBrk="1" hangingPunct="1">
              <a:lnSpc>
                <a:spcPct val="120000"/>
              </a:lnSpc>
              <a:buFontTx/>
              <a:buNone/>
            </a:pPr>
            <a:endParaRPr lang="cs-CZ" altLang="cs-CZ" sz="2400" b="1" dirty="0"/>
          </a:p>
          <a:p>
            <a:pPr marL="746125" indent="-746125" algn="ctr" eaLnBrk="1" hangingPunct="1">
              <a:lnSpc>
                <a:spcPct val="120000"/>
              </a:lnSpc>
              <a:buFontTx/>
              <a:buNone/>
            </a:pPr>
            <a:r>
              <a:rPr lang="cs-CZ" altLang="cs-CZ" sz="2800" b="1" dirty="0"/>
              <a:t>Odmítané či kritizované metody jsou současně nejčastěji používané </a:t>
            </a:r>
            <a:r>
              <a:rPr lang="cs-CZ" altLang="cs-CZ" sz="3600" b="1" dirty="0"/>
              <a:t>!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2000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2000" dirty="0"/>
              <a:t>Podrobněji Urbánek (2010) </a:t>
            </a:r>
            <a:r>
              <a:rPr lang="cs-CZ" sz="1800" dirty="0">
                <a:hlinkClick r:id="rId2"/>
              </a:rPr>
              <a:t>http://testforum.cz/domains/testforum.cz/index.php/testforum/article/view/3/3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25406-7474-478F-803B-7C871B375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Kanadští kliničtí psychologové ve forenzním kontextu 2018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DD76C0-DC32-4AFF-9E78-9A2F219A7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http://dx.doi.org/10.1037/cap0000152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4934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551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/>
              <a:t>ETIKA, STANDARDY</a:t>
            </a:r>
            <a:br>
              <a:rPr lang="cs-CZ" altLang="cs-CZ" sz="5400"/>
            </a:br>
            <a:r>
              <a:rPr lang="cs-CZ" altLang="cs-CZ" sz="5400"/>
              <a:t>JAKO </a:t>
            </a:r>
            <a:r>
              <a:rPr lang="cs-CZ" altLang="cs-CZ" sz="5400" b="1"/>
              <a:t>MAPA PSDG.KOMPETENCÍ</a:t>
            </a:r>
          </a:p>
        </p:txBody>
      </p:sp>
      <p:sp>
        <p:nvSpPr>
          <p:cNvPr id="47107" name="Zástupný symbol pro obsah 4"/>
          <p:cNvSpPr>
            <a:spLocks noGrp="1"/>
          </p:cNvSpPr>
          <p:nvPr>
            <p:ph idx="1"/>
          </p:nvPr>
        </p:nvSpPr>
        <p:spPr>
          <a:xfrm>
            <a:off x="639763" y="3000399"/>
            <a:ext cx="11522075" cy="5976913"/>
          </a:xfrm>
        </p:spPr>
        <p:txBody>
          <a:bodyPr>
            <a:normAutofit fontScale="92500"/>
          </a:bodyPr>
          <a:lstStyle/>
          <a:p>
            <a:r>
              <a:rPr lang="en-US" altLang="cs-CZ" sz="4000" i="1" dirty="0" err="1"/>
              <a:t>Standardy</a:t>
            </a:r>
            <a:r>
              <a:rPr lang="en-US" altLang="cs-CZ" sz="4000" i="1" dirty="0"/>
              <a:t> pro </a:t>
            </a:r>
            <a:r>
              <a:rPr lang="en-US" altLang="cs-CZ" sz="4000" i="1" dirty="0" err="1"/>
              <a:t>pedagogické</a:t>
            </a:r>
            <a:r>
              <a:rPr lang="en-US" altLang="cs-CZ" sz="4000" i="1" dirty="0"/>
              <a:t> a </a:t>
            </a:r>
            <a:r>
              <a:rPr lang="en-US" altLang="cs-CZ" sz="4000" i="1" dirty="0" err="1"/>
              <a:t>psychologické</a:t>
            </a:r>
            <a:r>
              <a:rPr lang="en-US" altLang="cs-CZ" sz="4000" i="1" dirty="0"/>
              <a:t> </a:t>
            </a:r>
            <a:r>
              <a:rPr lang="en-US" altLang="cs-CZ" sz="4000" i="1" dirty="0" err="1"/>
              <a:t>testování</a:t>
            </a:r>
            <a:r>
              <a:rPr lang="en-US" altLang="cs-CZ" sz="4000" i="1" dirty="0"/>
              <a:t>.</a:t>
            </a:r>
            <a:r>
              <a:rPr lang="en-US" altLang="cs-CZ" sz="4000" dirty="0"/>
              <a:t> </a:t>
            </a:r>
            <a:r>
              <a:rPr lang="en-US" altLang="cs-CZ" sz="4000" dirty="0" err="1"/>
              <a:t>Praha</a:t>
            </a:r>
            <a:r>
              <a:rPr lang="en-US" altLang="cs-CZ" sz="4000" dirty="0"/>
              <a:t>, </a:t>
            </a:r>
            <a:r>
              <a:rPr lang="en-US" altLang="cs-CZ" sz="4000" dirty="0" err="1"/>
              <a:t>Testcentrum</a:t>
            </a:r>
            <a:r>
              <a:rPr lang="en-US" altLang="cs-CZ" sz="4000" dirty="0"/>
              <a:t> 2001 </a:t>
            </a:r>
            <a:endParaRPr lang="cs-CZ" altLang="cs-CZ" sz="4000" dirty="0"/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Konstrukce, hodnocení a dokumentace testu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Spravedlivý přístup při testování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Používání testů</a:t>
            </a:r>
          </a:p>
          <a:p>
            <a:pPr>
              <a:lnSpc>
                <a:spcPts val="4338"/>
              </a:lnSpc>
            </a:pPr>
            <a:r>
              <a:rPr lang="cs-CZ" altLang="cs-CZ" sz="4480"/>
              <a:t>Normy</a:t>
            </a:r>
            <a:r>
              <a:rPr lang="cs-CZ" altLang="cs-CZ" sz="4480" dirty="0"/>
              <a:t>, např. ISO10667 o poskytování testových služeb v organizačním prostředí.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Též informační dokumenty pro klienty – Test </a:t>
            </a:r>
            <a:r>
              <a:rPr lang="cs-CZ" altLang="cs-CZ" sz="4200" dirty="0" err="1"/>
              <a:t>takers</a:t>
            </a:r>
            <a:endParaRPr lang="cs-CZ" altLang="cs-CZ" sz="42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3"/>
          <p:cNvSpPr>
            <a:spLocks noGrp="1"/>
          </p:cNvSpPr>
          <p:nvPr>
            <p:ph type="title"/>
          </p:nvPr>
        </p:nvSpPr>
        <p:spPr>
          <a:xfrm>
            <a:off x="639763" y="263525"/>
            <a:ext cx="11522075" cy="1223963"/>
          </a:xfrm>
        </p:spPr>
        <p:txBody>
          <a:bodyPr>
            <a:normAutofit/>
          </a:bodyPr>
          <a:lstStyle/>
          <a:p>
            <a:r>
              <a:rPr lang="cs-CZ" altLang="cs-CZ" sz="5400" dirty="0"/>
              <a:t>Standardy pro </a:t>
            </a:r>
            <a:r>
              <a:rPr lang="cs-CZ" altLang="cs-CZ" sz="5400" b="1" dirty="0"/>
              <a:t>užívání testů </a:t>
            </a:r>
            <a:r>
              <a:rPr lang="cs-CZ" altLang="cs-CZ" sz="2400" dirty="0"/>
              <a:t>(EFPA, ITC, APA)</a:t>
            </a:r>
            <a:endParaRPr lang="cs-CZ" altLang="cs-CZ" sz="5400" b="1" dirty="0"/>
          </a:p>
        </p:txBody>
      </p:sp>
      <p:sp>
        <p:nvSpPr>
          <p:cNvPr id="50179" name="Zástupný symbol pro obsah 4"/>
          <p:cNvSpPr>
            <a:spLocks noGrp="1"/>
          </p:cNvSpPr>
          <p:nvPr>
            <p:ph idx="1"/>
          </p:nvPr>
        </p:nvSpPr>
        <p:spPr>
          <a:xfrm>
            <a:off x="639763" y="1200200"/>
            <a:ext cx="11882437" cy="820891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Etika užívání testů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přijetí zodpovědnosti za účelnost použití testu (i za své podřízené)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reflexe vlastní kompetence, povinnost aktualizovat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korektnost komunikace s testovanou osobou 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ochrana osobních informací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dodržování, propagování a vyžadování standardů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Kvalita administrace a interpretace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odborná kompetence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vyhodnocení potenciálního přínosu užití testu (vč. zvážení ne-testování)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volba na základě silných a slabých stránek podložená empirickými, teoretickými argumenty (sledování vývoje)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reflektování férovosti testů, standardnosti podmínek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schopnost integrovat výsledky s dalšími informacemi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schopnost sdělit výsledky různým lidem (klienti, kolegové, právníci, spolupracující odborníci)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spolupráce na rozvoji testů (výzkumy, (re)standardizace…)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kvalita administrace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příprava – </a:t>
            </a:r>
            <a:r>
              <a:rPr lang="cs-CZ" altLang="cs-CZ" sz="2000" dirty="0" err="1"/>
              <a:t>setting</a:t>
            </a:r>
            <a:r>
              <a:rPr lang="cs-CZ" altLang="cs-CZ" sz="2000" dirty="0"/>
              <a:t>, informování, posouzení speciálních potřeb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vlastní administrace – naladění + manuálový postup + flexibilita v mezích manuálu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vyhodnocení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Legální aspekty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péče o autorské práva jako záruku dalšího rozvoje metod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péče o nešíření metod ve snaze o dlouhou životnost metod</a:t>
            </a:r>
            <a:endParaRPr lang="cs-CZ" altLang="cs-CZ" sz="4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5400" b="1" dirty="0"/>
              <a:t>KLASIFIKACE PSDG METOD PODLE POŽADAVKŮ NA VZDĚLÁNÍ UŽIVATELE</a:t>
            </a:r>
            <a:endParaRPr lang="cs-CZ" sz="5400" b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881400" cy="6266200"/>
          </a:xfrm>
        </p:spPr>
        <p:txBody>
          <a:bodyPr>
            <a:normAutofit fontScale="925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 err="1"/>
              <a:t>Hogrefe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Testcentrum</a:t>
            </a:r>
            <a:r>
              <a:rPr lang="cs-CZ" altLang="cs-CZ" sz="3200" dirty="0"/>
              <a:t> </a:t>
            </a:r>
            <a:r>
              <a:rPr lang="cs-CZ" altLang="cs-CZ" sz="2400" dirty="0"/>
              <a:t>(</a:t>
            </a:r>
            <a:r>
              <a:rPr lang="cs-CZ" sz="2400" dirty="0">
                <a:hlinkClick r:id="rId2"/>
              </a:rPr>
              <a:t>http://www.testcentrum.cz/testy</a:t>
            </a:r>
            <a:r>
              <a:rPr lang="cs-CZ" sz="2400" dirty="0"/>
              <a:t> dole)</a:t>
            </a:r>
            <a:r>
              <a:rPr lang="cs-CZ" altLang="cs-CZ" sz="3200" dirty="0"/>
              <a:t>: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A: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vzdělání  + zaškolení pro administraci, vyhodnocení a interpretaci (testy pro personalisty, pedagogy, lékaře - některé dotazníky, testy pozornosti …)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B: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psychologické vzdělání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C: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psychologické vzdělání + akreditovaný kurz k metodě  (</a:t>
            </a:r>
            <a:r>
              <a:rPr lang="cs-CZ" altLang="cs-CZ" sz="3200" dirty="0" err="1"/>
              <a:t>Rorschach</a:t>
            </a:r>
            <a:r>
              <a:rPr lang="cs-CZ" altLang="cs-CZ" sz="3200" dirty="0"/>
              <a:t>, MMPI, WAIS …)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2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/>
              <a:t>Různá nakladatelství - různé požadavky. Záleží i na deklarovaném způsobu použití.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/>
              <a:t>Mezinárodně poměrně složité kvalifikační struktury.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8791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Shrnutí kompetencí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266200"/>
          </a:xfrm>
        </p:spPr>
        <p:txBody>
          <a:bodyPr>
            <a:noAutofit/>
          </a:bodyPr>
          <a:lstStyle/>
          <a:p>
            <a:r>
              <a:rPr lang="cs-CZ" sz="4000" dirty="0"/>
              <a:t>Osvojené obecné principy, procesy –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studium, trénink</a:t>
            </a:r>
          </a:p>
          <a:p>
            <a:r>
              <a:rPr lang="cs-CZ" sz="4000" dirty="0"/>
              <a:t>Schopnost po všech stránkách hodnotit metodu –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hlavně psychometrika a studium</a:t>
            </a:r>
          </a:p>
          <a:p>
            <a:r>
              <a:rPr lang="cs-CZ" sz="4000" dirty="0"/>
              <a:t>Schopnost vést vyšetření</a:t>
            </a:r>
          </a:p>
          <a:p>
            <a:r>
              <a:rPr lang="cs-CZ" sz="4000" dirty="0"/>
              <a:t>Schopnost administrovat</a:t>
            </a:r>
          </a:p>
          <a:p>
            <a:pPr lvl="2"/>
            <a:r>
              <a:rPr lang="cs-CZ" sz="332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trénink</a:t>
            </a:r>
            <a:r>
              <a:rPr lang="cs-CZ" sz="3320" dirty="0"/>
              <a:t> administrování konkrétních metod</a:t>
            </a:r>
          </a:p>
          <a:p>
            <a:pPr lvl="2"/>
            <a:r>
              <a:rPr lang="cs-CZ" sz="332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trénink</a:t>
            </a:r>
            <a:r>
              <a:rPr lang="cs-CZ" sz="3320" dirty="0"/>
              <a:t> komunikování, obecné prvky administrování</a:t>
            </a:r>
          </a:p>
          <a:p>
            <a:r>
              <a:rPr lang="cs-CZ" sz="4000" dirty="0"/>
              <a:t>Schopnost kriticky argumentovat závěry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– taky trénink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HODNOTIT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psychometrických vlastností testů – nároky, které na testy klademe</a:t>
            </a:r>
          </a:p>
          <a:p>
            <a:r>
              <a:rPr lang="cs-CZ" dirty="0"/>
              <a:t>Znalost procesu vzniku a vývoje testů </a:t>
            </a:r>
          </a:p>
          <a:p>
            <a:r>
              <a:rPr lang="cs-CZ" dirty="0"/>
              <a:t>Znalosti a zkušenosti v oblasti, v níž má být test použit</a:t>
            </a:r>
          </a:p>
          <a:p>
            <a:r>
              <a:rPr lang="cs-CZ" dirty="0"/>
              <a:t>Schopnost posoudit relevanci norem pro konkrétního člověka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9003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třeba si přinést z psychometriky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9419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Skóry a normy (a proces standardizace/normalizace)</a:t>
            </a:r>
          </a:p>
          <a:p>
            <a:pPr lvl="1"/>
            <a:r>
              <a:rPr lang="cs-CZ" dirty="0"/>
              <a:t>percentilové, odvozené od standardních skórů a vývojové</a:t>
            </a:r>
          </a:p>
          <a:p>
            <a:pPr lvl="1"/>
            <a:r>
              <a:rPr lang="cs-CZ" dirty="0"/>
              <a:t>normy – národní, skupinové, uživatelské, </a:t>
            </a:r>
            <a:r>
              <a:rPr lang="cs-CZ" dirty="0" err="1"/>
              <a:t>ipsativní</a:t>
            </a:r>
            <a:r>
              <a:rPr lang="cs-CZ" dirty="0"/>
              <a:t> skóry</a:t>
            </a:r>
          </a:p>
          <a:p>
            <a:r>
              <a:rPr lang="cs-CZ" dirty="0"/>
              <a:t>Reliabilita</a:t>
            </a:r>
          </a:p>
          <a:p>
            <a:pPr lvl="1"/>
            <a:r>
              <a:rPr lang="cs-CZ" dirty="0"/>
              <a:t>zdroje náhodné chyby (rozptylu) a koeficienty, které je zachycují  (korelace)</a:t>
            </a:r>
          </a:p>
          <a:p>
            <a:pPr lvl="1"/>
            <a:r>
              <a:rPr lang="cs-CZ" dirty="0"/>
              <a:t>směrodatná chyba měření (SEM) a interval spolehlivosti pro pravý skór</a:t>
            </a:r>
          </a:p>
          <a:p>
            <a:pPr lvl="1"/>
            <a:r>
              <a:rPr lang="cs-CZ" dirty="0"/>
              <a:t>požadavky na reliabilitu</a:t>
            </a:r>
          </a:p>
          <a:p>
            <a:r>
              <a:rPr lang="cs-CZ" dirty="0"/>
              <a:t>Validita</a:t>
            </a:r>
          </a:p>
          <a:p>
            <a:pPr lvl="1"/>
            <a:r>
              <a:rPr lang="cs-CZ" dirty="0"/>
              <a:t>zjevná – a dopady na výsledky vyšetření</a:t>
            </a:r>
          </a:p>
          <a:p>
            <a:pPr lvl="1"/>
            <a:r>
              <a:rPr lang="cs-CZ" dirty="0"/>
              <a:t>obsahová, </a:t>
            </a:r>
            <a:r>
              <a:rPr lang="cs-CZ" dirty="0" err="1"/>
              <a:t>konstruktová</a:t>
            </a:r>
            <a:r>
              <a:rPr lang="cs-CZ" dirty="0"/>
              <a:t> – co chybí, co přebývá</a:t>
            </a:r>
          </a:p>
          <a:p>
            <a:pPr lvl="1"/>
            <a:r>
              <a:rPr lang="cs-CZ" dirty="0"/>
              <a:t>kriteriální – jak je vysoká, efekt typu metody</a:t>
            </a:r>
          </a:p>
          <a:p>
            <a:pPr lvl="1"/>
            <a:r>
              <a:rPr lang="cs-CZ" dirty="0"/>
              <a:t>prediktivní – kvalita rozhodování (</a:t>
            </a:r>
            <a:r>
              <a:rPr lang="cs-CZ" dirty="0" err="1"/>
              <a:t>spec</a:t>
            </a:r>
            <a:r>
              <a:rPr lang="cs-CZ" dirty="0"/>
              <a:t>, </a:t>
            </a:r>
            <a:r>
              <a:rPr lang="cs-CZ" dirty="0" err="1"/>
              <a:t>sens</a:t>
            </a:r>
            <a:r>
              <a:rPr lang="cs-CZ"/>
              <a:t>, falešná P/N)</a:t>
            </a:r>
            <a:endParaRPr lang="cs-CZ" dirty="0"/>
          </a:p>
          <a:p>
            <a:pPr lvl="1"/>
            <a:r>
              <a:rPr lang="cs-CZ" dirty="0"/>
              <a:t>konsekvenční (</a:t>
            </a:r>
            <a:r>
              <a:rPr lang="cs-CZ" dirty="0" err="1"/>
              <a:t>consequential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23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8000" dirty="0"/>
              <a:t>Cíle PSY402</a:t>
            </a:r>
            <a:endParaRPr lang="cs-CZ" alt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953408" cy="6410216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4000" dirty="0"/>
              <a:t>Základní orientace v oblasti psychodiagnostiky </a:t>
            </a:r>
          </a:p>
          <a:p>
            <a:pPr eaLnBrk="1" hangingPunct="1"/>
            <a:r>
              <a:rPr lang="cs-CZ" altLang="cs-CZ" sz="4000" dirty="0"/>
              <a:t>Obecný </a:t>
            </a:r>
            <a:r>
              <a:rPr lang="cs-CZ" altLang="cs-CZ" sz="4000" b="1" dirty="0"/>
              <a:t>přehled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</a:t>
            </a:r>
          </a:p>
          <a:p>
            <a:pPr eaLnBrk="1" hangingPunct="1"/>
            <a:r>
              <a:rPr lang="cs-CZ" altLang="cs-CZ" sz="4000" b="1" dirty="0"/>
              <a:t>Vlastnosti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 (principy konstrukce, kvality, meze užití, volba)</a:t>
            </a:r>
          </a:p>
          <a:p>
            <a:pPr eaLnBrk="1" hangingPunct="1"/>
            <a:r>
              <a:rPr lang="cs-CZ" altLang="cs-CZ" sz="4000" dirty="0"/>
              <a:t>Obecné principy realizace vyšetření</a:t>
            </a:r>
          </a:p>
          <a:p>
            <a:pPr eaLnBrk="1" hangingPunct="1"/>
            <a:r>
              <a:rPr lang="cs-CZ" altLang="cs-CZ" sz="4000" dirty="0"/>
              <a:t>Základy </a:t>
            </a:r>
            <a:r>
              <a:rPr lang="cs-CZ" altLang="cs-CZ" sz="4000" b="1" dirty="0"/>
              <a:t>užívání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 (zkušenost)</a:t>
            </a:r>
          </a:p>
          <a:p>
            <a:pPr eaLnBrk="1" hangingPunct="1"/>
            <a:endParaRPr lang="cs-CZ" altLang="cs-CZ" sz="4000" dirty="0"/>
          </a:p>
          <a:p>
            <a:pPr marL="0" indent="0" eaLnBrk="1" hangingPunct="1">
              <a:buNone/>
            </a:pPr>
            <a:r>
              <a:rPr lang="cs-CZ" altLang="cs-CZ" sz="3000" dirty="0">
                <a:solidFill>
                  <a:srgbClr val="FFFF00"/>
                </a:solidFill>
              </a:rPr>
              <a:t>Oproti dřívějšku jsme přesunuli etické aspekty diagnostiky do PSY534. Podobně místo samostudia či opakování psychometriky vznikl samostatný kurz PSY479. Ovšem se znalostmi z obou oblastí se v PSY402 počítá, zejména při zpracování seminární práce. Proto se předpokládá, že si tyto kurzy zároveň s PSY402 zapíšete. </a:t>
            </a:r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9681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4"/>
          <p:cNvSpPr txBox="1">
            <a:spLocks/>
          </p:cNvSpPr>
          <p:nvPr/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/>
        </p:spPr>
        <p:txBody>
          <a:bodyPr lIns="128001" tIns="64001" rIns="128001" bIns="64001" anchor="ctr"/>
          <a:lstStyle>
            <a:lvl1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2pPr>
            <a:lvl3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3pPr>
            <a:lvl4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4pPr>
            <a:lvl5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5pPr>
            <a:lvl6pPr marL="4572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6pPr>
            <a:lvl7pPr marL="9144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7pPr>
            <a:lvl8pPr marL="13716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8pPr>
            <a:lvl9pPr marL="18288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ČTENÍ NA SEMINÁŘ</a:t>
            </a:r>
            <a:r>
              <a:rPr lang="cs-CZ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5400" b="1" dirty="0"/>
              <a:t>Hodnocení a volba testů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653943" y="1488232"/>
            <a:ext cx="11520488" cy="61555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cs-CZ" sz="5400" b="1" dirty="0">
              <a:latin typeface="+mj-lt"/>
            </a:endParaRPr>
          </a:p>
          <a:p>
            <a:pPr>
              <a:defRPr/>
            </a:pPr>
            <a:r>
              <a:rPr lang="cs-CZ" sz="4000" b="1" i="1" dirty="0">
                <a:latin typeface="+mj-lt"/>
              </a:rPr>
              <a:t>Teorie</a:t>
            </a:r>
          </a:p>
          <a:p>
            <a:pPr>
              <a:defRPr/>
            </a:pPr>
            <a:r>
              <a:rPr lang="cs-CZ" sz="4000" b="1" dirty="0" err="1">
                <a:latin typeface="+mj-lt"/>
              </a:rPr>
              <a:t>Groth-Marnat</a:t>
            </a:r>
            <a:r>
              <a:rPr lang="cs-CZ" sz="4000" b="1" dirty="0">
                <a:latin typeface="+mj-lt"/>
              </a:rPr>
              <a:t> – </a:t>
            </a:r>
            <a:r>
              <a:rPr lang="cs-CZ" sz="3600" dirty="0">
                <a:latin typeface="+mj-lt"/>
              </a:rPr>
              <a:t>Kap. „</a:t>
            </a:r>
            <a:r>
              <a:rPr lang="cs-CZ" sz="3600" dirty="0" err="1">
                <a:latin typeface="+mj-lt"/>
              </a:rPr>
              <a:t>Evaluating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psychological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tests</a:t>
            </a:r>
            <a:r>
              <a:rPr lang="cs-CZ" sz="3600" dirty="0">
                <a:latin typeface="+mj-lt"/>
              </a:rPr>
              <a:t>“</a:t>
            </a:r>
          </a:p>
          <a:p>
            <a:pPr>
              <a:defRPr/>
            </a:pPr>
            <a:r>
              <a:rPr lang="cs-CZ" sz="4000" b="1" dirty="0" err="1">
                <a:latin typeface="+mj-lt"/>
              </a:rPr>
              <a:t>Hogan</a:t>
            </a:r>
            <a:r>
              <a:rPr lang="cs-CZ" sz="4000" b="1" dirty="0">
                <a:latin typeface="+mj-lt"/>
              </a:rPr>
              <a:t> – Kap. 2 – Zdroje informací o testech</a:t>
            </a:r>
          </a:p>
          <a:p>
            <a:pPr>
              <a:defRPr/>
            </a:pPr>
            <a:endParaRPr lang="cs-CZ" sz="4000" b="1" dirty="0">
              <a:latin typeface="+mj-lt"/>
            </a:endParaRPr>
          </a:p>
          <a:p>
            <a:pPr>
              <a:defRPr/>
            </a:pPr>
            <a:r>
              <a:rPr lang="cs-CZ" sz="4000" b="1" i="1" dirty="0">
                <a:latin typeface="+mj-lt"/>
              </a:rPr>
              <a:t>K diskuzi na semináři</a:t>
            </a:r>
          </a:p>
          <a:p>
            <a:pPr>
              <a:defRPr/>
            </a:pPr>
            <a:r>
              <a:rPr lang="cs-CZ" sz="4000" b="1" dirty="0" err="1">
                <a:latin typeface="+mj-lt"/>
              </a:rPr>
              <a:t>Norcross</a:t>
            </a:r>
            <a:r>
              <a:rPr lang="cs-CZ" sz="4000" b="1" dirty="0">
                <a:latin typeface="+mj-lt"/>
              </a:rPr>
              <a:t> a Psycho-</a:t>
            </a:r>
            <a:r>
              <a:rPr lang="cs-CZ" sz="4000" b="1" dirty="0" err="1">
                <a:latin typeface="+mj-lt"/>
              </a:rPr>
              <a:t>Quackery</a:t>
            </a:r>
            <a:endParaRPr lang="cs-CZ" sz="4000" b="1" dirty="0">
              <a:latin typeface="+mj-lt"/>
            </a:endParaRPr>
          </a:p>
          <a:p>
            <a:pPr>
              <a:defRPr/>
            </a:pPr>
            <a:r>
              <a:rPr lang="en-US" sz="2000" dirty="0">
                <a:latin typeface="+mj-lt"/>
              </a:rPr>
              <a:t>Norcross, J.C., </a:t>
            </a:r>
            <a:r>
              <a:rPr lang="en-US" sz="2000" dirty="0" err="1">
                <a:latin typeface="+mj-lt"/>
              </a:rPr>
              <a:t>Koocher</a:t>
            </a:r>
            <a:r>
              <a:rPr lang="en-US" sz="2000" dirty="0">
                <a:latin typeface="+mj-lt"/>
              </a:rPr>
              <a:t>, G.P., and </a:t>
            </a:r>
            <a:r>
              <a:rPr lang="en-US" sz="2000" dirty="0" err="1">
                <a:latin typeface="+mj-lt"/>
              </a:rPr>
              <a:t>Garofalo</a:t>
            </a:r>
            <a:r>
              <a:rPr lang="en-US" sz="2000" dirty="0">
                <a:latin typeface="+mj-lt"/>
              </a:rPr>
              <a:t>, A (2006). Discredited Psychological Treatments and Tests: A Delphi Poll. </a:t>
            </a:r>
            <a:r>
              <a:rPr lang="en-US" sz="2000" i="1" dirty="0">
                <a:latin typeface="+mj-lt"/>
              </a:rPr>
              <a:t>Professional Psychology: Research and Practice,  37</a:t>
            </a:r>
            <a:r>
              <a:rPr lang="en-US" sz="2000" dirty="0">
                <a:latin typeface="+mj-lt"/>
              </a:rPr>
              <a:t>, 5, 515-522.</a:t>
            </a:r>
            <a:endParaRPr lang="cs-CZ" sz="2000" dirty="0">
              <a:latin typeface="+mj-lt"/>
            </a:endParaRPr>
          </a:p>
          <a:p>
            <a:pPr>
              <a:defRPr/>
            </a:pPr>
            <a:endParaRPr lang="cs-CZ" sz="2000" dirty="0">
              <a:latin typeface="+mj-lt"/>
            </a:endParaRPr>
          </a:p>
          <a:p>
            <a:pPr>
              <a:defRPr/>
            </a:pPr>
            <a:r>
              <a:rPr lang="cs-CZ" sz="4000" b="1" dirty="0">
                <a:latin typeface="+mj-lt"/>
              </a:rPr>
              <a:t>Posudek psychologické způsobilosti k výkonu zaměstnání </a:t>
            </a:r>
          </a:p>
        </p:txBody>
      </p:sp>
    </p:spTree>
  </p:cSld>
  <p:clrMapOvr>
    <a:masterClrMapping/>
  </p:clrMapOvr>
  <p:transition advTm="3094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k zamyšlení NA 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V návaznosti na </a:t>
            </a:r>
            <a:r>
              <a:rPr lang="cs-CZ" sz="3200" i="1" dirty="0"/>
              <a:t>čtení</a:t>
            </a:r>
            <a:r>
              <a:rPr lang="cs-CZ" sz="3200" dirty="0"/>
              <a:t>, podle čeho poznáme, že stojí za to použít určitý test (metodu), že je dobrý, vhodný? Liší se pohled akademika(idealisty) a praktika? Praktiků z různých oblastí praxe?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Nakolik splňují metody použité v posudku psychologické způsobilosti k výkonu zaměstnání nároky, které na psychologické metody klademe?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327024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5699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8000" dirty="0"/>
              <a:t>PŘEHLED </a:t>
            </a:r>
            <a:r>
              <a:rPr lang="cs-CZ" sz="8000" dirty="0" err="1"/>
              <a:t>ZdrojŮ</a:t>
            </a:r>
            <a:endParaRPr lang="cs-CZ" dirty="0"/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9758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dirty="0"/>
              <a:t>Odborné časopisy věnované psychodiagnostickým metodám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81400" cy="6266200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cs-CZ" sz="3600" dirty="0"/>
              <a:t>Články o metodách jsou častěji publikované v časopisech zaměřených na oblast, v níž metoda nalézá své uplatnění.</a:t>
            </a:r>
          </a:p>
          <a:p>
            <a:pPr>
              <a:defRPr/>
            </a:pPr>
            <a:r>
              <a:rPr lang="cs-CZ" sz="2400" dirty="0"/>
              <a:t>International </a:t>
            </a: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Testing</a:t>
            </a:r>
            <a:r>
              <a:rPr lang="cs-CZ" sz="2400" dirty="0"/>
              <a:t> – oficiální kanál ITC</a:t>
            </a:r>
          </a:p>
          <a:p>
            <a:pPr>
              <a:defRPr/>
            </a:pPr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Psychological</a:t>
            </a:r>
            <a:r>
              <a:rPr lang="cs-CZ" sz="2400" dirty="0"/>
              <a:t> Assessment (v </a:t>
            </a:r>
            <a:r>
              <a:rPr lang="cs-CZ" sz="2400" dirty="0" err="1"/>
              <a:t>PsychArticles</a:t>
            </a:r>
            <a:r>
              <a:rPr lang="cs-CZ" sz="2400" dirty="0"/>
              <a:t>, </a:t>
            </a:r>
            <a:r>
              <a:rPr lang="cs-CZ" sz="2400" dirty="0" err="1"/>
              <a:t>Hogrefe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Psychological</a:t>
            </a:r>
            <a:r>
              <a:rPr lang="cs-CZ" sz="2400" dirty="0"/>
              <a:t> Assessment (APA)</a:t>
            </a:r>
          </a:p>
          <a:p>
            <a:pPr>
              <a:defRPr/>
            </a:pPr>
            <a:r>
              <a:rPr lang="cs-CZ" sz="2400" dirty="0" err="1"/>
              <a:t>Psychological</a:t>
            </a:r>
            <a:r>
              <a:rPr lang="cs-CZ" sz="2400" dirty="0"/>
              <a:t> </a:t>
            </a:r>
            <a:r>
              <a:rPr lang="cs-CZ" sz="2400" dirty="0" err="1"/>
              <a:t>Methods</a:t>
            </a:r>
            <a:r>
              <a:rPr lang="cs-CZ" sz="2400" dirty="0"/>
              <a:t> (APA)</a:t>
            </a:r>
          </a:p>
          <a:p>
            <a:pPr>
              <a:defRPr/>
            </a:pPr>
            <a:r>
              <a:rPr lang="cs-CZ" sz="2400" dirty="0" err="1"/>
              <a:t>Applied</a:t>
            </a:r>
            <a:r>
              <a:rPr lang="cs-CZ" sz="2400" dirty="0"/>
              <a:t> </a:t>
            </a:r>
            <a:r>
              <a:rPr lang="cs-CZ" sz="2400" dirty="0" err="1"/>
              <a:t>Psychological</a:t>
            </a:r>
            <a:r>
              <a:rPr lang="cs-CZ" sz="2400" dirty="0"/>
              <a:t> </a:t>
            </a:r>
            <a:r>
              <a:rPr lang="cs-CZ" sz="2400" dirty="0" err="1"/>
              <a:t>Measurement</a:t>
            </a:r>
            <a:r>
              <a:rPr lang="cs-CZ" sz="2400" dirty="0"/>
              <a:t>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/>
              <a:t>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Rorschachiana</a:t>
            </a:r>
            <a:r>
              <a:rPr lang="cs-CZ" sz="2400" dirty="0"/>
              <a:t> (APA)</a:t>
            </a:r>
          </a:p>
          <a:p>
            <a:pPr>
              <a:defRPr/>
            </a:pP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Psychoeducational</a:t>
            </a:r>
            <a:r>
              <a:rPr lang="cs-CZ" sz="2400" dirty="0"/>
              <a:t> 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Career</a:t>
            </a:r>
            <a:r>
              <a:rPr lang="cs-CZ" sz="2400" dirty="0"/>
              <a:t> 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  <a:endParaRPr lang="cs-CZ" sz="2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TESTFÓRUM – www.testforum.cz</a:t>
            </a:r>
            <a:endParaRPr lang="cs-CZ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7874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Vydavatelé testů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>
          <a:xfrm>
            <a:off x="639763" y="2239962"/>
            <a:ext cx="12025312" cy="7169150"/>
          </a:xfrm>
        </p:spPr>
        <p:txBody>
          <a:bodyPr/>
          <a:lstStyle/>
          <a:p>
            <a:r>
              <a:rPr lang="cs-CZ" altLang="cs-CZ" sz="4000" dirty="0" err="1"/>
              <a:t>Hogrefe</a:t>
            </a:r>
            <a:r>
              <a:rPr lang="cs-CZ" altLang="cs-CZ" sz="4000" dirty="0"/>
              <a:t> - </a:t>
            </a:r>
            <a:r>
              <a:rPr lang="cs-CZ" altLang="cs-CZ" sz="4000" dirty="0" err="1"/>
              <a:t>Testcentrum</a:t>
            </a:r>
            <a:r>
              <a:rPr lang="cs-CZ" altLang="cs-CZ" sz="4000" dirty="0"/>
              <a:t> </a:t>
            </a:r>
            <a:r>
              <a:rPr lang="cs-CZ" altLang="cs-CZ" sz="2400" dirty="0"/>
              <a:t>http://www.testcentrum.cz/</a:t>
            </a:r>
          </a:p>
          <a:p>
            <a:r>
              <a:rPr lang="cs-CZ" altLang="cs-CZ" sz="4000" dirty="0"/>
              <a:t>Psychodiagnostika </a:t>
            </a:r>
            <a:r>
              <a:rPr lang="cs-CZ" altLang="cs-CZ" sz="2400" dirty="0">
                <a:hlinkClick r:id="rId2"/>
              </a:rPr>
              <a:t>http://www.psychodiagnostika-sro.cz</a:t>
            </a:r>
            <a:endParaRPr lang="cs-CZ" altLang="cs-CZ" sz="2400" dirty="0"/>
          </a:p>
          <a:p>
            <a:r>
              <a:rPr lang="cs-CZ" altLang="cs-CZ" sz="4000" dirty="0" err="1"/>
              <a:t>Assessment</a:t>
            </a:r>
            <a:r>
              <a:rPr lang="cs-CZ" altLang="cs-CZ" sz="4000" dirty="0"/>
              <a:t> Systems </a:t>
            </a:r>
            <a:r>
              <a:rPr lang="cs-CZ" altLang="cs-CZ" sz="3200" dirty="0"/>
              <a:t>(dříve </a:t>
            </a:r>
            <a:r>
              <a:rPr lang="cs-CZ" altLang="cs-CZ" sz="3200" dirty="0" err="1"/>
              <a:t>Cassys</a:t>
            </a:r>
            <a:r>
              <a:rPr lang="cs-CZ" altLang="cs-CZ" sz="3200" dirty="0"/>
              <a:t>) </a:t>
            </a:r>
            <a:r>
              <a:rPr lang="cs-CZ" altLang="cs-CZ" sz="2400" dirty="0">
                <a:hlinkClick r:id="rId3"/>
              </a:rPr>
              <a:t>http://asystems.as/cs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Hogan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Shuchfried</a:t>
            </a:r>
            <a:r>
              <a:rPr lang="cs-CZ" altLang="cs-CZ" sz="2400" dirty="0"/>
              <a:t>)</a:t>
            </a:r>
          </a:p>
          <a:p>
            <a:r>
              <a:rPr lang="cs-CZ" altLang="cs-CZ" sz="4000" dirty="0" err="1"/>
              <a:t>Propsyco</a:t>
            </a:r>
            <a:r>
              <a:rPr lang="cs-CZ" altLang="cs-CZ" sz="4000" dirty="0"/>
              <a:t> </a:t>
            </a:r>
            <a:r>
              <a:rPr lang="cs-CZ" altLang="cs-CZ" sz="2400" dirty="0"/>
              <a:t> </a:t>
            </a:r>
            <a:r>
              <a:rPr lang="cs-CZ" altLang="cs-CZ" sz="2400" dirty="0">
                <a:hlinkClick r:id="rId4"/>
              </a:rPr>
              <a:t>http://shop.propsyco.cz/</a:t>
            </a:r>
            <a:endParaRPr lang="cs-CZ" altLang="cs-CZ" sz="2400" dirty="0"/>
          </a:p>
          <a:p>
            <a:endParaRPr lang="cs-CZ" altLang="cs-CZ" sz="4000" dirty="0"/>
          </a:p>
          <a:p>
            <a:r>
              <a:rPr lang="cs-CZ" altLang="cs-CZ" sz="4000" dirty="0" err="1"/>
              <a:t>Pearson</a:t>
            </a:r>
            <a:r>
              <a:rPr lang="cs-CZ" altLang="cs-CZ" sz="4000" dirty="0"/>
              <a:t> </a:t>
            </a:r>
            <a:r>
              <a:rPr lang="cs-CZ" altLang="cs-CZ" sz="4000" dirty="0" err="1"/>
              <a:t>Assessments</a:t>
            </a:r>
            <a:r>
              <a:rPr lang="cs-CZ" altLang="cs-CZ" sz="4000" dirty="0"/>
              <a:t> </a:t>
            </a:r>
            <a:r>
              <a:rPr lang="cs-CZ" altLang="cs-CZ" sz="2400" dirty="0">
                <a:hlinkClick r:id="rId5"/>
              </a:rPr>
              <a:t>http://www.pearsonassessments.com/pai/</a:t>
            </a:r>
            <a:endParaRPr lang="cs-CZ" altLang="cs-CZ" sz="2400" dirty="0"/>
          </a:p>
          <a:p>
            <a:r>
              <a:rPr lang="cs-CZ" altLang="cs-CZ" sz="4000" dirty="0"/>
              <a:t>MHS </a:t>
            </a:r>
            <a:r>
              <a:rPr lang="cs-CZ" altLang="cs-CZ" sz="2400" dirty="0">
                <a:hlinkClick r:id="rId6"/>
              </a:rPr>
              <a:t>http://www.mhs.com</a:t>
            </a:r>
            <a:endParaRPr lang="cs-CZ" altLang="cs-CZ" sz="2400" dirty="0"/>
          </a:p>
          <a:p>
            <a:r>
              <a:rPr lang="cs-CZ" altLang="cs-CZ" sz="2400" dirty="0"/>
              <a:t>…</a:t>
            </a:r>
            <a:endParaRPr lang="cs-CZ" altLang="cs-CZ" sz="4000" dirty="0"/>
          </a:p>
        </p:txBody>
      </p:sp>
    </p:spTree>
    <p:extLst>
      <p:ext uri="{BB962C8B-B14F-4D97-AF65-F5344CB8AC3E}">
        <p14:creationId xmlns:p14="http://schemas.microsoft.com/office/powerpoint/2010/main" val="41302702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Odborné společnosti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60230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altLang="cs-CZ" sz="2800" dirty="0"/>
              <a:t>Česko-moravská psychologická společnost: sekce pro testy a </a:t>
            </a:r>
            <a:r>
              <a:rPr lang="en-US" altLang="cs-CZ" sz="2800" dirty="0"/>
              <a:t>t</a:t>
            </a:r>
            <a:r>
              <a:rPr lang="cs-CZ" altLang="cs-CZ" sz="2800" dirty="0" err="1"/>
              <a:t>estování</a:t>
            </a:r>
            <a:r>
              <a:rPr lang="cs-CZ" altLang="cs-CZ" sz="2800" dirty="0"/>
              <a:t> </a:t>
            </a:r>
            <a:r>
              <a:rPr lang="en-US" altLang="cs-CZ" sz="2800" dirty="0"/>
              <a:t>&gt;&gt; </a:t>
            </a:r>
            <a:r>
              <a:rPr lang="cs-CZ" altLang="cs-CZ" sz="2800" dirty="0"/>
              <a:t>Časopis </a:t>
            </a:r>
            <a:r>
              <a:rPr lang="cs-CZ" altLang="cs-CZ" sz="2800" dirty="0" err="1"/>
              <a:t>Testfórum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2"/>
              </a:rPr>
              <a:t>http://cmps.ecn.cz</a:t>
            </a:r>
            <a:r>
              <a:rPr lang="cs-CZ" altLang="cs-CZ" sz="2800" dirty="0"/>
              <a:t>	</a:t>
            </a:r>
          </a:p>
          <a:p>
            <a:pPr>
              <a:lnSpc>
                <a:spcPct val="120000"/>
              </a:lnSpc>
            </a:pPr>
            <a:r>
              <a:rPr lang="en-US" altLang="cs-CZ" sz="2800" dirty="0" err="1"/>
              <a:t>Česká</a:t>
            </a:r>
            <a:r>
              <a:rPr lang="en-US" altLang="cs-CZ" sz="2800" dirty="0"/>
              <a:t> </a:t>
            </a:r>
            <a:r>
              <a:rPr lang="en-US" altLang="cs-CZ" sz="2800" dirty="0" err="1"/>
              <a:t>společnost</a:t>
            </a:r>
            <a:r>
              <a:rPr lang="en-US" altLang="cs-CZ" sz="2800" dirty="0"/>
              <a:t> pro </a:t>
            </a:r>
            <a:r>
              <a:rPr lang="en-US" altLang="cs-CZ" sz="2800" dirty="0" err="1"/>
              <a:t>Rorschacha</a:t>
            </a:r>
            <a:r>
              <a:rPr lang="en-US" altLang="cs-CZ" sz="2800" dirty="0"/>
              <a:t> a </a:t>
            </a:r>
            <a:r>
              <a:rPr lang="en-US" altLang="cs-CZ" sz="2800" dirty="0" err="1"/>
              <a:t>projektivní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metody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3"/>
              </a:rPr>
              <a:t>http://www.rorschach.cz/</a:t>
            </a:r>
            <a:endParaRPr lang="cs-CZ" altLang="cs-CZ" sz="2800" dirty="0"/>
          </a:p>
          <a:p>
            <a:pPr>
              <a:lnSpc>
                <a:spcPct val="120000"/>
              </a:lnSpc>
            </a:pPr>
            <a:r>
              <a:rPr lang="cs-CZ" altLang="cs-CZ" sz="2800" dirty="0"/>
              <a:t>…</a:t>
            </a:r>
            <a:endParaRPr lang="en-US" altLang="cs-CZ" sz="2800" dirty="0"/>
          </a:p>
          <a:p>
            <a:pPr eaLnBrk="1" hangingPunct="1">
              <a:lnSpc>
                <a:spcPct val="120000"/>
              </a:lnSpc>
            </a:pPr>
            <a:r>
              <a:rPr lang="en-US" altLang="cs-CZ" sz="2800" dirty="0"/>
              <a:t>BPS -  Psychological Testing Centre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800" dirty="0">
                <a:hlinkClick r:id="rId4"/>
              </a:rPr>
              <a:t>http://www.bps.org.uk/careers-education-training/psychological-testing/psychological-testing</a:t>
            </a:r>
            <a:endParaRPr lang="cs-CZ" altLang="cs-CZ" sz="2800" dirty="0"/>
          </a:p>
          <a:p>
            <a:r>
              <a:rPr lang="en-US" altLang="cs-CZ" sz="2800" dirty="0"/>
              <a:t>APA – </a:t>
            </a:r>
            <a:r>
              <a:rPr lang="en-US" altLang="cs-CZ" sz="2800" dirty="0" err="1"/>
              <a:t>sekce</a:t>
            </a:r>
            <a:r>
              <a:rPr lang="en-US" altLang="cs-CZ" sz="2800" dirty="0"/>
              <a:t> Evaluation, Measurement and Statistics</a:t>
            </a:r>
          </a:p>
          <a:p>
            <a:pPr lvl="1"/>
            <a:r>
              <a:rPr lang="cs-CZ" altLang="cs-CZ" sz="2800" dirty="0">
                <a:hlinkClick r:id="rId5"/>
              </a:rPr>
              <a:t>http://www.apa.org/topics/testing/index.aspx</a:t>
            </a:r>
            <a:endParaRPr lang="cs-CZ" altLang="cs-CZ" sz="2800" dirty="0"/>
          </a:p>
          <a:p>
            <a:r>
              <a:rPr lang="cs-CZ" altLang="cs-CZ" sz="2800" dirty="0"/>
              <a:t>International Test </a:t>
            </a:r>
            <a:r>
              <a:rPr lang="cs-CZ" altLang="cs-CZ" sz="2800" dirty="0" err="1"/>
              <a:t>Commission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6"/>
              </a:rPr>
              <a:t>https://www.intestcom.org</a:t>
            </a:r>
            <a:endParaRPr lang="cs-CZ" altLang="cs-CZ" sz="2800" dirty="0"/>
          </a:p>
          <a:p>
            <a:endParaRPr lang="cs-CZ" altLang="cs-CZ" sz="2880" dirty="0"/>
          </a:p>
        </p:txBody>
      </p:sp>
    </p:spTree>
    <p:extLst>
      <p:ext uri="{BB962C8B-B14F-4D97-AF65-F5344CB8AC3E}">
        <p14:creationId xmlns:p14="http://schemas.microsoft.com/office/powerpoint/2010/main" val="25058785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FD9BC-A066-47CA-993F-CD96D35C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PSychodiagnostika</a:t>
            </a:r>
            <a:r>
              <a:rPr lang="cs-CZ" dirty="0"/>
              <a:t> a nové technologie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90C991-39C1-4EDD-9EF2-1E12BAF23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Způsoby administrace </a:t>
            </a:r>
          </a:p>
          <a:p>
            <a:pPr lvl="1"/>
            <a:r>
              <a:rPr lang="cs-CZ" dirty="0"/>
              <a:t>papír-tužka</a:t>
            </a:r>
          </a:p>
          <a:p>
            <a:pPr lvl="1"/>
            <a:r>
              <a:rPr lang="cs-CZ" dirty="0"/>
              <a:t>počítač</a:t>
            </a:r>
          </a:p>
          <a:p>
            <a:pPr lvl="1"/>
            <a:r>
              <a:rPr lang="cs-CZ" dirty="0"/>
              <a:t>online počítač</a:t>
            </a:r>
          </a:p>
          <a:p>
            <a:pPr lvl="1"/>
            <a:r>
              <a:rPr lang="cs-CZ" dirty="0"/>
              <a:t>online</a:t>
            </a:r>
          </a:p>
          <a:p>
            <a:pPr lvl="1"/>
            <a:r>
              <a:rPr lang="cs-CZ" dirty="0"/>
              <a:t>mobilní zařízení</a:t>
            </a:r>
          </a:p>
          <a:p>
            <a:pPr lvl="1"/>
            <a:r>
              <a:rPr lang="cs-CZ" dirty="0"/>
              <a:t>…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hlinkClick r:id="rId2" tooltip="http://dx.doi.org/10.1037/cpb0000106"/>
              </a:rPr>
              <a:t>http://dx.doi.org/10.1037/cpb0000106</a:t>
            </a:r>
            <a:r>
              <a:rPr lang="cs-CZ" dirty="0"/>
              <a:t> </a:t>
            </a:r>
            <a:endParaRPr lang="cs-CZ" u="sng" dirty="0">
              <a:hlinkClick r:id="rId3" tooltip="http://dx.doi.org/10.1037/cap0000113"/>
            </a:endParaRPr>
          </a:p>
          <a:p>
            <a:pPr lvl="1"/>
            <a:r>
              <a:rPr lang="cs-CZ" u="sng" dirty="0">
                <a:hlinkClick r:id="rId3" tooltip="http://dx.doi.org/10.1037/cap0000113"/>
              </a:rPr>
              <a:t>http://dx.doi.org/10.1037/cap0000113</a:t>
            </a:r>
            <a:r>
              <a:rPr lang="cs-CZ" dirty="0"/>
              <a:t> </a:t>
            </a:r>
          </a:p>
          <a:p>
            <a:pPr lvl="1"/>
            <a:r>
              <a:rPr lang="cs-CZ" u="sng" dirty="0">
                <a:hlinkClick r:id="rId4" tooltip="http://dx.doi.org/10.1037/cap0000099"/>
              </a:rPr>
              <a:t>http://dx.doi.org/10.1037/cap0000099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77094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3C198-684D-4AC9-A4CC-3FEE1DA1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Fairness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27E4BD-BBFA-40AF-A078-195CA4729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</a:t>
            </a:r>
            <a:r>
              <a:rPr lang="cs-CZ" dirty="0">
                <a:hlinkClick r:id="rId2"/>
              </a:rPr>
              <a:t>http://dx.doi.org/10.1037/pri0000073</a:t>
            </a:r>
            <a:r>
              <a:rPr lang="cs-CZ" dirty="0"/>
              <a:t> vysoký věk a testová </a:t>
            </a:r>
            <a:r>
              <a:rPr lang="cs-CZ" dirty="0" err="1"/>
              <a:t>anxieta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35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7200" dirty="0"/>
              <a:t>Organizace kurzu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21360" cy="619419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3600" dirty="0"/>
              <a:t>Teoretické přednášky</a:t>
            </a:r>
          </a:p>
          <a:p>
            <a:pPr lvl="1" eaLnBrk="1" hangingPunct="1"/>
            <a:r>
              <a:rPr lang="cs-CZ" altLang="cs-CZ" sz="3200" dirty="0"/>
              <a:t>pokrytí tématu do šířky</a:t>
            </a:r>
          </a:p>
          <a:p>
            <a:pPr lvl="1" eaLnBrk="1" hangingPunct="1"/>
            <a:r>
              <a:rPr lang="cs-CZ" altLang="cs-CZ" sz="3200" dirty="0"/>
              <a:t>samostatné studium, čtení</a:t>
            </a:r>
          </a:p>
          <a:p>
            <a:pPr lvl="1"/>
            <a:r>
              <a:rPr lang="cs-CZ" altLang="cs-CZ" sz="3080" dirty="0" err="1"/>
              <a:t>Hogan</a:t>
            </a:r>
            <a:r>
              <a:rPr lang="cs-CZ" altLang="cs-CZ" sz="3080" dirty="0"/>
              <a:t> + </a:t>
            </a:r>
            <a:r>
              <a:rPr lang="cs-CZ" altLang="cs-CZ" sz="3080" dirty="0" err="1"/>
              <a:t>Zuckerman</a:t>
            </a:r>
            <a:r>
              <a:rPr lang="cs-CZ" altLang="cs-CZ" sz="3080" dirty="0"/>
              <a:t>/</a:t>
            </a:r>
            <a:r>
              <a:rPr lang="cs-CZ" altLang="cs-CZ" sz="3080" dirty="0" err="1"/>
              <a:t>Lichtenberg</a:t>
            </a:r>
            <a:r>
              <a:rPr lang="cs-CZ" altLang="cs-CZ" sz="3080" dirty="0"/>
              <a:t> + </a:t>
            </a:r>
            <a:r>
              <a:rPr lang="cs-CZ" altLang="cs-CZ" sz="3080" dirty="0" err="1"/>
              <a:t>Groth-Marnat</a:t>
            </a:r>
            <a:r>
              <a:rPr lang="cs-CZ" altLang="cs-CZ" sz="3080" dirty="0"/>
              <a:t> (klinické přesahy) + Svoboda (český kontext)</a:t>
            </a:r>
          </a:p>
          <a:p>
            <a:pPr marL="0" indent="0" eaLnBrk="1" hangingPunct="1">
              <a:buNone/>
            </a:pPr>
            <a:r>
              <a:rPr lang="cs-CZ" altLang="cs-CZ" sz="3600" dirty="0"/>
              <a:t>Praktické semináře s odborníky z praxe</a:t>
            </a:r>
          </a:p>
          <a:p>
            <a:pPr lvl="1" eaLnBrk="1" hangingPunct="1"/>
            <a:r>
              <a:rPr lang="cs-CZ" altLang="cs-CZ" sz="3200" dirty="0"/>
              <a:t>úzce zaměřené na vybranou metodu reprezentující danou oblast</a:t>
            </a:r>
          </a:p>
          <a:p>
            <a:pPr lvl="1" eaLnBrk="1" hangingPunct="1"/>
            <a:r>
              <a:rPr lang="cs-CZ" altLang="cs-CZ" sz="3200" dirty="0"/>
              <a:t>přímá zkušenost</a:t>
            </a:r>
          </a:p>
          <a:p>
            <a:pPr lvl="1"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6000" dirty="0"/>
              <a:t>Na co se můžete těšit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81400" cy="5108786"/>
          </a:xfrm>
        </p:spPr>
        <p:txBody>
          <a:bodyPr/>
          <a:lstStyle/>
          <a:p>
            <a:r>
              <a:rPr lang="cs-CZ" altLang="cs-CZ" sz="4000" dirty="0"/>
              <a:t>Klinické metody s Josefem Bejčkem</a:t>
            </a:r>
          </a:p>
          <a:p>
            <a:r>
              <a:rPr lang="cs-CZ" altLang="cs-CZ" sz="4000" dirty="0"/>
              <a:t>WMS s Radkou </a:t>
            </a:r>
            <a:r>
              <a:rPr lang="cs-CZ" altLang="cs-CZ" sz="4000" dirty="0" err="1"/>
              <a:t>Michalčákovou</a:t>
            </a:r>
            <a:endParaRPr lang="cs-CZ" altLang="cs-CZ" sz="4000" dirty="0"/>
          </a:p>
          <a:p>
            <a:r>
              <a:rPr lang="cs-CZ" altLang="cs-CZ" sz="4000" dirty="0"/>
              <a:t>WAIS s Monikou Víchovou</a:t>
            </a:r>
          </a:p>
          <a:p>
            <a:r>
              <a:rPr lang="cs-CZ" altLang="cs-CZ" sz="4000" dirty="0"/>
              <a:t>PSSI s Vlado </a:t>
            </a:r>
            <a:r>
              <a:rPr lang="cs-CZ" altLang="cs-CZ" sz="4000" dirty="0" err="1"/>
              <a:t>Marčekem</a:t>
            </a:r>
            <a:endParaRPr lang="cs-CZ" altLang="cs-CZ" sz="4000" dirty="0"/>
          </a:p>
          <a:p>
            <a:r>
              <a:rPr lang="cs-CZ" altLang="cs-CZ" sz="4000" dirty="0"/>
              <a:t>Projektivní metody s Ivo Čermákem a Táňou Fikarovou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1809392" cy="2038774"/>
          </a:xfrm>
        </p:spPr>
        <p:txBody>
          <a:bodyPr>
            <a:normAutofit/>
          </a:bodyPr>
          <a:lstStyle/>
          <a:p>
            <a:r>
              <a:rPr lang="cs-CZ" altLang="cs-CZ" sz="7200" dirty="0"/>
              <a:t>Požadavky </a:t>
            </a:r>
            <a:r>
              <a:rPr lang="cs-CZ" altLang="cs-CZ" sz="7200" dirty="0" err="1"/>
              <a:t>kurzu</a:t>
            </a:r>
            <a:r>
              <a:rPr lang="cs-CZ" altLang="cs-CZ" sz="2200" dirty="0" err="1"/>
              <a:t>na</a:t>
            </a:r>
            <a:r>
              <a:rPr lang="cs-CZ" altLang="cs-CZ" sz="2200" dirty="0"/>
              <a:t> které se možná tolik netěšíte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/>
              <a:t>Samostudium</a:t>
            </a:r>
          </a:p>
          <a:p>
            <a:pPr lvl="1"/>
            <a:r>
              <a:rPr lang="cs-CZ" altLang="cs-CZ" sz="3200" dirty="0"/>
              <a:t>kontrola závěrečnou zkouškou</a:t>
            </a:r>
          </a:p>
          <a:p>
            <a:pPr marL="0" indent="0">
              <a:buNone/>
            </a:pPr>
            <a:r>
              <a:rPr lang="cs-CZ" altLang="cs-CZ" sz="3600" dirty="0"/>
              <a:t>Příprava na semináře</a:t>
            </a:r>
          </a:p>
          <a:p>
            <a:pPr lvl="1"/>
            <a:r>
              <a:rPr lang="cs-CZ" altLang="cs-CZ" sz="3200" dirty="0"/>
              <a:t>kontrola </a:t>
            </a:r>
            <a:r>
              <a:rPr lang="cs-CZ" altLang="cs-CZ" sz="3200" dirty="0" err="1"/>
              <a:t>self-testíky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position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papery</a:t>
            </a:r>
            <a:endParaRPr lang="cs-CZ" altLang="cs-CZ" sz="3200" dirty="0"/>
          </a:p>
          <a:p>
            <a:pPr marL="0" indent="0">
              <a:buNone/>
            </a:pPr>
            <a:r>
              <a:rPr lang="cs-CZ" altLang="cs-CZ" sz="3600" dirty="0"/>
              <a:t>Vypracování zprávy z vyšetření</a:t>
            </a:r>
          </a:p>
          <a:p>
            <a:pPr lvl="1"/>
            <a:r>
              <a:rPr lang="cs-CZ" altLang="cs-CZ" sz="3200" dirty="0"/>
              <a:t>seminární práce </a:t>
            </a:r>
            <a:r>
              <a:rPr lang="cs-CZ" altLang="cs-CZ" sz="3200"/>
              <a:t>do 29. </a:t>
            </a:r>
            <a:r>
              <a:rPr lang="cs-CZ" altLang="cs-CZ" sz="3200" dirty="0"/>
              <a:t>listopadu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8000" dirty="0"/>
              <a:t>Zdroje</a:t>
            </a:r>
            <a:endParaRPr lang="cs-CZ" alt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6768832" cy="6050176"/>
          </a:xfrm>
        </p:spPr>
        <p:txBody>
          <a:bodyPr>
            <a:noAutofit/>
          </a:bodyPr>
          <a:lstStyle/>
          <a:p>
            <a:r>
              <a:rPr lang="cs-CZ" altLang="cs-CZ" sz="4000" dirty="0"/>
              <a:t>Knihy</a:t>
            </a:r>
          </a:p>
          <a:p>
            <a:pPr lvl="1"/>
            <a:r>
              <a:rPr lang="cs-CZ" altLang="cs-CZ" sz="2800" dirty="0"/>
              <a:t>výše uvedené učebnice</a:t>
            </a:r>
          </a:p>
          <a:p>
            <a:pPr lvl="1"/>
            <a:r>
              <a:rPr lang="cs-CZ" altLang="cs-CZ" sz="2800" dirty="0"/>
              <a:t>Standardy (PSY534)</a:t>
            </a:r>
          </a:p>
          <a:p>
            <a:pPr lvl="1"/>
            <a:r>
              <a:rPr lang="cs-CZ" altLang="cs-CZ" sz="2800" dirty="0"/>
              <a:t>vynikající série praktických a čtivých příruček o různých metodách Essentials…………………..</a:t>
            </a:r>
            <a:r>
              <a:rPr lang="en-GB" altLang="cs-CZ" sz="2800" dirty="0"/>
              <a:t>&gt;&gt;&gt;&gt;&gt;</a:t>
            </a:r>
            <a:endParaRPr lang="cs-CZ" altLang="cs-CZ" sz="3600" dirty="0"/>
          </a:p>
          <a:p>
            <a:r>
              <a:rPr lang="cs-CZ" altLang="cs-CZ" sz="4000" dirty="0"/>
              <a:t>KDM</a:t>
            </a:r>
            <a:r>
              <a:rPr lang="cs-CZ" altLang="cs-CZ" sz="1600" dirty="0"/>
              <a:t> http://psych.fss.muni.cz/kabinet-diagnostickych-metod</a:t>
            </a:r>
            <a:endParaRPr lang="cs-CZ" altLang="cs-CZ" sz="4000" dirty="0"/>
          </a:p>
          <a:p>
            <a:pPr lvl="1"/>
            <a:r>
              <a:rPr lang="cs-CZ" altLang="cs-CZ" sz="2800" dirty="0"/>
              <a:t>Metody a jejich manuály</a:t>
            </a:r>
          </a:p>
          <a:p>
            <a:pPr lvl="1"/>
            <a:r>
              <a:rPr lang="cs-CZ" altLang="cs-CZ" sz="2800" dirty="0" err="1"/>
              <a:t>Burosovy</a:t>
            </a:r>
            <a:r>
              <a:rPr lang="cs-CZ" altLang="cs-CZ" sz="2800" dirty="0"/>
              <a:t> ročenky</a:t>
            </a:r>
          </a:p>
          <a:p>
            <a:pPr lvl="1"/>
            <a:r>
              <a:rPr lang="cs-CZ" altLang="cs-CZ" sz="2800" dirty="0"/>
              <a:t>Katalog </a:t>
            </a:r>
            <a:r>
              <a:rPr lang="cs-CZ" altLang="cs-CZ" sz="1600" dirty="0"/>
              <a:t>https://docs.google.com/spreadsheets/d/1RuNKHRVvxlk5kOiTL_t4denIK1yhv44UWH36fPoNWPM/edit#gid=0</a:t>
            </a:r>
            <a:endParaRPr lang="cs-CZ" altLang="cs-CZ" sz="2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24584" y="2024183"/>
            <a:ext cx="9596220" cy="55578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436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8008</TotalTime>
  <Words>2777</Words>
  <Application>Microsoft Office PowerPoint</Application>
  <PresentationFormat>A3 (297 × 420 mm)</PresentationFormat>
  <Paragraphs>413</Paragraphs>
  <Slides>49</Slides>
  <Notes>13</Notes>
  <HiddenSlides>2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7" baseType="lpstr">
      <vt:lpstr>Arial</vt:lpstr>
      <vt:lpstr>Calibri</vt:lpstr>
      <vt:lpstr>Calibri Light</vt:lpstr>
      <vt:lpstr>Syntax LT CE</vt:lpstr>
      <vt:lpstr>Times New Roman</vt:lpstr>
      <vt:lpstr>Wingdings</vt:lpstr>
      <vt:lpstr>Wingdings 3</vt:lpstr>
      <vt:lpstr>Nebe</vt:lpstr>
      <vt:lpstr>Prezentace aplikace PowerPoint</vt:lpstr>
      <vt:lpstr>Prezentace aplikace PowerPoint</vt:lpstr>
      <vt:lpstr>Výuka psychodiagnostiky na FSS</vt:lpstr>
      <vt:lpstr>Cíle PSY402</vt:lpstr>
      <vt:lpstr>Organizace kurzu</vt:lpstr>
      <vt:lpstr>Na co se můžete těšit</vt:lpstr>
      <vt:lpstr>Požadavky kurzuna které se možná tolik netěšíte</vt:lpstr>
      <vt:lpstr>Zdroje</vt:lpstr>
      <vt:lpstr>Prezentace aplikace PowerPoint</vt:lpstr>
      <vt:lpstr>trochu samozřejmostí na začátek…</vt:lpstr>
      <vt:lpstr>CO  JE  PSYCHODIAGNOSTIKA? </vt:lpstr>
      <vt:lpstr> </vt:lpstr>
      <vt:lpstr>CO  JE CÍLEM PSYCHODIAGNOSTIKY? </vt:lpstr>
      <vt:lpstr>CO  OZNAČUJE SLOVO  PSYCHODIAGNOSTIKA? </vt:lpstr>
      <vt:lpstr>PSYCHODIAGNOSTICKÉ METODY</vt:lpstr>
      <vt:lpstr>další KLASIFIKACE METOD</vt:lpstr>
      <vt:lpstr>KDY  JE  PSYCHODIAGNOSTIKA? </vt:lpstr>
      <vt:lpstr>PROCESY  PSYCHODIAGNOSTIKY </vt:lpstr>
      <vt:lpstr>Prezentace aplikace PowerPoint</vt:lpstr>
      <vt:lpstr>PROCES ADMINISTRACE</vt:lpstr>
      <vt:lpstr>HROZBY VALIDITĚ ZÁVĚRŮ</vt:lpstr>
      <vt:lpstr>(Závěrečný) úsudek KLINICKÝ VS. STATISTICKÝ</vt:lpstr>
      <vt:lpstr>Prezentace aplikace PowerPoint</vt:lpstr>
      <vt:lpstr>PSYCHODIAGNOSTIKA V ČR</vt:lpstr>
      <vt:lpstr>Svoboda  a kol. - Průzkum užívání psdg metod: 2001 – 2003</vt:lpstr>
      <vt:lpstr>Svoboda  a kol. - Průzkum užívání psdg metod: 2001 – 2003</vt:lpstr>
      <vt:lpstr>Svoboda  a kol. - Průzkum užívání psdg metod: 2001 – 2003</vt:lpstr>
      <vt:lpstr>Nejužívanější nástroje v PPP a SPC (2010, materiál bývalého IPPP, nyní NÚV)</vt:lpstr>
      <vt:lpstr>Doporučené metody pro  Dopravně-psychologické vyšetření</vt:lpstr>
      <vt:lpstr>Svoboda  a kol. - Průzkum užívání psdg metod: 2001 – 2003</vt:lpstr>
      <vt:lpstr>Kanadští kliničtí psychologové ve forenzním kontextu 2018</vt:lpstr>
      <vt:lpstr>Prezentace aplikace PowerPoint</vt:lpstr>
      <vt:lpstr>ETIKA, STANDARDY JAKO MAPA PSDG.KOMPETENCÍ</vt:lpstr>
      <vt:lpstr>Standardy pro užívání testů (EFPA, ITC, APA)</vt:lpstr>
      <vt:lpstr>KLASIFIKACE PSDG METOD PODLE POŽADAVKŮ NA VZDĚLÁNÍ UŽIVATELE</vt:lpstr>
      <vt:lpstr>Prezentace aplikace PowerPoint</vt:lpstr>
      <vt:lpstr>Shrnutí kompetencí</vt:lpstr>
      <vt:lpstr>KOMPETENCE HODNOTIT METODY</vt:lpstr>
      <vt:lpstr>co je třeba si přinést z psychometriky</vt:lpstr>
      <vt:lpstr>Prezentace aplikace PowerPoint</vt:lpstr>
      <vt:lpstr>Prezentace aplikace PowerPoint</vt:lpstr>
      <vt:lpstr>k zamyšlení NA SEMINÁŘ</vt:lpstr>
      <vt:lpstr>Prezentace aplikace PowerPoint</vt:lpstr>
      <vt:lpstr>PŘEHLED ZdrojŮ</vt:lpstr>
      <vt:lpstr>Odborné časopisy věnované psychodiagnostickým metodám</vt:lpstr>
      <vt:lpstr>Vydavatelé testů</vt:lpstr>
      <vt:lpstr>Odborné společnosti</vt:lpstr>
      <vt:lpstr>PSychodiagnostika a nové technologie</vt:lpstr>
      <vt:lpstr>Fairness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Standa Ježek</cp:lastModifiedBy>
  <cp:revision>158</cp:revision>
  <dcterms:created xsi:type="dcterms:W3CDTF">2007-02-27T13:07:47Z</dcterms:created>
  <dcterms:modified xsi:type="dcterms:W3CDTF">2018-09-13T11:19:08Z</dcterms:modified>
</cp:coreProperties>
</file>