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9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0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801600" cy="9601200" type="A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71CDCB"/>
    <a:srgbClr val="439CA3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77849" autoAdjust="0"/>
  </p:normalViewPr>
  <p:slideViewPr>
    <p:cSldViewPr>
      <p:cViewPr varScale="1">
        <p:scale>
          <a:sx n="47" d="100"/>
          <a:sy n="47" d="100"/>
        </p:scale>
        <p:origin x="1320" y="5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4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4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8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575F8-ECC7-478E-9F06-E9E0D9C8C3DA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266DE-09EF-4F28-8DDC-AEC75B5478D6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1048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666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http://www.cogtest.com/tests/cognitive_int/tsflash1.html</a:t>
            </a:r>
          </a:p>
          <a:p>
            <a:endParaRPr lang="cs-CZ" dirty="0"/>
          </a:p>
        </p:txBody>
      </p:sp>
      <p:sp>
        <p:nvSpPr>
          <p:cNvPr id="1048678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Třeba L</a:t>
            </a:r>
          </a:p>
        </p:txBody>
      </p:sp>
      <p:sp>
        <p:nvSpPr>
          <p:cNvPr id="104868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Psychologové se</a:t>
            </a:r>
            <a:r>
              <a:rPr lang="cs-CZ" baseline="0" dirty="0"/>
              <a:t> často podílení  na jejich vývoji pro </a:t>
            </a:r>
            <a:r>
              <a:rPr lang="cs-CZ" baseline="0"/>
              <a:t>jiné odborníky.</a:t>
            </a:r>
            <a:endParaRPr lang="cs-CZ"/>
          </a:p>
        </p:txBody>
      </p:sp>
      <p:sp>
        <p:nvSpPr>
          <p:cNvPr id="104869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ACE: http://egret.psychol.cam.ac.uk/camcops/documentation/tasks/ace3.html</a:t>
            </a:r>
          </a:p>
        </p:txBody>
      </p:sp>
      <p:sp>
        <p:nvSpPr>
          <p:cNvPr id="104870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http://kspope.com/assess/malinger.php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Jan Preiss (2012). Detekce nedostatečného úsilí, agravace a simulace při neuropsychologickém vyšetření.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Československá psychologie, 56, 1, 18-30.</a:t>
            </a:r>
            <a:endParaRPr lang="cs-CZ" dirty="0"/>
          </a:p>
        </p:txBody>
      </p:sp>
      <p:sp>
        <p:nvSpPr>
          <p:cNvPr id="10487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Pole toho, co všechno můžeme o lidech zjišťovat testy, si poměrně hrubě rozdělíme na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výkonové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osobnostní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charakteristiky. Jde o hrubé rozdělení, protože osobnostní rysy jsou v mnoha případech nedílnou součástí výkonů a výkon je součástí osobnosti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příklad je pozornost-temperament,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R-PAS). Psychologie individuálních rozdílů, kterou jste většina absolvovali, je toho svědkem. Proto jsou v reálném vyšetření přítomny oba prvky a komplexní psychodiagnostické metody v sobě výkon a osobnost kombinují (vždy s důrazem na jedno z toho).  </a:t>
            </a:r>
          </a:p>
          <a:p>
            <a:endParaRPr lang="cs-CZ" dirty="0"/>
          </a:p>
        </p:txBody>
      </p:sp>
      <p:sp>
        <p:nvSpPr>
          <p:cNvPr id="104873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76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neúplný</a:t>
            </a:r>
            <a:r>
              <a:rPr lang="cs-CZ" baseline="0" dirty="0"/>
              <a:t> výčet.</a:t>
            </a:r>
            <a:endParaRPr lang="cs-CZ" dirty="0"/>
          </a:p>
        </p:txBody>
      </p:sp>
      <p:sp>
        <p:nvSpPr>
          <p:cNvPr id="104860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Zatímco ve výzkumu se snažíme použít co nejčistší měřítko proměnné (ve smyslu konstruktové validity), prakticky používané diagnostické metody obvykle "odráží" více konstruktů a obvykle nevychází zcela jasně z konkrétní teorie. Zvláště o klasických, starších testů se odpověď na otázku "co ten test vlastně měří" dost zásadně proměňuje. Je tedy třeba aktivně hledat průnik mezi psychologickou teorií a procedurou/skóry testu. To je jeden z důvodů, proč se kladou na uživatele testu takové nároky na vzdělání - bez znalostí je interpretace testu nutně velmi mechanická (pouze teoreticky "čistá", jednodimenzionální měřítka mohou interpretovat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nepsychologové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 počítače).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Příkladem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je Wisconsin, který začal jako test třídění, ale v 60. letech si neurologové (Brenda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Milner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všimli, že v něm selhávají lidé s lézemi v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prefronálním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kortexu, a začal intenzivní vývoj této metody jako neuropsychologické metody. </a:t>
            </a:r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1048607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http://www.iapsych.com/articles/schneider2012.pdf</a:t>
            </a:r>
          </a:p>
          <a:p>
            <a:endParaRPr lang="cs-CZ" dirty="0"/>
          </a:p>
        </p:txBody>
      </p:sp>
      <p:sp>
        <p:nvSpPr>
          <p:cNvPr id="10486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3200" dirty="0"/>
              <a:t>Důvody zařazení testů do této přednášky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historické 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průnik s teoriemi/testy inteligence je natolik  malý, že si test zaslouží svou existenci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speciální použití, odladění pro konkrétní oblast (př. </a:t>
            </a:r>
            <a:r>
              <a:rPr lang="cs-CZ" sz="2800" dirty="0" err="1"/>
              <a:t>neuropsy</a:t>
            </a:r>
            <a:r>
              <a:rPr lang="cs-CZ" sz="2800" dirty="0"/>
              <a:t>)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zaměření na funkci spíše než na konstrukt (ekologická validita)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48623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Ability</a:t>
            </a:r>
            <a:r>
              <a:rPr lang="cs-CZ" dirty="0"/>
              <a:t> – schopnosti</a:t>
            </a:r>
            <a:r>
              <a:rPr lang="cs-CZ" baseline="0" dirty="0"/>
              <a:t> v nejobecnějším smyslu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Aptitude</a:t>
            </a:r>
            <a:r>
              <a:rPr lang="cs-CZ" dirty="0"/>
              <a:t> – způsobilost</a:t>
            </a:r>
            <a:r>
              <a:rPr lang="cs-CZ" baseline="0" dirty="0"/>
              <a:t> k něčemu, vlohy – pragmaticky orientované testy s často nevyjasněnou </a:t>
            </a:r>
            <a:r>
              <a:rPr lang="cs-CZ" baseline="0" dirty="0" err="1"/>
              <a:t>konstruktovou</a:t>
            </a:r>
            <a:r>
              <a:rPr lang="cs-CZ" baseline="0" dirty="0"/>
              <a:t> validitou (spíše mají prediktivní) </a:t>
            </a: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Achievement</a:t>
            </a:r>
            <a:r>
              <a:rPr lang="cs-CZ" baseline="0" dirty="0"/>
              <a:t> (</a:t>
            </a:r>
            <a:r>
              <a:rPr lang="cs-CZ" baseline="0" dirty="0" err="1"/>
              <a:t>Attainment</a:t>
            </a:r>
            <a:r>
              <a:rPr lang="cs-CZ" baseline="0" dirty="0"/>
              <a:t>) – naučené, získané schopnosti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baseline="0" dirty="0"/>
              <a:t>Je to hodně promíchané.</a:t>
            </a:r>
            <a:endParaRPr lang="cs-CZ" dirty="0"/>
          </a:p>
          <a:p>
            <a:r>
              <a:rPr lang="cs-CZ" dirty="0"/>
              <a:t>http://www.muni.cz/tsp?lang=cs</a:t>
            </a:r>
          </a:p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/>
              <a:t>Testy zjišťující/hodnotící ty charakteristiky, které můžeme vnímat jako schopnosti, dovednosti, popř. základní psychologické funkce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4863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Pole toho, co všechno můžeme o lidech zjišťovat testy, si poměrně hrubě rozdělíme na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výkonové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osobnostní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charakteristiky. Jde o hrubé rozdělení, protože osobnostní rysy jsou v mnoha případech nedílnou součástí výkonů a výkon je součástí osobnosti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příklad je pozornost-temperament,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R-PAS). Psychologie individuálních rozdílů, kterou jste většina absolvovali, je toho svědkem. Proto jsou v reálném vyšetření přítomny oba prvky a komplexní psychodiagnostické metody v sobě výkon a osobnost kombinují (vždy s důrazem na jedno z toho).  </a:t>
            </a:r>
          </a:p>
          <a:p>
            <a:endParaRPr lang="cs-CZ" dirty="0"/>
          </a:p>
        </p:txBody>
      </p:sp>
      <p:sp>
        <p:nvSpPr>
          <p:cNvPr id="104864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BoPr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d2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psal Jakub Kraus),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koncentrace pozornosti (KDM), 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NQ-S (recenzi psali Janů a Valášek,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Numerisch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quadrat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- Číselný čtverec (pro děti, ale Preiss ho navrhuje pro dospělé) - pozornost, unavitelnost </a:t>
            </a:r>
          </a:p>
          <a:p>
            <a:endParaRPr lang="cs-CZ" dirty="0"/>
          </a:p>
        </p:txBody>
      </p:sp>
      <p:sp>
        <p:nvSpPr>
          <p:cNvPr id="104865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BoPr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d2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psal Jakub Kraus),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koncentrace pozornosti (KDM), 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NQ-S (recenzi psali Janů a Valášek,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Numerisch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quadrat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- Číselný čtverec (pro děti, ale Preiss ho navrhuje pro dospělé) - pozornost,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univitelnost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cs-CZ"/>
          </a:p>
        </p:txBody>
      </p:sp>
      <p:sp>
        <p:nvSpPr>
          <p:cNvPr id="104865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0" descr="Celestia-R1---OverlayTitle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6850" cy="9601200"/>
          </a:xfrm>
          <a:prstGeom prst="rect">
            <a:avLst/>
          </a:prstGeom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3841562" y="2749974"/>
            <a:ext cx="7999919" cy="3390050"/>
          </a:xfrm>
        </p:spPr>
        <p:txBody>
          <a:bodyPr anchor="b">
            <a:normAutofit/>
          </a:bodyPr>
          <a:lstStyle>
            <a:lvl1pPr algn="r">
              <a:defRPr sz="616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3841562" y="6140027"/>
            <a:ext cx="7999919" cy="1967654"/>
          </a:xfrm>
        </p:spPr>
        <p:txBody>
          <a:bodyPr anchor="t">
            <a:normAutofit/>
          </a:bodyPr>
          <a:lstStyle>
            <a:lvl1pPr marL="0" indent="0" algn="r">
              <a:buNone/>
              <a:defRPr sz="2520" cap="all">
                <a:solidFill>
                  <a:schemeClr val="tx1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9453236" y="8218807"/>
            <a:ext cx="169704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563" y="8218807"/>
            <a:ext cx="550499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959" y="8218807"/>
            <a:ext cx="584522" cy="528955"/>
          </a:xfrm>
        </p:spPr>
        <p:txBody>
          <a:bodyPr/>
          <a:lstStyle/>
          <a:p>
            <a:fld id="{0ADF476C-9D47-4577-8400-B86D062394A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38" name="Title 1"/>
          <p:cNvSpPr>
            <a:spLocks noGrp="1"/>
          </p:cNvSpPr>
          <p:nvPr>
            <p:ph type="title"/>
          </p:nvPr>
        </p:nvSpPr>
        <p:spPr>
          <a:xfrm>
            <a:off x="640081" y="6626011"/>
            <a:ext cx="10881360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3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1" y="1304957"/>
            <a:ext cx="9601200" cy="44309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84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419444"/>
            <a:ext cx="10881360" cy="691197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3" name="Title 1"/>
          <p:cNvSpPr>
            <a:spLocks noGrp="1"/>
          </p:cNvSpPr>
          <p:nvPr>
            <p:ph type="title"/>
          </p:nvPr>
        </p:nvSpPr>
        <p:spPr>
          <a:xfrm>
            <a:off x="640085" y="853443"/>
            <a:ext cx="10881359" cy="4373879"/>
          </a:xfrm>
        </p:spPr>
        <p:txBody>
          <a:bodyPr anchor="ctr">
            <a:normAutofit/>
          </a:bodyPr>
          <a:lstStyle>
            <a:lvl1pPr algn="l">
              <a:defRPr sz="448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640083" y="6080760"/>
            <a:ext cx="10881359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1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5" name="TextBox 13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86" name="TextBox 14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87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4140" y="4693920"/>
            <a:ext cx="9626586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</a:lvl2pPr>
            <a:lvl3pPr marL="1280160" indent="0">
              <a:buFontTx/>
              <a:buNone/>
            </a:lvl3pPr>
            <a:lvl4pPr marL="1920240" indent="0">
              <a:buFontTx/>
              <a:buNone/>
            </a:lvl4pPr>
            <a:lvl5pPr marL="2560320" indent="0">
              <a:buFontTx/>
              <a:buNone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89" name="Text Placeholder 2"/>
          <p:cNvSpPr>
            <a:spLocks noGrp="1"/>
          </p:cNvSpPr>
          <p:nvPr>
            <p:ph type="body" idx="1"/>
          </p:nvPr>
        </p:nvSpPr>
        <p:spPr>
          <a:xfrm>
            <a:off x="647172" y="6080760"/>
            <a:ext cx="10881360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640082" y="4608307"/>
            <a:ext cx="10881361" cy="2056320"/>
          </a:xfrm>
        </p:spPr>
        <p:txBody>
          <a:bodyPr anchor="b">
            <a:normAutofit/>
          </a:bodyPr>
          <a:lstStyle>
            <a:lvl1pPr algn="l">
              <a:defRPr sz="392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9" name="Text Placeholder 2"/>
          <p:cNvSpPr>
            <a:spLocks noGrp="1"/>
          </p:cNvSpPr>
          <p:nvPr>
            <p:ph type="body" idx="1"/>
          </p:nvPr>
        </p:nvSpPr>
        <p:spPr>
          <a:xfrm>
            <a:off x="640080" y="6664627"/>
            <a:ext cx="10881363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30" name="TextBox 10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831" name="TextBox 15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83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3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1" y="5440680"/>
            <a:ext cx="10881361" cy="1244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834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5280"/>
            <a:ext cx="10881361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1" name="Title 1"/>
          <p:cNvSpPr>
            <a:spLocks noGrp="1"/>
          </p:cNvSpPr>
          <p:nvPr>
            <p:ph type="title"/>
          </p:nvPr>
        </p:nvSpPr>
        <p:spPr>
          <a:xfrm>
            <a:off x="650217" y="853443"/>
            <a:ext cx="10881361" cy="38404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17" y="4907280"/>
            <a:ext cx="10881361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63" name="Text Placeholder 2"/>
          <p:cNvSpPr>
            <a:spLocks noGrp="1"/>
          </p:cNvSpPr>
          <p:nvPr>
            <p:ph type="body" idx="1"/>
          </p:nvPr>
        </p:nvSpPr>
        <p:spPr>
          <a:xfrm>
            <a:off x="650216" y="6080760"/>
            <a:ext cx="10881361" cy="202692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0" name="Title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E3C5-B94A-498B-944A-BC1DC83CAF8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7" name="Vertical Title 1"/>
          <p:cNvSpPr>
            <a:spLocks noGrp="1"/>
          </p:cNvSpPr>
          <p:nvPr>
            <p:ph type="title" orient="vert"/>
          </p:nvPr>
        </p:nvSpPr>
        <p:spPr>
          <a:xfrm>
            <a:off x="9174170" y="853441"/>
            <a:ext cx="2347269" cy="7254241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853440"/>
            <a:ext cx="8386258" cy="725424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804-7160-46A6-922B-8B5CA98DA6F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03" name="Title 1"/>
          <p:cNvSpPr>
            <a:spLocks noGrp="1"/>
          </p:cNvSpPr>
          <p:nvPr>
            <p:ph type="title"/>
          </p:nvPr>
        </p:nvSpPr>
        <p:spPr>
          <a:xfrm>
            <a:off x="640083" y="4632013"/>
            <a:ext cx="10881360" cy="2056320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04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8333"/>
            <a:ext cx="10881360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 cap="all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DEAD-811B-4664-84F9-038057681B3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15" name="Content Placeholder 2"/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338267" cy="51087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816" name="Content Placeholder 3"/>
          <p:cNvSpPr>
            <a:spLocks noGrp="1"/>
          </p:cNvSpPr>
          <p:nvPr>
            <p:ph sz="half" idx="2"/>
          </p:nvPr>
        </p:nvSpPr>
        <p:spPr>
          <a:xfrm>
            <a:off x="6183174" y="2998896"/>
            <a:ext cx="5338267" cy="510878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8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80D7-F7D8-4E8B-9C7E-41829011EC5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7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3" name="Text Placeholder 2"/>
          <p:cNvSpPr>
            <a:spLocks noGrp="1"/>
          </p:cNvSpPr>
          <p:nvPr>
            <p:ph type="body" idx="1"/>
          </p:nvPr>
        </p:nvSpPr>
        <p:spPr>
          <a:xfrm>
            <a:off x="1040873" y="3105574"/>
            <a:ext cx="4956844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568" y="3105574"/>
            <a:ext cx="4925872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6" name="Content Placeholder 5"/>
          <p:cNvSpPr>
            <a:spLocks noGrp="1"/>
          </p:cNvSpPr>
          <p:nvPr>
            <p:ph sz="quarter" idx="4"/>
          </p:nvPr>
        </p:nvSpPr>
        <p:spPr>
          <a:xfrm>
            <a:off x="6183173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55C5-3FCE-4245-BA01-DD051A12B5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5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20" name="Title 1"/>
          <p:cNvSpPr>
            <a:spLocks noGrp="1"/>
          </p:cNvSpPr>
          <p:nvPr>
            <p:ph type="title"/>
          </p:nvPr>
        </p:nvSpPr>
        <p:spPr>
          <a:xfrm>
            <a:off x="640081" y="853442"/>
            <a:ext cx="10881360" cy="2038774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3F0E-20B0-434A-821E-6E4EA762D3FD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6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D735-D74A-4EFC-936A-E88A3DD9277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1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08" name="Title 1"/>
          <p:cNvSpPr>
            <a:spLocks noGrp="1"/>
          </p:cNvSpPr>
          <p:nvPr>
            <p:ph type="title"/>
          </p:nvPr>
        </p:nvSpPr>
        <p:spPr>
          <a:xfrm>
            <a:off x="646405" y="2181015"/>
            <a:ext cx="4008074" cy="2015065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09" name="Content Placeholder 2"/>
          <p:cNvSpPr>
            <a:spLocks noGrp="1"/>
          </p:cNvSpPr>
          <p:nvPr>
            <p:ph idx="1"/>
          </p:nvPr>
        </p:nvSpPr>
        <p:spPr>
          <a:xfrm>
            <a:off x="5048602" y="853441"/>
            <a:ext cx="6479165" cy="72542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8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405" y="4196081"/>
            <a:ext cx="4008074" cy="2584029"/>
          </a:xfrm>
        </p:spPr>
        <p:txBody>
          <a:bodyPr anchor="t"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2D-D063-42BC-BCF1-FFBE4EC702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10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24" name="Title 1"/>
          <p:cNvSpPr>
            <a:spLocks noGrp="1"/>
          </p:cNvSpPr>
          <p:nvPr>
            <p:ph type="title"/>
          </p:nvPr>
        </p:nvSpPr>
        <p:spPr>
          <a:xfrm>
            <a:off x="646979" y="2429941"/>
            <a:ext cx="5736086" cy="192024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2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0880" y="1280160"/>
            <a:ext cx="4480560" cy="64008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8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79" y="4350181"/>
            <a:ext cx="5736086" cy="2560320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045-32C9-4AFE-818B-FF3E7C6E3019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40080" y="2998896"/>
            <a:ext cx="10881360" cy="510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133198" y="8218807"/>
            <a:ext cx="169704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218807"/>
            <a:ext cx="8386435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919" y="8218807"/>
            <a:ext cx="58452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2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vyzkum.jinak.cz/fttes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kspope.com/assess/malinger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37/pas0000573" TargetMode="External"/><Relationship Id="rId4" Type="http://schemas.openxmlformats.org/officeDocument/2006/relationships/hyperlink" Target="http://dx.doi.org/10.1037/pas0000438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Box 10"/>
          <p:cNvSpPr txBox="1">
            <a:spLocks noChangeArrowheads="1"/>
          </p:cNvSpPr>
          <p:nvPr/>
        </p:nvSpPr>
        <p:spPr bwMode="auto">
          <a:xfrm>
            <a:off x="352425" y="3721100"/>
            <a:ext cx="11880850" cy="22313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FFFFFF"/>
                </a:solidFill>
                <a:latin typeface="+mn-lt"/>
              </a:rPr>
              <a:t>PSY402 </a:t>
            </a:r>
            <a:r>
              <a:rPr lang="cs-CZ" altLang="cs-CZ" sz="4000" b="1" dirty="0">
                <a:solidFill>
                  <a:srgbClr val="FFFFFF"/>
                </a:solidFill>
                <a:latin typeface="+mn-lt"/>
              </a:rPr>
              <a:t>Psychodiagnostika dospělých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FFFFFF"/>
                </a:solidFill>
                <a:latin typeface="+mn-lt"/>
              </a:rPr>
              <a:t>Přednáška 3 </a:t>
            </a:r>
            <a:r>
              <a:rPr lang="cs-CZ" altLang="cs-CZ" sz="6600" b="1" dirty="0">
                <a:solidFill>
                  <a:srgbClr val="FFFFFF"/>
                </a:solidFill>
                <a:latin typeface="+mn-lt"/>
              </a:rPr>
              <a:t>Výkonové testy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themindhub.com/images/chc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62" y="-15213"/>
            <a:ext cx="12787537" cy="959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://themindhub.com/images/chc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801598" cy="9601200"/>
          </a:xfrm>
          <a:prstGeom prst="rect">
            <a:avLst/>
          </a:prstGeom>
          <a:noFill/>
        </p:spPr>
      </p:pic>
      <p:sp>
        <p:nvSpPr>
          <p:cNvPr id="1048618" name="TextovéPole 1"/>
          <p:cNvSpPr txBox="1"/>
          <p:nvPr/>
        </p:nvSpPr>
        <p:spPr>
          <a:xfrm>
            <a:off x="4960640" y="91837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chemeClr val="bg1"/>
                </a:solidFill>
              </a:rPr>
              <a:t>http://themindhub.com/special-projects/intelligence-theory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Inteligence a to ostatní</a:t>
            </a:r>
          </a:p>
        </p:txBody>
      </p:sp>
      <p:sp>
        <p:nvSpPr>
          <p:cNvPr id="1048620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0881360" cy="69847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Moderní teorie inteligence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cs-CZ" sz="3200" dirty="0"/>
              <a:t> a testy podle nich vytvořené pokrývají velkou část výkonových charakteristik člověka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logické usuzování, induktivní odhalování pravidelností, paměť, kreativita, učení, prostorová orientace, rychlost, percepce….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Více a více testů se vejde pod zastřešující pojem „inteligence“</a:t>
            </a:r>
          </a:p>
          <a:p>
            <a:pPr lvl="1">
              <a:spcAft>
                <a:spcPts val="1800"/>
              </a:spcAft>
            </a:pPr>
            <a:r>
              <a:rPr lang="cs-CZ" sz="2800" dirty="0"/>
              <a:t>Moderní  ≈ po roce 2000, komplexní, „modulární“ - XBA</a:t>
            </a:r>
          </a:p>
          <a:p>
            <a:pPr>
              <a:spcAft>
                <a:spcPts val="600"/>
              </a:spcAft>
            </a:pPr>
            <a:r>
              <a:rPr lang="cs-CZ" sz="3080" dirty="0"/>
              <a:t>Málo čistých (=jednodimenzionálních) měřítek CHC faktorů</a:t>
            </a:r>
          </a:p>
          <a:p>
            <a:pPr>
              <a:spcAft>
                <a:spcPts val="600"/>
              </a:spcAft>
            </a:pPr>
            <a:r>
              <a:rPr lang="cs-CZ" sz="3080" dirty="0"/>
              <a:t>Vztah testových skórů s moderními teoriemi se často doplňuje zpětně.</a:t>
            </a:r>
          </a:p>
          <a:p>
            <a:pPr>
              <a:spcAft>
                <a:spcPts val="600"/>
              </a:spcAft>
            </a:pPr>
            <a:r>
              <a:rPr lang="cs-CZ" sz="3080" dirty="0"/>
              <a:t>Při vývoji nových verzí obvykle kompromis tradice s </a:t>
            </a:r>
            <a:r>
              <a:rPr lang="cs-CZ" sz="3080" dirty="0" err="1"/>
              <a:t>konstruktovou</a:t>
            </a:r>
            <a:r>
              <a:rPr lang="cs-CZ" sz="3080" dirty="0"/>
              <a:t> čistotou</a:t>
            </a:r>
          </a:p>
          <a:p>
            <a:pPr>
              <a:spcAft>
                <a:spcPts val="600"/>
              </a:spcAft>
            </a:pPr>
            <a:endParaRPr lang="cs-CZ" sz="30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základní domény </a:t>
            </a:r>
            <a:r>
              <a:rPr lang="cs-CZ" sz="4800" dirty="0" err="1"/>
              <a:t>pokrYTé</a:t>
            </a:r>
            <a:r>
              <a:rPr lang="cs-CZ" sz="4800" dirty="0"/>
              <a:t> výkonovými testy</a:t>
            </a:r>
          </a:p>
        </p:txBody>
      </p:sp>
      <p:sp>
        <p:nvSpPr>
          <p:cNvPr id="1048625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266200"/>
          </a:xfrm>
        </p:spPr>
        <p:txBody>
          <a:bodyPr numCol="2">
            <a:normAutofit fontScale="97222"/>
          </a:bodyPr>
          <a:lstStyle/>
          <a:p>
            <a:r>
              <a:rPr lang="cs-CZ" sz="3600" dirty="0"/>
              <a:t>Pozornost</a:t>
            </a:r>
          </a:p>
          <a:p>
            <a:r>
              <a:rPr lang="cs-CZ" sz="3600" dirty="0"/>
              <a:t>Paměť</a:t>
            </a:r>
          </a:p>
          <a:p>
            <a:r>
              <a:rPr lang="cs-CZ" sz="3600" dirty="0"/>
              <a:t>Motorika</a:t>
            </a:r>
          </a:p>
          <a:p>
            <a:r>
              <a:rPr lang="cs-CZ" sz="3600" dirty="0"/>
              <a:t>Prostorová percepce</a:t>
            </a:r>
          </a:p>
          <a:p>
            <a:r>
              <a:rPr lang="cs-CZ" sz="3600" dirty="0" err="1"/>
              <a:t>Achievement</a:t>
            </a:r>
            <a:r>
              <a:rPr lang="cs-CZ" sz="3600" dirty="0"/>
              <a:t> (získané znalosti a dovednosti)</a:t>
            </a:r>
          </a:p>
          <a:p>
            <a:r>
              <a:rPr lang="cs-CZ" sz="3600" dirty="0"/>
              <a:t>Jazyk</a:t>
            </a:r>
          </a:p>
          <a:p>
            <a:r>
              <a:rPr lang="cs-CZ" sz="3600" dirty="0"/>
              <a:t>Exekutivní funkce</a:t>
            </a:r>
          </a:p>
          <a:p>
            <a:r>
              <a:rPr lang="cs-CZ" sz="3600" dirty="0"/>
              <a:t>Inteligence</a:t>
            </a:r>
          </a:p>
          <a:p>
            <a:r>
              <a:rPr lang="cs-CZ" sz="3600" dirty="0" err="1"/>
              <a:t>Learning</a:t>
            </a:r>
            <a:r>
              <a:rPr lang="cs-CZ" sz="3600" dirty="0"/>
              <a:t> </a:t>
            </a:r>
            <a:r>
              <a:rPr lang="cs-CZ" sz="3600" dirty="0" err="1"/>
              <a:t>potential</a:t>
            </a:r>
            <a:r>
              <a:rPr lang="cs-CZ" sz="3600" dirty="0"/>
              <a:t> (dynamické testování)</a:t>
            </a:r>
          </a:p>
          <a:p>
            <a:r>
              <a:rPr lang="cs-CZ" sz="3600" dirty="0"/>
              <a:t>Motivace, úsilí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0" dirty="0"/>
              <a:t>4a</a:t>
            </a:r>
            <a:r>
              <a:rPr lang="cs-CZ" dirty="0"/>
              <a:t> – VÝKONOVÝ POTENCIÁL – AKTUÁLNÍ VÝKON</a:t>
            </a:r>
          </a:p>
        </p:txBody>
      </p:sp>
      <p:sp>
        <p:nvSpPr>
          <p:cNvPr id="1048627" name="Zástupný symbol pro obsah 2"/>
          <p:cNvSpPr>
            <a:spLocks noGrp="1"/>
          </p:cNvSpPr>
          <p:nvPr>
            <p:ph idx="1"/>
          </p:nvPr>
        </p:nvSpPr>
        <p:spPr>
          <a:xfrm>
            <a:off x="640160" y="3864496"/>
            <a:ext cx="10881360" cy="5108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ABILITY </a:t>
            </a:r>
            <a:r>
              <a:rPr lang="cs-CZ" sz="2800" dirty="0"/>
              <a:t>WAIS</a:t>
            </a:r>
          </a:p>
          <a:p>
            <a:pPr marL="0" indent="0" algn="ctr">
              <a:buNone/>
            </a:pPr>
            <a:r>
              <a:rPr lang="cs-CZ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APTITUDE </a:t>
            </a:r>
            <a:r>
              <a:rPr lang="cs-CZ" sz="2800" dirty="0"/>
              <a:t>TSP</a:t>
            </a:r>
            <a:endParaRPr lang="cs-CZ" sz="6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cs-CZ" sz="6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ACHIEVEMENT ATTAINMENT </a:t>
            </a:r>
            <a:r>
              <a:rPr lang="cs-CZ" sz="2800" dirty="0"/>
              <a:t>MATURITA, W-J Ach</a:t>
            </a:r>
            <a:endParaRPr lang="cs-CZ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mapička</a:t>
            </a:r>
            <a:br>
              <a:rPr lang="cs-CZ" dirty="0"/>
            </a:br>
            <a:endParaRPr lang="cs-CZ" dirty="0"/>
          </a:p>
        </p:txBody>
      </p:sp>
      <p:sp>
        <p:nvSpPr>
          <p:cNvPr id="104863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633" name="Obdélník 3"/>
          <p:cNvSpPr/>
          <p:nvPr/>
        </p:nvSpPr>
        <p:spPr>
          <a:xfrm>
            <a:off x="735787" y="2496344"/>
            <a:ext cx="6552728" cy="4536504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</p:txBody>
      </p:sp>
      <p:sp>
        <p:nvSpPr>
          <p:cNvPr id="1048634" name="Obdélník 4"/>
          <p:cNvSpPr/>
          <p:nvPr/>
        </p:nvSpPr>
        <p:spPr>
          <a:xfrm>
            <a:off x="5752728" y="3088432"/>
            <a:ext cx="6264696" cy="5888632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OSOBNOSTI</a:t>
            </a:r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1048635" name="Obdélník 5"/>
          <p:cNvSpPr/>
          <p:nvPr/>
        </p:nvSpPr>
        <p:spPr>
          <a:xfrm>
            <a:off x="2080320" y="6528792"/>
            <a:ext cx="8856984" cy="2664296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r>
              <a:rPr lang="cs-CZ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636" name="Zaoblený obdélník 6"/>
          <p:cNvSpPr/>
          <p:nvPr/>
        </p:nvSpPr>
        <p:spPr>
          <a:xfrm>
            <a:off x="2551313" y="3576464"/>
            <a:ext cx="3802452" cy="2232248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INTELI-</a:t>
            </a:r>
          </a:p>
          <a:p>
            <a:pPr algn="ctr"/>
            <a:r>
              <a:rPr lang="cs-CZ" dirty="0"/>
              <a:t>GENCE</a:t>
            </a:r>
          </a:p>
        </p:txBody>
      </p:sp>
      <p:sp>
        <p:nvSpPr>
          <p:cNvPr id="1048637" name="Zaoblený obdélník 7"/>
          <p:cNvSpPr/>
          <p:nvPr/>
        </p:nvSpPr>
        <p:spPr>
          <a:xfrm>
            <a:off x="1000199" y="3288432"/>
            <a:ext cx="5904657" cy="864096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VĚDOMOSTI</a:t>
            </a:r>
          </a:p>
        </p:txBody>
      </p:sp>
      <p:sp>
        <p:nvSpPr>
          <p:cNvPr id="1048638" name="Zaoblený obdélník 9"/>
          <p:cNvSpPr/>
          <p:nvPr/>
        </p:nvSpPr>
        <p:spPr>
          <a:xfrm>
            <a:off x="2224336" y="4368552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39" name="Zaoblený obdélník 10"/>
          <p:cNvSpPr/>
          <p:nvPr/>
        </p:nvSpPr>
        <p:spPr>
          <a:xfrm>
            <a:off x="1000200" y="4872608"/>
            <a:ext cx="2232248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0" name="Zaoblený obdélník 11"/>
          <p:cNvSpPr/>
          <p:nvPr/>
        </p:nvSpPr>
        <p:spPr>
          <a:xfrm>
            <a:off x="1720280" y="5376664"/>
            <a:ext cx="1918336" cy="115212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1" name="Zaoblený obdélník 12"/>
          <p:cNvSpPr/>
          <p:nvPr/>
        </p:nvSpPr>
        <p:spPr>
          <a:xfrm>
            <a:off x="2990544" y="5725373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2" name="Zaoblený obdélník 13"/>
          <p:cNvSpPr/>
          <p:nvPr/>
        </p:nvSpPr>
        <p:spPr>
          <a:xfrm>
            <a:off x="2551312" y="6204756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3" name="Zaoblený obdélník 14"/>
          <p:cNvSpPr/>
          <p:nvPr/>
        </p:nvSpPr>
        <p:spPr>
          <a:xfrm rot="5400000">
            <a:off x="3769145" y="4423943"/>
            <a:ext cx="3463109" cy="79208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</a:t>
            </a:r>
          </a:p>
        </p:txBody>
      </p:sp>
      <p:sp>
        <p:nvSpPr>
          <p:cNvPr id="1048644" name="Zaoblený obdélník 15"/>
          <p:cNvSpPr/>
          <p:nvPr/>
        </p:nvSpPr>
        <p:spPr>
          <a:xfrm>
            <a:off x="6353764" y="6240760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ZÁJMY</a:t>
            </a:r>
          </a:p>
        </p:txBody>
      </p:sp>
      <p:sp>
        <p:nvSpPr>
          <p:cNvPr id="1048645" name="Zaoblený obdélník 16"/>
          <p:cNvSpPr/>
          <p:nvPr/>
        </p:nvSpPr>
        <p:spPr>
          <a:xfrm>
            <a:off x="7768952" y="6168752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POSTOJE</a:t>
            </a:r>
          </a:p>
        </p:txBody>
      </p:sp>
      <p:sp>
        <p:nvSpPr>
          <p:cNvPr id="1048646" name="Zaoblený obdélník 17"/>
          <p:cNvSpPr/>
          <p:nvPr/>
        </p:nvSpPr>
        <p:spPr>
          <a:xfrm>
            <a:off x="9353128" y="4764596"/>
            <a:ext cx="2088232" cy="2952328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MOTIVACE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pozornost</a:t>
            </a:r>
            <a:endParaRPr lang="cs-CZ" b="1" dirty="0"/>
          </a:p>
        </p:txBody>
      </p:sp>
      <p:sp>
        <p:nvSpPr>
          <p:cNvPr id="1048651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809392" cy="6410216"/>
          </a:xfrm>
        </p:spPr>
        <p:txBody>
          <a:bodyPr/>
          <a:lstStyle/>
          <a:p>
            <a:r>
              <a:rPr lang="cs-CZ" sz="3600" dirty="0"/>
              <a:t>Projevuje se ve všech výkonových testech, ale obvykle nemá svůj skór</a:t>
            </a:r>
          </a:p>
          <a:p>
            <a:endParaRPr lang="cs-CZ" sz="3600" dirty="0"/>
          </a:p>
          <a:p>
            <a:r>
              <a:rPr lang="cs-CZ" sz="3600" dirty="0"/>
              <a:t>Pozorování pozornosti, pozornost v anamnéze</a:t>
            </a:r>
          </a:p>
          <a:p>
            <a:endParaRPr lang="cs-CZ" sz="3600" dirty="0"/>
          </a:p>
          <a:p>
            <a:r>
              <a:rPr lang="cs-CZ" sz="3600" dirty="0"/>
              <a:t>Dva časté principy testů pozornosti</a:t>
            </a:r>
          </a:p>
          <a:p>
            <a:pPr lvl="1"/>
            <a:r>
              <a:rPr lang="cs-CZ" sz="3200" dirty="0"/>
              <a:t>Škrtání znaků -  </a:t>
            </a:r>
            <a:r>
              <a:rPr lang="cs-CZ" sz="3200" dirty="0" err="1"/>
              <a:t>Bourdon</a:t>
            </a:r>
            <a:r>
              <a:rPr lang="cs-CZ" sz="3200" dirty="0"/>
              <a:t> (</a:t>
            </a:r>
            <a:r>
              <a:rPr lang="cs-CZ" sz="3200" dirty="0" err="1"/>
              <a:t>BoPr</a:t>
            </a:r>
            <a:r>
              <a:rPr lang="cs-CZ" sz="3200" dirty="0"/>
              <a:t>), d2, Test koncentrace pozornosti</a:t>
            </a:r>
          </a:p>
          <a:p>
            <a:pPr lvl="1"/>
            <a:r>
              <a:rPr lang="cs-CZ" sz="3200" dirty="0"/>
              <a:t>Vyhledávání čísel – Číselný čtverec/obdélník, NQ-S</a:t>
            </a:r>
          </a:p>
          <a:p>
            <a:pPr marL="640080" lvl="1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http://4.bp.blogspot.com/-yBifCOxFKAM/T7W_9-q2jmI/AAAAAAAAAC4/uZl57rWuv4Y/s1600/d2+Miri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136"/>
            <a:ext cx="12801600" cy="8369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pozornost</a:t>
            </a:r>
          </a:p>
        </p:txBody>
      </p:sp>
      <p:sp>
        <p:nvSpPr>
          <p:cNvPr id="1048656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305336" cy="6410216"/>
          </a:xfrm>
        </p:spPr>
        <p:txBody>
          <a:bodyPr>
            <a:normAutofit fontScale="95536" lnSpcReduction="10000"/>
          </a:bodyPr>
          <a:lstStyle/>
          <a:p>
            <a:pPr lvl="1"/>
            <a:endParaRPr lang="cs-CZ" dirty="0"/>
          </a:p>
          <a:p>
            <a:r>
              <a:rPr lang="cs-CZ" sz="3200" dirty="0"/>
              <a:t>Skóruje se </a:t>
            </a:r>
          </a:p>
          <a:p>
            <a:pPr lvl="1"/>
            <a:r>
              <a:rPr lang="cs-CZ" sz="2920" dirty="0"/>
              <a:t>kvantita - škrtací počet, čtverce čas</a:t>
            </a:r>
          </a:p>
          <a:p>
            <a:pPr lvl="1"/>
            <a:r>
              <a:rPr lang="cs-CZ" sz="2920" dirty="0"/>
              <a:t>kvalita – chyby</a:t>
            </a:r>
          </a:p>
          <a:p>
            <a:pPr marL="640080" lvl="1" indent="0">
              <a:buNone/>
            </a:pPr>
            <a:endParaRPr lang="cs-CZ" sz="2920" dirty="0"/>
          </a:p>
          <a:p>
            <a:r>
              <a:rPr lang="cs-CZ" sz="3200" dirty="0"/>
              <a:t>Měří/zachycují</a:t>
            </a:r>
          </a:p>
          <a:p>
            <a:pPr lvl="1"/>
            <a:r>
              <a:rPr lang="cs-CZ" sz="2800" dirty="0"/>
              <a:t>zaměřenou pozornost a její kolísání (únavou, reakcí na stres)</a:t>
            </a:r>
          </a:p>
          <a:p>
            <a:pPr lvl="1"/>
            <a:r>
              <a:rPr lang="cs-CZ" sz="2800" dirty="0"/>
              <a:t>úřednické dovednosti (</a:t>
            </a:r>
            <a:r>
              <a:rPr lang="cs-CZ" sz="2800" dirty="0" err="1"/>
              <a:t>clerical</a:t>
            </a:r>
            <a:r>
              <a:rPr lang="cs-CZ" sz="2800" dirty="0"/>
              <a:t> </a:t>
            </a:r>
            <a:r>
              <a:rPr lang="cs-CZ" sz="2800" dirty="0" err="1"/>
              <a:t>skills</a:t>
            </a:r>
            <a:r>
              <a:rPr lang="cs-CZ" sz="2800" dirty="0"/>
              <a:t> -</a:t>
            </a:r>
            <a:r>
              <a:rPr lang="cs-CZ" sz="2800" dirty="0" err="1"/>
              <a:t>aptitude</a:t>
            </a:r>
            <a:r>
              <a:rPr lang="cs-CZ" sz="2800" dirty="0"/>
              <a:t>) – chybovost, typ chyb </a:t>
            </a:r>
          </a:p>
          <a:p>
            <a:pPr lvl="1"/>
            <a:r>
              <a:rPr lang="cs-CZ" sz="2800" dirty="0"/>
              <a:t>psychomotorické tempo – </a:t>
            </a:r>
            <a:r>
              <a:rPr lang="cs-CZ" sz="2800" dirty="0" err="1"/>
              <a:t>Gps</a:t>
            </a:r>
            <a:r>
              <a:rPr lang="cs-CZ" sz="2800" dirty="0"/>
              <a:t>, </a:t>
            </a:r>
            <a:r>
              <a:rPr lang="cs-CZ" sz="2800" dirty="0" err="1"/>
              <a:t>Gs</a:t>
            </a:r>
            <a:r>
              <a:rPr lang="cs-CZ" sz="2800" dirty="0"/>
              <a:t>, </a:t>
            </a:r>
            <a:r>
              <a:rPr lang="cs-CZ" sz="2800" dirty="0" err="1"/>
              <a:t>Gt</a:t>
            </a:r>
            <a:endParaRPr lang="cs-CZ" sz="2800" dirty="0"/>
          </a:p>
          <a:p>
            <a:pPr lvl="1"/>
            <a:r>
              <a:rPr lang="cs-CZ" sz="2800" dirty="0"/>
              <a:t>percepce a její koordinace s jemnou motorikou…</a:t>
            </a:r>
          </a:p>
          <a:p>
            <a:pPr lvl="1"/>
            <a:r>
              <a:rPr lang="cs-CZ" sz="2800" i="1" dirty="0"/>
              <a:t>osobnostní rysy – pečlivost, motivace, lhostejnost</a:t>
            </a:r>
            <a:endParaRPr lang="cs-CZ" sz="2800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Nadpis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994830"/>
          </a:xfrm>
        </p:spPr>
        <p:txBody>
          <a:bodyPr/>
          <a:lstStyle/>
          <a:p>
            <a:r>
              <a:rPr lang="cs-CZ" dirty="0" err="1"/>
              <a:t>Cognitron</a:t>
            </a:r>
            <a:r>
              <a:rPr lang="cs-CZ" dirty="0"/>
              <a:t> – </a:t>
            </a:r>
            <a:r>
              <a:rPr lang="cs-CZ" dirty="0" err="1"/>
              <a:t>vienna</a:t>
            </a:r>
            <a:r>
              <a:rPr lang="cs-CZ" dirty="0"/>
              <a:t> test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1048661" name="Obdélník 3"/>
          <p:cNvSpPr/>
          <p:nvPr/>
        </p:nvSpPr>
        <p:spPr>
          <a:xfrm>
            <a:off x="2728392" y="4369713"/>
            <a:ext cx="6872808" cy="82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https://www.youtube.com/watch?v=ItYh0lZ8u8k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104859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Výkonové testy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FC61B-FCE4-4CE0-8E97-5FF441AF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Paměť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102A52-23E2-405B-B125-5EBA0AF9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Pozorování paměti a paměť v anamnéze</a:t>
            </a:r>
          </a:p>
        </p:txBody>
      </p:sp>
    </p:spTree>
    <p:extLst>
      <p:ext uri="{BB962C8B-B14F-4D97-AF65-F5344CB8AC3E}">
        <p14:creationId xmlns:p14="http://schemas.microsoft.com/office/powerpoint/2010/main" val="4256337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paměť</a:t>
            </a:r>
            <a:br>
              <a:rPr lang="cs-CZ" sz="5400" b="1" dirty="0"/>
            </a:br>
            <a:endParaRPr lang="cs-CZ" sz="4400" b="1" dirty="0"/>
          </a:p>
        </p:txBody>
      </p:sp>
      <p:sp>
        <p:nvSpPr>
          <p:cNvPr id="104866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Obvykle </a:t>
            </a:r>
          </a:p>
          <a:p>
            <a:pPr lvl="1"/>
            <a:r>
              <a:rPr lang="cs-CZ" sz="3200" dirty="0"/>
              <a:t>bezprostřední až krátkodobá</a:t>
            </a:r>
          </a:p>
          <a:p>
            <a:pPr lvl="1"/>
            <a:r>
              <a:rPr lang="cs-CZ" sz="3200" dirty="0"/>
              <a:t>verbální (sluchová) či </a:t>
            </a: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figurální </a:t>
            </a:r>
            <a:r>
              <a:rPr lang="cs-CZ" sz="3200" dirty="0"/>
              <a:t>(zraková)</a:t>
            </a:r>
          </a:p>
          <a:p>
            <a:pPr lvl="1"/>
            <a:r>
              <a:rPr lang="cs-CZ" sz="3200" dirty="0"/>
              <a:t>vštípení </a:t>
            </a:r>
            <a:r>
              <a:rPr lang="en-US" sz="3200" dirty="0"/>
              <a:t> &gt; </a:t>
            </a:r>
            <a:r>
              <a:rPr lang="cs-CZ" sz="3200" dirty="0"/>
              <a:t>(učení)</a:t>
            </a:r>
            <a:r>
              <a:rPr lang="en-US" sz="3200" dirty="0"/>
              <a:t> &gt;</a:t>
            </a:r>
            <a:r>
              <a:rPr lang="cs-CZ" sz="3200" dirty="0"/>
              <a:t> vyvolání </a:t>
            </a:r>
            <a:r>
              <a:rPr lang="en-US" sz="3200" dirty="0"/>
              <a:t>&gt;</a:t>
            </a:r>
            <a:r>
              <a:rPr lang="cs-CZ" sz="3200" dirty="0"/>
              <a:t> </a:t>
            </a:r>
            <a:r>
              <a:rPr lang="cs-CZ" sz="3200" dirty="0" err="1"/>
              <a:t>rekognice</a:t>
            </a:r>
            <a:endParaRPr lang="cs-CZ" sz="3200" dirty="0"/>
          </a:p>
          <a:p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Paměťový test učení </a:t>
            </a:r>
            <a:r>
              <a:rPr lang="cs-CZ" sz="3600" dirty="0"/>
              <a:t>(PTU, Preiss </a:t>
            </a:r>
            <a:r>
              <a:rPr lang="en-US" sz="3600" dirty="0"/>
              <a:t>&lt;-</a:t>
            </a:r>
            <a:r>
              <a:rPr lang="cs-CZ" sz="3600" dirty="0"/>
              <a:t> </a:t>
            </a:r>
            <a:r>
              <a:rPr lang="cs-CZ" sz="3600" dirty="0" err="1"/>
              <a:t>Rey</a:t>
            </a:r>
            <a:r>
              <a:rPr lang="cs-CZ" sz="3600" dirty="0"/>
              <a:t> Auditory Verba</a:t>
            </a:r>
            <a:r>
              <a:rPr lang="en-US" sz="3600" dirty="0"/>
              <a:t>l Learning Test, RAVLT</a:t>
            </a:r>
            <a:r>
              <a:rPr lang="cs-CZ" sz="3600" dirty="0"/>
              <a:t>)</a:t>
            </a:r>
            <a:endParaRPr lang="en-US" sz="3600" dirty="0"/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Rey-</a:t>
            </a:r>
            <a:r>
              <a:rPr lang="en-US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Osterrieth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Complex Figure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dirty="0"/>
              <a:t>(ROCF)</a:t>
            </a:r>
          </a:p>
          <a:p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Wechsler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Memory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Scale</a:t>
            </a:r>
            <a:endParaRPr lang="cs-CZ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cs-CZ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Škála aktuální paměti </a:t>
            </a:r>
            <a:r>
              <a:rPr lang="cs-CZ" sz="3200" dirty="0"/>
              <a:t>(</a:t>
            </a:r>
            <a:r>
              <a:rPr lang="cs-CZ" sz="3200" dirty="0" err="1"/>
              <a:t>Ruisel</a:t>
            </a:r>
            <a:r>
              <a:rPr lang="cs-CZ" sz="3200" dirty="0"/>
              <a:t>, </a:t>
            </a:r>
            <a:r>
              <a:rPr lang="cs-CZ" sz="3200" dirty="0" err="1"/>
              <a:t>Müllner</a:t>
            </a:r>
            <a:r>
              <a:rPr lang="cs-CZ" sz="3200" dirty="0"/>
              <a:t>, Farkaš, 1986)</a:t>
            </a:r>
          </a:p>
          <a:p>
            <a:pPr lvl="1"/>
            <a:endParaRPr lang="cs-CZ" dirty="0"/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244" y="26613"/>
            <a:ext cx="4115356" cy="525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paměť </a:t>
            </a:r>
            <a:br>
              <a:rPr lang="cs-CZ" dirty="0"/>
            </a:br>
            <a:r>
              <a:rPr lang="cs-CZ" dirty="0" err="1"/>
              <a:t>ptu</a:t>
            </a:r>
            <a:endParaRPr lang="cs-CZ" dirty="0"/>
          </a:p>
        </p:txBody>
      </p:sp>
      <p:sp>
        <p:nvSpPr>
          <p:cNvPr id="1048668" name="Zástupný symbol pro obsah 2"/>
          <p:cNvSpPr>
            <a:spLocks noGrp="1"/>
          </p:cNvSpPr>
          <p:nvPr>
            <p:ph idx="1"/>
          </p:nvPr>
        </p:nvSpPr>
        <p:spPr>
          <a:xfrm>
            <a:off x="640080" y="2784376"/>
            <a:ext cx="10881360" cy="6816824"/>
          </a:xfrm>
        </p:spPr>
        <p:txBody>
          <a:bodyPr>
            <a:normAutofit fontScale="96032" lnSpcReduction="10000"/>
          </a:bodyPr>
          <a:lstStyle/>
          <a:p>
            <a:pPr marL="0" indent="0" fontAlgn="base">
              <a:buNone/>
            </a:pPr>
            <a:r>
              <a:rPr lang="cs-CZ" dirty="0"/>
              <a:t>2 sady 15 slov A </a:t>
            </a:r>
            <a:r>
              <a:rPr lang="cs-CZ" dirty="0" err="1"/>
              <a:t>a</a:t>
            </a:r>
            <a:r>
              <a:rPr lang="cs-CZ" dirty="0"/>
              <a:t> B, normy různé 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I.</a:t>
            </a:r>
            <a:r>
              <a:rPr lang="cs-CZ" dirty="0"/>
              <a:t> přečtu A - vybavení   (bezprostřední vybavení) 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r>
              <a:rPr lang="cs-CZ" dirty="0"/>
              <a:t>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II.</a:t>
            </a:r>
            <a:r>
              <a:rPr lang="cs-CZ" dirty="0"/>
              <a:t> – </a:t>
            </a:r>
            <a:r>
              <a:rPr lang="cs-CZ" dirty="0">
                <a:solidFill>
                  <a:srgbClr val="FFFF00"/>
                </a:solidFill>
              </a:rPr>
              <a:t>IV.</a:t>
            </a:r>
            <a:r>
              <a:rPr lang="cs-CZ" dirty="0"/>
              <a:t> přečtu A - vybavení  …. přečtu A - vybavení … přečtu A - vybavení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V.</a:t>
            </a:r>
            <a:r>
              <a:rPr lang="cs-CZ" dirty="0"/>
              <a:t> přečtu A - vybavení   (učení, krátkodobá paměť) - </a:t>
            </a:r>
            <a:r>
              <a:rPr lang="cs-CZ" dirty="0">
                <a:solidFill>
                  <a:srgbClr val="FFC000"/>
                </a:solidFill>
              </a:rPr>
              <a:t>skór, skór 1-5</a:t>
            </a:r>
            <a:r>
              <a:rPr lang="cs-CZ" dirty="0"/>
              <a:t>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B.</a:t>
            </a:r>
            <a:r>
              <a:rPr lang="cs-CZ" dirty="0"/>
              <a:t> přečtu B - vybavení B  (interference) 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r>
              <a:rPr lang="cs-CZ" dirty="0"/>
              <a:t>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VI.</a:t>
            </a:r>
            <a:r>
              <a:rPr lang="cs-CZ" dirty="0"/>
              <a:t>                   vybavení A (oddálené vybavení )  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endParaRPr lang="cs-CZ" dirty="0"/>
          </a:p>
          <a:p>
            <a:pPr fontAlgn="base"/>
            <a:r>
              <a:rPr lang="cs-CZ" i="1" dirty="0"/>
              <a:t>30min jiných aktivit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 </a:t>
            </a:r>
            <a:r>
              <a:rPr lang="cs-CZ" dirty="0">
                <a:solidFill>
                  <a:srgbClr val="FFFF00"/>
                </a:solidFill>
              </a:rPr>
              <a:t>VII.</a:t>
            </a:r>
            <a:r>
              <a:rPr lang="cs-CZ" dirty="0"/>
              <a:t>                vybavení A  (oddálené II - přenos do dlouhodobé)-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 </a:t>
            </a:r>
            <a:r>
              <a:rPr lang="cs-CZ" dirty="0">
                <a:solidFill>
                  <a:srgbClr val="FFFF00"/>
                </a:solidFill>
              </a:rPr>
              <a:t>R.</a:t>
            </a:r>
            <a:r>
              <a:rPr lang="cs-CZ" dirty="0"/>
              <a:t>                  </a:t>
            </a:r>
            <a:r>
              <a:rPr lang="cs-CZ" dirty="0" err="1"/>
              <a:t>rekognice</a:t>
            </a:r>
            <a:r>
              <a:rPr lang="cs-CZ" dirty="0"/>
              <a:t> A – </a:t>
            </a:r>
            <a:r>
              <a:rPr lang="cs-CZ" dirty="0">
                <a:solidFill>
                  <a:srgbClr val="FFC000"/>
                </a:solidFill>
              </a:rPr>
              <a:t>skór</a:t>
            </a:r>
          </a:p>
          <a:p>
            <a:pPr marL="0" indent="0" fontAlgn="base">
              <a:buNone/>
            </a:pPr>
            <a:r>
              <a:rPr lang="cs-CZ" dirty="0"/>
              <a:t> </a:t>
            </a:r>
          </a:p>
          <a:p>
            <a:pPr fontAlgn="base"/>
            <a:r>
              <a:rPr lang="cs-CZ" dirty="0"/>
              <a:t>+ skóry </a:t>
            </a:r>
            <a:r>
              <a:rPr lang="cs-CZ" dirty="0" err="1"/>
              <a:t>konfabulace</a:t>
            </a:r>
            <a:r>
              <a:rPr lang="cs-CZ" dirty="0"/>
              <a:t> a opakování </a:t>
            </a:r>
          </a:p>
          <a:p>
            <a:pPr fontAlgn="base"/>
            <a:r>
              <a:rPr lang="cs-CZ" dirty="0"/>
              <a:t>Kolísání 1-5 - pozornost, motivace, Plochá 1-5 - problém s učením </a:t>
            </a:r>
          </a:p>
          <a:p>
            <a:pPr fontAlgn="base"/>
            <a:r>
              <a:rPr lang="cs-CZ" dirty="0" err="1"/>
              <a:t>Rekognice</a:t>
            </a:r>
            <a:r>
              <a:rPr lang="cs-CZ" dirty="0"/>
              <a:t>-VII – velký rozdíl možná problém s vybavováním </a:t>
            </a:r>
          </a:p>
        </p:txBody>
      </p:sp>
      <p:sp>
        <p:nvSpPr>
          <p:cNvPr id="1048669" name="Obdélník 3"/>
          <p:cNvSpPr/>
          <p:nvPr/>
        </p:nvSpPr>
        <p:spPr>
          <a:xfrm>
            <a:off x="10937304" y="912168"/>
            <a:ext cx="1869936" cy="862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latin typeface="Arial Narrow" panose="020B0606020202030204" pitchFamily="34" charset="0"/>
              </a:rPr>
              <a:t>baterka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volejbal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počasí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krabice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ovladač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podvod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tác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policie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mlýn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rty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kniha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polednice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krychle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bubeník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stavba</a:t>
            </a:r>
          </a:p>
        </p:txBody>
      </p:sp>
      <p:cxnSp>
        <p:nvCxnSpPr>
          <p:cNvPr id="3145728" name="Přímá spojnice 5"/>
          <p:cNvCxnSpPr>
            <a:cxnSpLocks/>
          </p:cNvCxnSpPr>
          <p:nvPr/>
        </p:nvCxnSpPr>
        <p:spPr>
          <a:xfrm flipH="1">
            <a:off x="10721280" y="192088"/>
            <a:ext cx="72008" cy="90010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paměť </a:t>
            </a:r>
            <a:br>
              <a:rPr lang="cs-CZ" dirty="0"/>
            </a:br>
            <a:r>
              <a:rPr lang="cs-CZ" dirty="0"/>
              <a:t>ROCF</a:t>
            </a:r>
          </a:p>
        </p:txBody>
      </p:sp>
      <p:sp>
        <p:nvSpPr>
          <p:cNvPr id="1048671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pPr fontAlgn="base"/>
            <a:r>
              <a:rPr lang="cs-CZ" dirty="0"/>
              <a:t>kopie - percepce, </a:t>
            </a:r>
            <a:r>
              <a:rPr lang="cs-CZ" dirty="0" err="1"/>
              <a:t>grafomotorika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reprodukce po 3 minutách (někdy výměna barevných fixů) </a:t>
            </a:r>
          </a:p>
          <a:p>
            <a:pPr fontAlgn="base"/>
            <a:r>
              <a:rPr lang="cs-CZ" dirty="0"/>
              <a:t>reprodukce po 30 minutách </a:t>
            </a:r>
          </a:p>
          <a:p>
            <a:pPr fontAlgn="base"/>
            <a:r>
              <a:rPr lang="cs-CZ" dirty="0" err="1"/>
              <a:t>rekognice</a:t>
            </a:r>
            <a:r>
              <a:rPr lang="cs-CZ" dirty="0"/>
              <a:t> - rozpoznání prvků kresby </a:t>
            </a:r>
          </a:p>
          <a:p>
            <a:pPr fontAlgn="base"/>
            <a:endParaRPr lang="cs-CZ" dirty="0"/>
          </a:p>
          <a:p>
            <a:pPr fontAlgn="base"/>
            <a:r>
              <a:rPr lang="cs-CZ" dirty="0"/>
              <a:t> Hodnocení - 16 systémů podle </a:t>
            </a:r>
            <a:r>
              <a:rPr lang="cs-CZ" dirty="0" err="1"/>
              <a:t>Mitrushiny</a:t>
            </a:r>
            <a:r>
              <a:rPr lang="cs-CZ" dirty="0"/>
              <a:t> - vše vyžaduje trénink</a:t>
            </a:r>
          </a:p>
          <a:p>
            <a:pPr lvl="1" fontAlgn="base"/>
            <a:r>
              <a:rPr lang="cs-CZ" dirty="0"/>
              <a:t>Psychodiagnostika</a:t>
            </a:r>
          </a:p>
          <a:p>
            <a:pPr lvl="1" fontAlgn="base"/>
            <a:r>
              <a:rPr lang="cs-CZ" dirty="0" err="1"/>
              <a:t>BostonQ</a:t>
            </a:r>
            <a:r>
              <a:rPr lang="cs-CZ" dirty="0"/>
              <a:t>,</a:t>
            </a:r>
          </a:p>
          <a:p>
            <a:pPr lvl="1" fontAlgn="base"/>
            <a:r>
              <a:rPr lang="cs-CZ" dirty="0"/>
              <a:t>DSS</a:t>
            </a:r>
          </a:p>
          <a:p>
            <a:pPr lvl="1" fontAlgn="base"/>
            <a:r>
              <a:rPr lang="cs-CZ" dirty="0" err="1"/>
              <a:t>Meyers-Meyers</a:t>
            </a:r>
            <a:r>
              <a:rPr lang="cs-CZ" dirty="0"/>
              <a:t> (přijde)</a:t>
            </a:r>
          </a:p>
          <a:p>
            <a:pPr marL="640080" lvl="1" indent="0" fontAlgn="base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97163" name="Picture 2" descr="Figure 3: Rey-Osterrieth complex figure. The figure represents sample drawings from 2 study children, 1 from the Control group, a 9 year 3 month old born at 31 w 1 d GA; and 1 from the Experimental group, a 8 year 4 month old born at 31 w 4 d GA. The conditions displayed are from left to right: Copy, Immediate Recall, and Delayed Rec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07" y="2136304"/>
            <a:ext cx="12611693" cy="680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paměť </a:t>
            </a:r>
            <a:br>
              <a:rPr lang="cs-CZ" dirty="0"/>
            </a:br>
            <a:r>
              <a:rPr lang="cs-CZ" dirty="0"/>
              <a:t>WMS III, </a:t>
            </a:r>
            <a:r>
              <a:rPr lang="cs-CZ" dirty="0" err="1"/>
              <a:t>III</a:t>
            </a:r>
            <a:r>
              <a:rPr lang="cs-CZ" cap="none" dirty="0" err="1"/>
              <a:t>a</a:t>
            </a:r>
            <a:r>
              <a:rPr lang="cs-CZ" dirty="0"/>
              <a:t>, IV</a:t>
            </a:r>
          </a:p>
        </p:txBody>
      </p:sp>
      <p:sp>
        <p:nvSpPr>
          <p:cNvPr id="104867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r>
              <a:rPr lang="cs-CZ" sz="3200" dirty="0"/>
              <a:t>Komplexní test paměti: </a:t>
            </a:r>
          </a:p>
          <a:p>
            <a:pPr lvl="1"/>
            <a:r>
              <a:rPr lang="cs-CZ" sz="2800" dirty="0"/>
              <a:t>bezprostřední sluchový, zrakový, bezprostřední paměti</a:t>
            </a:r>
          </a:p>
          <a:p>
            <a:pPr lvl="1"/>
            <a:r>
              <a:rPr lang="cs-CZ" sz="2800" dirty="0"/>
              <a:t>oddálený sluchový, zrakový, oddáleného znovupoznání</a:t>
            </a:r>
          </a:p>
          <a:p>
            <a:pPr lvl="1"/>
            <a:r>
              <a:rPr lang="cs-CZ" sz="2800" dirty="0"/>
              <a:t>všeobecná paměť</a:t>
            </a:r>
          </a:p>
          <a:p>
            <a:pPr lvl="1"/>
            <a:r>
              <a:rPr lang="cs-CZ" sz="2800" dirty="0"/>
              <a:t>pracovní paměť</a:t>
            </a:r>
          </a:p>
          <a:p>
            <a:pPr lvl="1"/>
            <a:r>
              <a:rPr lang="cs-CZ" sz="2800" dirty="0"/>
              <a:t>6-11 </a:t>
            </a:r>
            <a:r>
              <a:rPr lang="cs-CZ" sz="2800" dirty="0" err="1"/>
              <a:t>subtestů</a:t>
            </a:r>
            <a:r>
              <a:rPr lang="cs-CZ" sz="2800" dirty="0"/>
              <a:t>, až hodina a půl administrace</a:t>
            </a:r>
          </a:p>
          <a:p>
            <a:pPr lvl="1"/>
            <a:r>
              <a:rPr lang="cs-CZ" sz="2800" dirty="0"/>
              <a:t>v EN </a:t>
            </a:r>
            <a:r>
              <a:rPr lang="cs-CZ" sz="2800" dirty="0" err="1"/>
              <a:t>konormovaný</a:t>
            </a:r>
            <a:r>
              <a:rPr lang="cs-CZ" sz="2800" dirty="0"/>
              <a:t> s WAIS</a:t>
            </a:r>
          </a:p>
          <a:p>
            <a:endParaRPr lang="cs-CZ" sz="3200" dirty="0"/>
          </a:p>
          <a:p>
            <a:r>
              <a:rPr lang="cs-CZ" sz="3200" dirty="0"/>
              <a:t>Seminář s Radkou </a:t>
            </a:r>
            <a:r>
              <a:rPr lang="cs-CZ" sz="3200" dirty="0" err="1"/>
              <a:t>Michalčákovou</a:t>
            </a:r>
            <a:endParaRPr lang="cs-CZ" sz="3200" dirty="0"/>
          </a:p>
          <a:p>
            <a:r>
              <a:rPr lang="cs-CZ" sz="3200" dirty="0"/>
              <a:t> Je třeba znát III a </a:t>
            </a:r>
            <a:r>
              <a:rPr lang="cs-CZ" sz="3200" dirty="0" err="1"/>
              <a:t>IIIa</a:t>
            </a:r>
            <a:r>
              <a:rPr lang="cs-CZ" sz="3200" dirty="0"/>
              <a:t> a to, v čem je IV lepší (proč ho chtít)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motorika</a:t>
            </a:r>
          </a:p>
        </p:txBody>
      </p:sp>
      <p:sp>
        <p:nvSpPr>
          <p:cNvPr id="1048675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266200"/>
          </a:xfrm>
        </p:spPr>
        <p:txBody>
          <a:bodyPr>
            <a:normAutofit fontScale="96429"/>
          </a:bodyPr>
          <a:lstStyle/>
          <a:p>
            <a:r>
              <a:rPr lang="cs-CZ" sz="3200" dirty="0"/>
              <a:t>Psychology zajímá zejména jemná motorika, </a:t>
            </a:r>
            <a:r>
              <a:rPr lang="cs-CZ" sz="3200" dirty="0" err="1"/>
              <a:t>grafomotorika</a:t>
            </a:r>
            <a:endParaRPr lang="cs-CZ" sz="3200" dirty="0"/>
          </a:p>
          <a:p>
            <a:pPr lvl="1"/>
            <a:r>
              <a:rPr lang="cs-CZ" sz="2800" dirty="0"/>
              <a:t>u dospělých indikátorem neuropsychologických problémů</a:t>
            </a:r>
          </a:p>
          <a:p>
            <a:pPr lvl="1"/>
            <a:r>
              <a:rPr lang="cs-CZ" sz="2800" dirty="0"/>
              <a:t>u dětí indikátorem zrání a vývoje</a:t>
            </a:r>
          </a:p>
          <a:p>
            <a:r>
              <a:rPr lang="cs-CZ" sz="3200" dirty="0"/>
              <a:t>Pozorování</a:t>
            </a:r>
          </a:p>
          <a:p>
            <a:r>
              <a:rPr lang="cs-CZ" sz="3200" dirty="0"/>
              <a:t>Kresebné testy jako ROCF, </a:t>
            </a:r>
            <a:r>
              <a:rPr lang="cs-CZ" sz="3200" dirty="0" err="1"/>
              <a:t>Benton</a:t>
            </a:r>
            <a:endParaRPr lang="cs-CZ" sz="3200" dirty="0"/>
          </a:p>
          <a:p>
            <a:r>
              <a:rPr lang="cs-CZ" sz="3200" dirty="0"/>
              <a:t>Škrtací testy, popř. kódování ve WAIS</a:t>
            </a:r>
          </a:p>
          <a:p>
            <a:r>
              <a:rPr lang="cs-CZ" sz="3200" dirty="0"/>
              <a:t>Dynamometr, Finger </a:t>
            </a:r>
            <a:r>
              <a:rPr lang="cs-CZ" sz="3200" dirty="0" err="1"/>
              <a:t>tapping</a:t>
            </a:r>
            <a:r>
              <a:rPr lang="cs-CZ" sz="3200" dirty="0"/>
              <a:t>, kostky ve WAIS</a:t>
            </a:r>
          </a:p>
          <a:p>
            <a:r>
              <a:rPr lang="cs-CZ" sz="2800" dirty="0"/>
              <a:t>Děti: ROCF - DSS, </a:t>
            </a:r>
            <a:r>
              <a:rPr lang="cs-CZ" sz="2800" dirty="0" err="1"/>
              <a:t>Bender-Gestalt</a:t>
            </a:r>
            <a:r>
              <a:rPr lang="cs-CZ" sz="2800" dirty="0"/>
              <a:t> – </a:t>
            </a:r>
            <a:r>
              <a:rPr lang="cs-CZ" sz="2800" dirty="0" err="1"/>
              <a:t>Koppitz</a:t>
            </a:r>
            <a:r>
              <a:rPr lang="cs-CZ" sz="2800" dirty="0"/>
              <a:t>, DAP, MABC-2 (CZ, 2014)</a:t>
            </a:r>
          </a:p>
          <a:p>
            <a:endParaRPr lang="cs-CZ" sz="2800" dirty="0"/>
          </a:p>
          <a:p>
            <a:r>
              <a:rPr lang="cs-CZ" sz="2800" dirty="0"/>
              <a:t>Grafologie…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Nadpis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8353009" cy="2038774"/>
          </a:xfrm>
        </p:spPr>
        <p:txBody>
          <a:bodyPr/>
          <a:lstStyle/>
          <a:p>
            <a:r>
              <a:rPr lang="cs-CZ" sz="6000" b="1" dirty="0"/>
              <a:t>prostorová percepce </a:t>
            </a:r>
            <a:r>
              <a:rPr lang="cs-CZ" dirty="0"/>
              <a:t>(schopnost)</a:t>
            </a:r>
          </a:p>
        </p:txBody>
      </p:sp>
      <p:sp>
        <p:nvSpPr>
          <p:cNvPr id="1048680" name="Zástupný symbol pro obsah 2"/>
          <p:cNvSpPr>
            <a:spLocks noGrp="1"/>
          </p:cNvSpPr>
          <p:nvPr>
            <p:ph idx="1"/>
          </p:nvPr>
        </p:nvSpPr>
        <p:spPr>
          <a:xfrm>
            <a:off x="640081" y="2998896"/>
            <a:ext cx="8136984" cy="5108786"/>
          </a:xfrm>
        </p:spPr>
        <p:txBody>
          <a:bodyPr/>
          <a:lstStyle/>
          <a:p>
            <a:r>
              <a:rPr lang="cs-CZ" sz="3200" dirty="0"/>
              <a:t>Schopnost mentálně reprezentovat a manipulovat objekty ve 2D i 3D prostředích</a:t>
            </a:r>
          </a:p>
          <a:p>
            <a:r>
              <a:rPr lang="cs-CZ" sz="3200" dirty="0"/>
              <a:t>2D: (</a:t>
            </a:r>
            <a:r>
              <a:rPr lang="cs-CZ" sz="3200" dirty="0" err="1"/>
              <a:t>Kohsovy</a:t>
            </a:r>
            <a:r>
              <a:rPr lang="cs-CZ" sz="3200" dirty="0"/>
              <a:t>) kostky, skládání objektů, ROCF</a:t>
            </a:r>
          </a:p>
          <a:p>
            <a:r>
              <a:rPr lang="cs-CZ" sz="3200" dirty="0"/>
              <a:t>3D: Úlohy s kostkami (IST2000R), </a:t>
            </a:r>
            <a:r>
              <a:rPr lang="cs-CZ" sz="3200" dirty="0" err="1"/>
              <a:t>Grassiho</a:t>
            </a:r>
            <a:r>
              <a:rPr lang="cs-CZ" sz="3200" dirty="0"/>
              <a:t> test </a:t>
            </a:r>
            <a:r>
              <a:rPr lang="cs-CZ" sz="3200" dirty="0" err="1"/>
              <a:t>organicity</a:t>
            </a: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 rotWithShape="1">
          <a:blip r:embed="rId2"/>
          <a:srcRect l="-9" r="-9" b="10787"/>
          <a:stretch>
            <a:fillRect/>
          </a:stretch>
        </p:blipFill>
        <p:spPr bwMode="auto">
          <a:xfrm>
            <a:off x="7485187" y="7117200"/>
            <a:ext cx="5328949" cy="24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3089" y="-14625"/>
            <a:ext cx="3808512" cy="7115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jazyk</a:t>
            </a:r>
          </a:p>
        </p:txBody>
      </p:sp>
      <p:sp>
        <p:nvSpPr>
          <p:cNvPr id="10486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800" dirty="0"/>
              <a:t>Jak samotná řečová produkce, tak utváření pojmů</a:t>
            </a:r>
          </a:p>
          <a:p>
            <a:pPr lvl="1"/>
            <a:r>
              <a:rPr lang="cs-CZ" sz="2800" dirty="0"/>
              <a:t>Jako motorika u dospělých indikátorem neuropsychologických problémů u dětí indikátorem zrání a vývoje</a:t>
            </a:r>
          </a:p>
          <a:p>
            <a:pPr lvl="1"/>
            <a:r>
              <a:rPr lang="cs-CZ" sz="2800" dirty="0"/>
              <a:t>Natolik provázán s myšlením, že to vedlo k představě samostatné verbální inteligence (oddělené od té neverbální) – WAIS VIQ</a:t>
            </a:r>
            <a:r>
              <a:rPr lang="en-GB" sz="2800" dirty="0"/>
              <a:t> </a:t>
            </a:r>
            <a:r>
              <a:rPr lang="cs-CZ" sz="2800" dirty="0"/>
              <a:t> (odlišit od </a:t>
            </a:r>
            <a:r>
              <a:rPr lang="cs-CZ" sz="2800" dirty="0" err="1"/>
              <a:t>Gc</a:t>
            </a:r>
            <a:r>
              <a:rPr lang="cs-CZ" sz="2800" dirty="0"/>
              <a:t>) </a:t>
            </a:r>
          </a:p>
          <a:p>
            <a:pPr lvl="1"/>
            <a:r>
              <a:rPr lang="cs-CZ" sz="2800" dirty="0" err="1"/>
              <a:t>High-level</a:t>
            </a:r>
            <a:r>
              <a:rPr lang="cs-CZ" sz="2800" dirty="0"/>
              <a:t>: Slovník, Podobnosti, Informace (WAIS)</a:t>
            </a:r>
          </a:p>
          <a:p>
            <a:pPr lvl="1"/>
            <a:r>
              <a:rPr lang="cs-CZ" sz="2800" dirty="0" err="1"/>
              <a:t>Low-level</a:t>
            </a:r>
            <a:r>
              <a:rPr lang="cs-CZ" sz="2800" dirty="0"/>
              <a:t>: </a:t>
            </a:r>
            <a:r>
              <a:rPr lang="cs-CZ" sz="2800" dirty="0" err="1"/>
              <a:t>Fluence</a:t>
            </a:r>
            <a:r>
              <a:rPr lang="cs-CZ" sz="2800" dirty="0"/>
              <a:t> (</a:t>
            </a:r>
            <a:r>
              <a:rPr lang="cs-CZ" sz="2800" dirty="0" err="1"/>
              <a:t>controlled</a:t>
            </a:r>
            <a:r>
              <a:rPr lang="cs-CZ" sz="2800" dirty="0"/>
              <a:t> </a:t>
            </a:r>
            <a:r>
              <a:rPr lang="cs-CZ" sz="2800" dirty="0" err="1"/>
              <a:t>word</a:t>
            </a:r>
            <a:r>
              <a:rPr lang="cs-CZ" sz="2800" dirty="0"/>
              <a:t> </a:t>
            </a:r>
            <a:r>
              <a:rPr lang="cs-CZ" sz="2800" dirty="0" err="1"/>
              <a:t>assosciation</a:t>
            </a:r>
            <a:r>
              <a:rPr lang="cs-CZ" sz="2800" dirty="0"/>
              <a:t> test)</a:t>
            </a:r>
          </a:p>
          <a:p>
            <a:pPr lvl="1"/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7200" b="1" i="1" cap="none" dirty="0"/>
              <a:t>g, </a:t>
            </a:r>
            <a:r>
              <a:rPr lang="cs-CZ" sz="7200" b="1" i="1" cap="none" dirty="0" err="1"/>
              <a:t>Gf</a:t>
            </a:r>
            <a:endParaRPr lang="cs-CZ" sz="7200" b="1" i="1" dirty="0"/>
          </a:p>
        </p:txBody>
      </p:sp>
      <p:sp>
        <p:nvSpPr>
          <p:cNvPr id="1048687" name="Zástupný symbol pro obsah 2"/>
          <p:cNvSpPr>
            <a:spLocks noGrp="1"/>
          </p:cNvSpPr>
          <p:nvPr>
            <p:ph idx="1"/>
          </p:nvPr>
        </p:nvSpPr>
        <p:spPr>
          <a:xfrm>
            <a:off x="640080" y="2568352"/>
            <a:ext cx="11881400" cy="7032848"/>
          </a:xfrm>
        </p:spPr>
        <p:txBody>
          <a:bodyPr>
            <a:normAutofit/>
          </a:bodyPr>
          <a:lstStyle/>
          <a:p>
            <a:r>
              <a:rPr lang="cs-CZ" sz="3200" dirty="0" err="1"/>
              <a:t>Unidimenzionální</a:t>
            </a:r>
            <a:r>
              <a:rPr lang="cs-CZ" sz="3200" dirty="0"/>
              <a:t> odhady inteligence, kryjí se nejvíc s </a:t>
            </a:r>
            <a:r>
              <a:rPr lang="cs-CZ" sz="3200" dirty="0" err="1"/>
              <a:t>Cattelovou</a:t>
            </a:r>
            <a:r>
              <a:rPr lang="cs-CZ" sz="3200" dirty="0"/>
              <a:t> fluidní inteligencí</a:t>
            </a:r>
          </a:p>
          <a:p>
            <a:r>
              <a:rPr lang="cs-CZ" sz="3200" dirty="0"/>
              <a:t>Indukce pravidelnosti, aplikace</a:t>
            </a:r>
          </a:p>
          <a:p>
            <a:r>
              <a:rPr lang="cs-CZ" sz="3200" dirty="0"/>
              <a:t>Neverbální, </a:t>
            </a:r>
            <a:r>
              <a:rPr lang="cs-CZ" sz="3200" i="1" dirty="0"/>
              <a:t>menší</a:t>
            </a:r>
            <a:r>
              <a:rPr lang="cs-CZ" sz="3200" dirty="0"/>
              <a:t> vliv kultury</a:t>
            </a:r>
            <a:endParaRPr lang="en-GB" sz="3200" dirty="0"/>
          </a:p>
          <a:p>
            <a:endParaRPr lang="cs-CZ" sz="3080" dirty="0"/>
          </a:p>
          <a:p>
            <a:r>
              <a:rPr lang="cs-CZ" sz="3200" dirty="0"/>
              <a:t>CFT: </a:t>
            </a:r>
            <a:r>
              <a:rPr lang="cs-CZ" sz="3200" dirty="0" err="1"/>
              <a:t>Cattelův</a:t>
            </a:r>
            <a:r>
              <a:rPr lang="cs-CZ" sz="3200" dirty="0"/>
              <a:t> </a:t>
            </a:r>
            <a:r>
              <a:rPr lang="cs-CZ" sz="3200" dirty="0" err="1"/>
              <a:t>CultureFree</a:t>
            </a:r>
            <a:r>
              <a:rPr lang="cs-CZ" sz="3200" dirty="0"/>
              <a:t>(Fair)Test – dnes </a:t>
            </a:r>
            <a:r>
              <a:rPr lang="cs-CZ" sz="3200" dirty="0" err="1"/>
              <a:t>Cattelův</a:t>
            </a:r>
            <a:r>
              <a:rPr lang="cs-CZ" sz="3200" dirty="0"/>
              <a:t> test fluidní inteligence – CFT 20-R (</a:t>
            </a:r>
            <a:r>
              <a:rPr lang="cs-CZ" sz="3200" dirty="0" err="1"/>
              <a:t>Testcentrum</a:t>
            </a:r>
            <a:r>
              <a:rPr lang="cs-CZ" sz="3200" dirty="0"/>
              <a:t> 2015)</a:t>
            </a:r>
          </a:p>
          <a:p>
            <a:r>
              <a:rPr lang="cs-CZ" sz="3200" dirty="0" err="1"/>
              <a:t>Ravenovy</a:t>
            </a:r>
            <a:r>
              <a:rPr lang="cs-CZ" sz="3200" dirty="0"/>
              <a:t> standardní progresivní matice</a:t>
            </a:r>
            <a:r>
              <a:rPr lang="en-GB" sz="3200" dirty="0"/>
              <a:t> </a:t>
            </a:r>
            <a:r>
              <a:rPr lang="cs-CZ" sz="3200" dirty="0"/>
              <a:t>+ pokročilé, barevné</a:t>
            </a:r>
          </a:p>
          <a:p>
            <a:pPr lvl="1"/>
            <a:r>
              <a:rPr lang="cs-CZ" sz="2800" dirty="0"/>
              <a:t>CHC faktorová struktura složitější, než se zdá</a:t>
            </a:r>
          </a:p>
          <a:p>
            <a:pPr lvl="1"/>
            <a:r>
              <a:rPr lang="cs-CZ" sz="2800" dirty="0"/>
              <a:t>Podobní v KDM: Vídeňský maticový test, </a:t>
            </a:r>
            <a:r>
              <a:rPr lang="cs-CZ" sz="2800" dirty="0" err="1"/>
              <a:t>Bochumský</a:t>
            </a:r>
            <a:r>
              <a:rPr lang="cs-CZ" sz="2800" dirty="0"/>
              <a:t> BOMAT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testy znalostí </a:t>
            </a:r>
            <a:br>
              <a:rPr lang="cs-CZ" sz="6000" b="1" dirty="0"/>
            </a:br>
            <a:r>
              <a:rPr lang="cs-CZ" sz="6000" b="1" dirty="0" err="1"/>
              <a:t>achievement</a:t>
            </a:r>
            <a:r>
              <a:rPr lang="cs-CZ" sz="6000" b="1" dirty="0"/>
              <a:t> </a:t>
            </a:r>
            <a:r>
              <a:rPr lang="cs-CZ" sz="6000" b="1" dirty="0" err="1"/>
              <a:t>tests</a:t>
            </a:r>
            <a:endParaRPr lang="cs-CZ" sz="6000" b="1" dirty="0"/>
          </a:p>
        </p:txBody>
      </p:sp>
      <p:sp>
        <p:nvSpPr>
          <p:cNvPr id="1048689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 lnSpcReduction="10000"/>
          </a:bodyPr>
          <a:lstStyle/>
          <a:p>
            <a:r>
              <a:rPr lang="cs-CZ" sz="3000" dirty="0"/>
              <a:t>Nejčastěji používané testy (ne nutně v rukou psychologů)</a:t>
            </a:r>
          </a:p>
          <a:p>
            <a:r>
              <a:rPr lang="cs-CZ" sz="3000" dirty="0" err="1"/>
              <a:t>Ability</a:t>
            </a:r>
            <a:r>
              <a:rPr lang="cs-CZ" sz="3000" dirty="0"/>
              <a:t> (</a:t>
            </a:r>
            <a:r>
              <a:rPr lang="cs-CZ" sz="3000" dirty="0" err="1"/>
              <a:t>Gc</a:t>
            </a:r>
            <a:r>
              <a:rPr lang="cs-CZ" sz="3000" dirty="0"/>
              <a:t>) - </a:t>
            </a:r>
            <a:r>
              <a:rPr lang="cs-CZ" sz="3000" dirty="0" err="1"/>
              <a:t>achievement</a:t>
            </a:r>
            <a:r>
              <a:rPr lang="cs-CZ" sz="3000" dirty="0"/>
              <a:t> třeba vnímat jako kontinuum</a:t>
            </a:r>
          </a:p>
          <a:p>
            <a:endParaRPr lang="cs-CZ" sz="3000" dirty="0"/>
          </a:p>
          <a:p>
            <a:r>
              <a:rPr lang="cs-CZ" sz="3000" dirty="0"/>
              <a:t>Národní znalostní testy – pro účely přijímání, či maturity, SAT</a:t>
            </a:r>
          </a:p>
          <a:p>
            <a:r>
              <a:rPr lang="cs-CZ" sz="3000" dirty="0"/>
              <a:t>Certifikační testy – př. atestace</a:t>
            </a:r>
          </a:p>
          <a:p>
            <a:r>
              <a:rPr lang="cs-CZ" sz="3000" dirty="0"/>
              <a:t>Mezinárodní srovnávací testy – př. PISA, TIMSS</a:t>
            </a:r>
          </a:p>
          <a:p>
            <a:r>
              <a:rPr lang="cs-CZ" sz="3000" dirty="0"/>
              <a:t>Znalostní testy jako součást inteligenčních baterií  - př. </a:t>
            </a:r>
            <a:r>
              <a:rPr lang="cs-CZ" sz="3000" dirty="0" err="1"/>
              <a:t>Woodcock</a:t>
            </a:r>
            <a:r>
              <a:rPr lang="cs-CZ" sz="3000" dirty="0"/>
              <a:t>-Johnson Ach</a:t>
            </a:r>
          </a:p>
          <a:p>
            <a:pPr lvl="1"/>
            <a:r>
              <a:rPr lang="cs-CZ" sz="2600" dirty="0"/>
              <a:t>zhruba čtení, psaní, počítání</a:t>
            </a:r>
          </a:p>
          <a:p>
            <a:pPr lvl="1"/>
            <a:r>
              <a:rPr lang="cs-CZ" sz="2600" dirty="0"/>
              <a:t>Aktuálně vznikající </a:t>
            </a:r>
            <a:r>
              <a:rPr lang="cs-CZ" sz="2600" dirty="0" err="1"/>
              <a:t>BAch</a:t>
            </a:r>
            <a:r>
              <a:rPr lang="cs-CZ" sz="2600" dirty="0"/>
              <a:t> </a:t>
            </a:r>
          </a:p>
          <a:p>
            <a:r>
              <a:rPr lang="cs-CZ" sz="3000" dirty="0"/>
              <a:t>Učitelovy (didaktické) testy, </a:t>
            </a:r>
            <a:r>
              <a:rPr lang="cs-CZ" sz="3000" i="1" dirty="0"/>
              <a:t>testy pracovního výkonu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Účely testování výkonu</a:t>
            </a:r>
          </a:p>
        </p:txBody>
      </p:sp>
      <p:sp>
        <p:nvSpPr>
          <p:cNvPr id="1048599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1953408" cy="7128792"/>
          </a:xfrm>
        </p:spPr>
        <p:txBody>
          <a:bodyPr>
            <a:normAutofit fontScale="96429"/>
          </a:bodyPr>
          <a:lstStyle/>
          <a:p>
            <a:pPr fontAlgn="base"/>
            <a:r>
              <a:rPr lang="cs-CZ" sz="2800" dirty="0"/>
              <a:t>hledání </a:t>
            </a:r>
            <a:r>
              <a:rPr lang="cs-CZ" sz="2800" b="1" dirty="0"/>
              <a:t>deficitů</a:t>
            </a:r>
            <a:r>
              <a:rPr lang="cs-CZ" sz="2800" dirty="0"/>
              <a:t> - klinika, škola, forenzní -  podklad pro diagnózu </a:t>
            </a:r>
          </a:p>
          <a:p>
            <a:pPr fontAlgn="base"/>
            <a:r>
              <a:rPr lang="cs-CZ" sz="2800" dirty="0"/>
              <a:t>hledání </a:t>
            </a:r>
            <a:r>
              <a:rPr lang="cs-CZ" sz="2800" b="1" dirty="0"/>
              <a:t>silných stránek a slabin </a:t>
            </a:r>
            <a:r>
              <a:rPr lang="cs-CZ" sz="2800" dirty="0"/>
              <a:t>- podklad pro terapii, rehabilitaci </a:t>
            </a:r>
          </a:p>
          <a:p>
            <a:pPr fontAlgn="base"/>
            <a:r>
              <a:rPr lang="cs-CZ" sz="2800" b="1" dirty="0"/>
              <a:t>monitorování</a:t>
            </a:r>
            <a:r>
              <a:rPr lang="cs-CZ" sz="2800" dirty="0"/>
              <a:t> postupu terapie - klinika i třeba řidiči </a:t>
            </a:r>
          </a:p>
          <a:p>
            <a:pPr fontAlgn="base"/>
            <a:r>
              <a:rPr lang="cs-CZ" sz="2800" b="1" dirty="0"/>
              <a:t>predikce</a:t>
            </a:r>
            <a:r>
              <a:rPr lang="cs-CZ" sz="2800" dirty="0"/>
              <a:t> - agrese, výkonu, úspěchu... </a:t>
            </a:r>
          </a:p>
          <a:p>
            <a:pPr fontAlgn="base"/>
            <a:r>
              <a:rPr lang="cs-CZ" sz="2800" b="1" dirty="0"/>
              <a:t>výběr</a:t>
            </a:r>
            <a:r>
              <a:rPr lang="cs-CZ" sz="2800" dirty="0"/>
              <a:t> - sociálně akceptovaný způsob rozhodování mezi  lidmi - personalistika, škola </a:t>
            </a:r>
          </a:p>
          <a:p>
            <a:pPr fontAlgn="base"/>
            <a:r>
              <a:rPr lang="cs-CZ" sz="2800" b="1" dirty="0"/>
              <a:t>hledání talentu </a:t>
            </a:r>
            <a:r>
              <a:rPr lang="cs-CZ" sz="2800" dirty="0"/>
              <a:t>- škola, organizace </a:t>
            </a:r>
          </a:p>
          <a:p>
            <a:pPr fontAlgn="base"/>
            <a:r>
              <a:rPr lang="cs-CZ" sz="2800" b="1" dirty="0"/>
              <a:t>doplnění</a:t>
            </a:r>
            <a:r>
              <a:rPr lang="cs-CZ" sz="2800" dirty="0"/>
              <a:t> obrazu klienta, když nám jde primárně o osobnost </a:t>
            </a:r>
          </a:p>
          <a:p>
            <a:pPr fontAlgn="base"/>
            <a:r>
              <a:rPr lang="cs-CZ" sz="2800" b="1" dirty="0"/>
              <a:t>certifikace</a:t>
            </a:r>
            <a:r>
              <a:rPr lang="cs-CZ" sz="2800" dirty="0"/>
              <a:t> - splnění předpokladů pro výkon něčeho - profese, řidiči, forenzní, škola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testy předpokladů</a:t>
            </a:r>
            <a:br>
              <a:rPr lang="cs-CZ" sz="6000" b="1" dirty="0"/>
            </a:br>
            <a:r>
              <a:rPr lang="cs-CZ" sz="6000" b="1" dirty="0" err="1"/>
              <a:t>aptitude</a:t>
            </a:r>
            <a:r>
              <a:rPr lang="cs-CZ" sz="6000" b="1" dirty="0"/>
              <a:t> </a:t>
            </a:r>
            <a:r>
              <a:rPr lang="cs-CZ" sz="6000" b="1" dirty="0" err="1"/>
              <a:t>tests</a:t>
            </a:r>
            <a:endParaRPr lang="cs-CZ" sz="6000" b="1" dirty="0"/>
          </a:p>
        </p:txBody>
      </p:sp>
      <p:sp>
        <p:nvSpPr>
          <p:cNvPr id="1048694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305336" cy="6266200"/>
          </a:xfrm>
        </p:spPr>
        <p:txBody>
          <a:bodyPr>
            <a:normAutofit/>
          </a:bodyPr>
          <a:lstStyle/>
          <a:p>
            <a:r>
              <a:rPr lang="cs-CZ" sz="3200" dirty="0"/>
              <a:t>Inteligenční baterie zaměřené na předpoklady vykonávání určité činnosti</a:t>
            </a:r>
          </a:p>
          <a:p>
            <a:pPr lvl="1"/>
            <a:r>
              <a:rPr lang="cs-CZ" sz="2800" dirty="0"/>
              <a:t>Schopnostní i znalostní složka, někdy i osobnostní</a:t>
            </a:r>
          </a:p>
          <a:p>
            <a:r>
              <a:rPr lang="cs-CZ" sz="3200" dirty="0"/>
              <a:t>Studijní předpoklady – SAT,  TSP, </a:t>
            </a:r>
            <a:r>
              <a:rPr lang="cs-CZ" sz="3200" dirty="0" err="1"/>
              <a:t>Scio</a:t>
            </a:r>
            <a:endParaRPr lang="cs-CZ" sz="3200" dirty="0"/>
          </a:p>
          <a:p>
            <a:r>
              <a:rPr lang="cs-CZ" sz="3200" dirty="0"/>
              <a:t>Profesní předpoklady – </a:t>
            </a:r>
          </a:p>
          <a:p>
            <a:pPr lvl="1"/>
            <a:r>
              <a:rPr lang="cs-CZ" sz="2800" dirty="0" err="1"/>
              <a:t>Differential</a:t>
            </a:r>
            <a:r>
              <a:rPr lang="cs-CZ" sz="2800" dirty="0"/>
              <a:t> </a:t>
            </a:r>
            <a:r>
              <a:rPr lang="cs-CZ" sz="2800" dirty="0" err="1"/>
              <a:t>Aptitude</a:t>
            </a:r>
            <a:r>
              <a:rPr lang="cs-CZ" sz="2800" dirty="0"/>
              <a:t> Test, </a:t>
            </a:r>
            <a:r>
              <a:rPr lang="cs-CZ" sz="2800" dirty="0" err="1"/>
              <a:t>Wiesen</a:t>
            </a:r>
            <a:r>
              <a:rPr lang="cs-CZ" sz="2800" dirty="0"/>
              <a:t> Test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Mechanical</a:t>
            </a:r>
            <a:r>
              <a:rPr lang="cs-CZ" sz="2800" dirty="0"/>
              <a:t> </a:t>
            </a:r>
            <a:r>
              <a:rPr lang="cs-CZ" sz="2800" dirty="0" err="1"/>
              <a:t>Aptitude</a:t>
            </a:r>
            <a:r>
              <a:rPr lang="cs-CZ" sz="2800" dirty="0"/>
              <a:t>,</a:t>
            </a:r>
          </a:p>
          <a:p>
            <a:pPr lvl="1"/>
            <a:r>
              <a:rPr lang="cs-CZ" sz="2800" dirty="0"/>
              <a:t>česky např.  GMA-Hodnocení manažerských předpokladů, SKASUK, </a:t>
            </a:r>
            <a:r>
              <a:rPr lang="pl-PL" sz="2800" dirty="0"/>
              <a:t>MTA - Mechanické a technické porozumění</a:t>
            </a:r>
            <a:endParaRPr lang="cs-CZ" sz="2800" dirty="0"/>
          </a:p>
          <a:p>
            <a:pPr lvl="1"/>
            <a:r>
              <a:rPr lang="cs-CZ" sz="2800" dirty="0"/>
              <a:t>ve smyslu užívání </a:t>
            </a:r>
            <a:r>
              <a:rPr lang="cs-CZ" sz="2800" dirty="0" err="1"/>
              <a:t>Amthauerův</a:t>
            </a:r>
            <a:r>
              <a:rPr lang="cs-CZ" sz="2800" dirty="0"/>
              <a:t> Test struktury inteligence IST2000R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Wiesenův</a:t>
            </a:r>
            <a:r>
              <a:rPr lang="cs-CZ" dirty="0"/>
              <a:t> test mechanických předpokladů</a:t>
            </a:r>
            <a:br>
              <a:rPr lang="cs-CZ" dirty="0"/>
            </a:br>
            <a:r>
              <a:rPr lang="cs-CZ" dirty="0"/>
              <a:t>(1999)</a:t>
            </a:r>
            <a:br>
              <a:rPr lang="cs-CZ" dirty="0"/>
            </a:br>
            <a:endParaRPr lang="cs-CZ" dirty="0"/>
          </a:p>
        </p:txBody>
      </p:sp>
      <p:sp>
        <p:nvSpPr>
          <p:cNvPr id="1048696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1221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Na objektech z kuchyně, domácnosti a odjinud…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Principy</a:t>
            </a:r>
          </a:p>
          <a:p>
            <a:pPr lvl="1">
              <a:spcAft>
                <a:spcPts val="600"/>
              </a:spcAft>
            </a:pPr>
            <a:r>
              <a:rPr lang="cs-CZ" sz="2400" dirty="0"/>
              <a:t>jednoduché stroje</a:t>
            </a:r>
          </a:p>
          <a:p>
            <a:pPr lvl="1">
              <a:spcAft>
                <a:spcPts val="600"/>
              </a:spcAft>
            </a:pPr>
            <a:r>
              <a:rPr lang="cs-CZ" sz="2400" dirty="0"/>
              <a:t>pochyb objektů (setrvačnost, ozubená kola, tekutiny)</a:t>
            </a:r>
          </a:p>
          <a:p>
            <a:pPr lvl="1">
              <a:spcAft>
                <a:spcPts val="600"/>
              </a:spcAft>
            </a:pPr>
            <a:r>
              <a:rPr lang="cs-CZ" sz="2400" dirty="0"/>
              <a:t>gravitace, těžiště</a:t>
            </a:r>
          </a:p>
          <a:p>
            <a:pPr lvl="1">
              <a:spcAft>
                <a:spcPts val="600"/>
              </a:spcAft>
            </a:pPr>
            <a:r>
              <a:rPr lang="cs-CZ" sz="2400" dirty="0"/>
              <a:t>elektrický proud, obvod</a:t>
            </a:r>
          </a:p>
          <a:p>
            <a:pPr lvl="1">
              <a:spcAft>
                <a:spcPts val="600"/>
              </a:spcAft>
            </a:pPr>
            <a:r>
              <a:rPr lang="cs-CZ" sz="2400" dirty="0"/>
              <a:t>přenos tepla</a:t>
            </a:r>
          </a:p>
          <a:p>
            <a:pPr lvl="1">
              <a:spcAft>
                <a:spcPts val="600"/>
              </a:spcAft>
            </a:pPr>
            <a:r>
              <a:rPr lang="cs-CZ" sz="2400" dirty="0"/>
              <a:t>fyzikální vlastnosti materiálů</a:t>
            </a:r>
          </a:p>
          <a:p>
            <a:pPr lvl="1">
              <a:spcAft>
                <a:spcPts val="600"/>
              </a:spcAft>
            </a:pPr>
            <a:r>
              <a:rPr lang="cs-CZ" sz="2400" dirty="0"/>
              <a:t>různé</a:t>
            </a:r>
          </a:p>
          <a:p>
            <a:pPr lvl="1">
              <a:spcAft>
                <a:spcPts val="600"/>
              </a:spcAft>
            </a:pPr>
            <a:r>
              <a:rPr lang="cs-CZ" sz="2400" dirty="0"/>
              <a:t>akademické</a:t>
            </a:r>
          </a:p>
          <a:p>
            <a:pPr>
              <a:spcAft>
                <a:spcPts val="600"/>
              </a:spcAft>
            </a:pPr>
            <a:r>
              <a:rPr lang="cs-CZ" sz="2800" dirty="0" err="1"/>
              <a:t>Genderově</a:t>
            </a:r>
            <a:r>
              <a:rPr lang="cs-CZ" sz="2800" dirty="0"/>
              <a:t> korektní -  muži a ženy dosahují stejných výsledků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Kreativita</a:t>
            </a:r>
          </a:p>
        </p:txBody>
      </p:sp>
      <p:sp>
        <p:nvSpPr>
          <p:cNvPr id="1048698" name="Zástupný symbol pro obsah 2"/>
          <p:cNvSpPr>
            <a:spLocks noGrp="1"/>
          </p:cNvSpPr>
          <p:nvPr>
            <p:ph idx="1"/>
          </p:nvPr>
        </p:nvSpPr>
        <p:spPr>
          <a:xfrm>
            <a:off x="640080" y="2928392"/>
            <a:ext cx="11809392" cy="65527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sz="2800" dirty="0"/>
              <a:t>Velké množství existujících testů. Podobné principy v kresebné či verbální podobě</a:t>
            </a:r>
          </a:p>
          <a:p>
            <a:pPr>
              <a:spcAft>
                <a:spcPts val="0"/>
              </a:spcAft>
            </a:pPr>
            <a:r>
              <a:rPr lang="cs-CZ" sz="2800" i="1" dirty="0" err="1"/>
              <a:t>Fluence</a:t>
            </a:r>
            <a:r>
              <a:rPr lang="cs-CZ" sz="2800" dirty="0"/>
              <a:t> – kvantita produkce</a:t>
            </a:r>
          </a:p>
          <a:p>
            <a:pPr>
              <a:spcAft>
                <a:spcPts val="0"/>
              </a:spcAft>
            </a:pPr>
            <a:r>
              <a:rPr lang="cs-CZ" sz="2800" i="1" dirty="0"/>
              <a:t>Flexibilita</a:t>
            </a:r>
            <a:r>
              <a:rPr lang="cs-CZ" sz="2800" dirty="0"/>
              <a:t> – množství typově odlišných řešení</a:t>
            </a:r>
          </a:p>
          <a:p>
            <a:pPr>
              <a:spcAft>
                <a:spcPts val="0"/>
              </a:spcAft>
            </a:pPr>
            <a:r>
              <a:rPr lang="cs-CZ" sz="2800" i="1" dirty="0" err="1"/>
              <a:t>Elaborace</a:t>
            </a:r>
            <a:r>
              <a:rPr lang="cs-CZ" sz="2800" dirty="0"/>
              <a:t> – pozornost k detailu, (pro/vy)pracování</a:t>
            </a:r>
          </a:p>
          <a:p>
            <a:pPr>
              <a:spcAft>
                <a:spcPts val="0"/>
              </a:spcAft>
            </a:pPr>
            <a:r>
              <a:rPr lang="cs-CZ" sz="2800" i="1" dirty="0"/>
              <a:t>Originalita</a:t>
            </a:r>
            <a:r>
              <a:rPr lang="cs-CZ" sz="2800" dirty="0"/>
              <a:t> – jedinečnost řešení</a:t>
            </a:r>
          </a:p>
          <a:p>
            <a:pPr>
              <a:spcAft>
                <a:spcPts val="0"/>
              </a:spcAft>
            </a:pPr>
            <a:r>
              <a:rPr lang="cs-CZ" sz="2800" dirty="0"/>
              <a:t>Také překročení nepsaných, implicitní omezení zadání</a:t>
            </a:r>
          </a:p>
          <a:p>
            <a:pPr>
              <a:spcAft>
                <a:spcPts val="0"/>
              </a:spcAft>
            </a:pPr>
            <a:endParaRPr lang="cs-CZ" sz="2800" dirty="0"/>
          </a:p>
          <a:p>
            <a:pPr>
              <a:spcAft>
                <a:spcPts val="0"/>
              </a:spcAft>
            </a:pPr>
            <a:r>
              <a:rPr lang="cs-CZ" sz="2800" dirty="0" err="1"/>
              <a:t>Guilfordovy</a:t>
            </a:r>
            <a:r>
              <a:rPr lang="cs-CZ" sz="2800" dirty="0"/>
              <a:t> testy - </a:t>
            </a:r>
            <a:r>
              <a:rPr lang="cs-CZ" sz="2000" dirty="0"/>
              <a:t>http://psychology.jrank.org/pages/155/Creativity-Tests.html</a:t>
            </a:r>
          </a:p>
          <a:p>
            <a:pPr>
              <a:spcAft>
                <a:spcPts val="0"/>
              </a:spcAft>
            </a:pPr>
            <a:r>
              <a:rPr lang="cs-CZ" sz="2800" dirty="0" err="1"/>
              <a:t>Torranceho</a:t>
            </a:r>
            <a:r>
              <a:rPr lang="cs-CZ" sz="2800" dirty="0"/>
              <a:t> testy (</a:t>
            </a:r>
            <a:r>
              <a:rPr lang="en-US" sz="2800" dirty="0"/>
              <a:t>Torrance Tests of Creative Thinking</a:t>
            </a:r>
            <a:r>
              <a:rPr lang="cs-CZ" sz="2800" dirty="0"/>
              <a:t>, </a:t>
            </a:r>
            <a:r>
              <a:rPr lang="en-US" sz="2800" dirty="0"/>
              <a:t>TTCT</a:t>
            </a:r>
            <a:r>
              <a:rPr lang="cs-CZ" sz="2800" dirty="0"/>
              <a:t>, Eva Jurčová</a:t>
            </a:r>
            <a:r>
              <a:rPr lang="en-US" sz="2800" dirty="0"/>
              <a:t>)</a:t>
            </a:r>
            <a:endParaRPr lang="cs-CZ" sz="2800" dirty="0"/>
          </a:p>
          <a:p>
            <a:pPr>
              <a:spcAft>
                <a:spcPts val="0"/>
              </a:spcAft>
            </a:pPr>
            <a:r>
              <a:rPr lang="cs-CZ" sz="2800" dirty="0"/>
              <a:t>Urbanův figurální test tvořivého myšlení</a:t>
            </a:r>
          </a:p>
          <a:p>
            <a:pPr>
              <a:spcAft>
                <a:spcPts val="0"/>
              </a:spcAft>
            </a:pPr>
            <a:r>
              <a:rPr lang="cs-CZ" sz="2800" dirty="0"/>
              <a:t>Eva Pavlíková – Test hravé tvořivosti, THT</a:t>
            </a:r>
          </a:p>
          <a:p>
            <a:pPr>
              <a:spcAft>
                <a:spcPts val="0"/>
              </a:spcAft>
            </a:pPr>
            <a:r>
              <a:rPr lang="en-US" altLang="zh-CN" sz="2800" dirty="0" err="1"/>
              <a:t>EPoC</a:t>
            </a:r>
            <a:r>
              <a:rPr lang="cs-CZ" altLang="zh-CN" sz="2800" dirty="0"/>
              <a:t> – divergentní/integrativní, verbální/</a:t>
            </a:r>
            <a:r>
              <a:rPr lang="cs-CZ" altLang="zh-CN" sz="2800" dirty="0" err="1"/>
              <a:t>grafickáý</a:t>
            </a:r>
            <a:r>
              <a:rPr lang="cs-CZ" altLang="zh-CN" sz="2800" dirty="0"/>
              <a:t> potenciál</a:t>
            </a:r>
            <a:endParaRPr lang="zh-CN" alt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Testy užívané specificky</a:t>
            </a:r>
            <a:br>
              <a:rPr lang="cs-CZ" sz="4800" dirty="0"/>
            </a:br>
            <a:r>
              <a:rPr lang="cs-CZ" sz="4800" dirty="0"/>
              <a:t>V Neuropsychologickém vyšetření </a:t>
            </a:r>
          </a:p>
        </p:txBody>
      </p:sp>
      <p:sp>
        <p:nvSpPr>
          <p:cNvPr id="1048700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5978168"/>
          </a:xfrm>
        </p:spPr>
        <p:txBody>
          <a:bodyPr/>
          <a:lstStyle/>
          <a:p>
            <a:r>
              <a:rPr lang="cs-CZ" dirty="0"/>
              <a:t>Dříve testy „</a:t>
            </a:r>
            <a:r>
              <a:rPr lang="cs-CZ" dirty="0" err="1"/>
              <a:t>organicity</a:t>
            </a:r>
            <a:r>
              <a:rPr lang="cs-CZ" dirty="0"/>
              <a:t>“</a:t>
            </a:r>
          </a:p>
          <a:p>
            <a:r>
              <a:rPr lang="cs-CZ" dirty="0"/>
              <a:t>Hlavní účel </a:t>
            </a:r>
            <a:r>
              <a:rPr lang="cs-CZ" dirty="0" err="1"/>
              <a:t>NPs</a:t>
            </a:r>
            <a:r>
              <a:rPr lang="cs-CZ" dirty="0"/>
              <a:t> vyšetření se díky zobrazovacím technikám přesouvá od diagnostiky poškození mozku k funkční diagnostice, plánování terapie monitorování, rehabilitaci. </a:t>
            </a:r>
          </a:p>
          <a:p>
            <a:r>
              <a:rPr lang="cs-CZ" dirty="0"/>
              <a:t>Celosvětově 2+1 velké přístupy</a:t>
            </a:r>
          </a:p>
          <a:p>
            <a:pPr lvl="1"/>
            <a:r>
              <a:rPr lang="cs-CZ" dirty="0" err="1"/>
              <a:t>Luria</a:t>
            </a:r>
            <a:r>
              <a:rPr lang="cs-CZ" dirty="0"/>
              <a:t>-Nebraska </a:t>
            </a:r>
            <a:r>
              <a:rPr lang="cs-CZ" dirty="0" err="1"/>
              <a:t>npsy</a:t>
            </a:r>
            <a:r>
              <a:rPr lang="cs-CZ" dirty="0"/>
              <a:t> baterie – kvalitativní indikátory</a:t>
            </a:r>
          </a:p>
          <a:p>
            <a:pPr lvl="1"/>
            <a:r>
              <a:rPr lang="cs-CZ" dirty="0" err="1"/>
              <a:t>Halstead-Reitan</a:t>
            </a:r>
            <a:r>
              <a:rPr lang="cs-CZ" dirty="0"/>
              <a:t> </a:t>
            </a:r>
            <a:r>
              <a:rPr lang="cs-CZ" dirty="0" err="1"/>
              <a:t>npsy</a:t>
            </a:r>
            <a:r>
              <a:rPr lang="cs-CZ" dirty="0"/>
              <a:t> baterie – hodnocení podle norem</a:t>
            </a:r>
          </a:p>
          <a:p>
            <a:pPr lvl="1"/>
            <a:r>
              <a:rPr lang="cs-CZ" dirty="0"/>
              <a:t>Bostonský procesuální přístup – flexibilní zaměřený na funkci</a:t>
            </a:r>
          </a:p>
          <a:p>
            <a:r>
              <a:rPr lang="cs-CZ" dirty="0"/>
              <a:t>Reálně má většina pracovišť svou vlastní flexibilně užívanou baterii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Testy užívané specificky</a:t>
            </a:r>
            <a:br>
              <a:rPr lang="cs-CZ" sz="4800" dirty="0"/>
            </a:br>
            <a:r>
              <a:rPr lang="cs-CZ" sz="4800" dirty="0"/>
              <a:t>V Neuropsychologickém vyšetření </a:t>
            </a:r>
          </a:p>
        </p:txBody>
      </p:sp>
      <p:sp>
        <p:nvSpPr>
          <p:cNvPr id="1048702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521360" cy="6482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/>
              <a:t>Screening</a:t>
            </a:r>
            <a:r>
              <a:rPr lang="cs-CZ" sz="3200" dirty="0"/>
              <a:t> kognitivní</a:t>
            </a:r>
            <a:r>
              <a:rPr lang="en-US" sz="3200" dirty="0" err="1"/>
              <a:t>ch</a:t>
            </a:r>
            <a:r>
              <a:rPr lang="cs-CZ" sz="3200" dirty="0"/>
              <a:t> funkcí</a:t>
            </a:r>
            <a:endParaRPr lang="en-US" sz="3200" dirty="0"/>
          </a:p>
          <a:p>
            <a:pPr lvl="1"/>
            <a:r>
              <a:rPr lang="en-US" sz="2800" dirty="0"/>
              <a:t>Mini Mental State Examination </a:t>
            </a:r>
            <a:r>
              <a:rPr lang="cs-CZ" sz="2400" dirty="0"/>
              <a:t>(</a:t>
            </a:r>
            <a:r>
              <a:rPr lang="cs-CZ" sz="2400" dirty="0" err="1"/>
              <a:t>Folstein</a:t>
            </a:r>
            <a:r>
              <a:rPr lang="cs-CZ" sz="2400" dirty="0"/>
              <a:t>, mini-</a:t>
            </a:r>
            <a:r>
              <a:rPr lang="cs-CZ" sz="2400" dirty="0" err="1"/>
              <a:t>mental</a:t>
            </a:r>
            <a:r>
              <a:rPr lang="cs-CZ" sz="2400" dirty="0"/>
              <a:t>,  MMSE, MMSE-II)</a:t>
            </a:r>
            <a:endParaRPr lang="cs-CZ" sz="2800" dirty="0"/>
          </a:p>
          <a:p>
            <a:pPr lvl="2"/>
            <a:r>
              <a:rPr lang="cs-CZ" sz="2400" dirty="0"/>
              <a:t>10 minut – 10 úkolů, 30 bodů (norma 27-30)</a:t>
            </a:r>
          </a:p>
          <a:p>
            <a:pPr lvl="2"/>
            <a:r>
              <a:rPr lang="cs-CZ" sz="2400" dirty="0"/>
              <a:t>Býval zdarma, nyní ve verzi II komerčně publikován (máme v KDM)</a:t>
            </a:r>
          </a:p>
          <a:p>
            <a:pPr lvl="1"/>
            <a:r>
              <a:rPr lang="cs-CZ" sz="2800" dirty="0" err="1"/>
              <a:t>Addenbrookský</a:t>
            </a:r>
            <a:r>
              <a:rPr lang="cs-CZ" sz="2800" dirty="0"/>
              <a:t> kognitivní test </a:t>
            </a:r>
            <a:r>
              <a:rPr lang="cs-CZ" sz="2400" dirty="0"/>
              <a:t>(</a:t>
            </a:r>
            <a:r>
              <a:rPr lang="cs-CZ" sz="2400" dirty="0" err="1"/>
              <a:t>Addenbrook</a:t>
            </a:r>
            <a:r>
              <a:rPr lang="en-US" sz="2400" dirty="0"/>
              <a:t>’s Cog</a:t>
            </a:r>
            <a:r>
              <a:rPr lang="cs-CZ" sz="2400" dirty="0"/>
              <a:t>n</a:t>
            </a:r>
            <a:r>
              <a:rPr lang="en-US" sz="2400" dirty="0"/>
              <a:t>it</a:t>
            </a:r>
            <a:r>
              <a:rPr lang="cs-CZ" sz="2400" dirty="0"/>
              <a:t>i</a:t>
            </a:r>
            <a:r>
              <a:rPr lang="en-US" sz="2400" dirty="0" err="1"/>
              <a:t>ve</a:t>
            </a:r>
            <a:r>
              <a:rPr lang="en-US" sz="2400" dirty="0"/>
              <a:t> Examination, </a:t>
            </a:r>
            <a:r>
              <a:rPr lang="cs-CZ" sz="2400" dirty="0"/>
              <a:t>ACE-R(2010) CZ Preiss, ACE-III(2012))</a:t>
            </a:r>
          </a:p>
          <a:p>
            <a:pPr lvl="2"/>
            <a:r>
              <a:rPr lang="cs-CZ" sz="2400" dirty="0"/>
              <a:t>Obsahuje v sobě MMSE + úkolů za dalších 70 bodů</a:t>
            </a:r>
          </a:p>
          <a:p>
            <a:pPr lvl="2"/>
            <a:r>
              <a:rPr lang="cs-CZ" sz="2400" dirty="0"/>
              <a:t>Volně dostupný</a:t>
            </a:r>
          </a:p>
          <a:p>
            <a:pPr lvl="1"/>
            <a:r>
              <a:rPr lang="cs-CZ" sz="2800" dirty="0"/>
              <a:t>Montrealský kognitivní test – (</a:t>
            </a:r>
            <a:r>
              <a:rPr lang="cs-CZ" sz="2800" dirty="0" err="1"/>
              <a:t>MoCA</a:t>
            </a:r>
            <a:r>
              <a:rPr lang="en-US" sz="2800" dirty="0"/>
              <a:t>, </a:t>
            </a:r>
            <a:r>
              <a:rPr lang="en-US" sz="2800" dirty="0" err="1"/>
              <a:t>Nasreddin</a:t>
            </a:r>
            <a:r>
              <a:rPr lang="cs-CZ" sz="2800" dirty="0"/>
              <a:t>ů</a:t>
            </a:r>
            <a:r>
              <a:rPr lang="en-US" sz="2800" dirty="0"/>
              <a:t>v test</a:t>
            </a:r>
            <a:r>
              <a:rPr lang="cs-CZ" sz="2800" dirty="0"/>
              <a:t>, CZ Preiss)</a:t>
            </a:r>
          </a:p>
          <a:p>
            <a:pPr lvl="2"/>
            <a:r>
              <a:rPr lang="cs-CZ" sz="2400" dirty="0"/>
              <a:t>Volně dostupný</a:t>
            </a:r>
          </a:p>
          <a:p>
            <a:pPr lvl="1"/>
            <a:r>
              <a:rPr lang="cs-CZ" sz="2800" dirty="0" err="1"/>
              <a:t>Frontal</a:t>
            </a:r>
            <a:r>
              <a:rPr lang="cs-CZ" sz="2800" dirty="0"/>
              <a:t> Assessment </a:t>
            </a:r>
            <a:r>
              <a:rPr lang="cs-CZ" sz="2800" dirty="0" err="1"/>
              <a:t>Battery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extovéPole 3"/>
          <p:cNvSpPr txBox="1"/>
          <p:nvPr/>
        </p:nvSpPr>
        <p:spPr>
          <a:xfrm>
            <a:off x="1360240" y="3216424"/>
            <a:ext cx="10812780" cy="2148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800" dirty="0">
                <a:latin typeface="Franklin Gothic Medium" panose="020B0603020102020204" pitchFamily="34" charset="0"/>
              </a:rPr>
              <a:t>ZAVŘETE OČI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" y="0"/>
            <a:ext cx="5653658" cy="8833841"/>
          </a:xfrm>
          <a:prstGeom prst="rect">
            <a:avLst/>
          </a:prstGeom>
        </p:spPr>
      </p:pic>
      <p:pic>
        <p:nvPicPr>
          <p:cNvPr id="2097167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889" y="-167952"/>
            <a:ext cx="5370173" cy="4224536"/>
          </a:xfrm>
          <a:prstGeom prst="rect">
            <a:avLst/>
          </a:prstGeom>
        </p:spPr>
      </p:pic>
      <p:pic>
        <p:nvPicPr>
          <p:cNvPr id="2097168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889" y="4058866"/>
            <a:ext cx="5290912" cy="5464385"/>
          </a:xfrm>
          <a:prstGeom prst="rect">
            <a:avLst/>
          </a:prstGeom>
        </p:spPr>
      </p:pic>
      <p:pic>
        <p:nvPicPr>
          <p:cNvPr id="2097169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966" y="7623251"/>
            <a:ext cx="2479634" cy="197752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Testy „</a:t>
            </a:r>
            <a:r>
              <a:rPr lang="cs-CZ" sz="4800" b="1" dirty="0" err="1"/>
              <a:t>organicity</a:t>
            </a:r>
            <a:r>
              <a:rPr lang="cs-CZ" sz="4800" b="1" dirty="0"/>
              <a:t>“</a:t>
            </a:r>
          </a:p>
        </p:txBody>
      </p:sp>
      <p:sp>
        <p:nvSpPr>
          <p:cNvPr id="1048708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266200"/>
          </a:xfrm>
        </p:spPr>
        <p:txBody>
          <a:bodyPr>
            <a:normAutofit fontScale="96032" lnSpcReduction="10000"/>
          </a:bodyPr>
          <a:lstStyle/>
          <a:p>
            <a:r>
              <a:rPr lang="cs-CZ" sz="3200" dirty="0" err="1"/>
              <a:t>Bender-Gestalt</a:t>
            </a:r>
            <a:r>
              <a:rPr lang="cs-CZ" sz="3200" dirty="0"/>
              <a:t> Test</a:t>
            </a:r>
          </a:p>
          <a:p>
            <a:pPr lvl="1"/>
            <a:r>
              <a:rPr lang="cs-CZ" sz="2800" dirty="0"/>
              <a:t>Kopírování 9 geometrických obrazců</a:t>
            </a:r>
          </a:p>
          <a:p>
            <a:pPr lvl="1"/>
            <a:r>
              <a:rPr lang="cs-CZ" sz="2800" dirty="0"/>
              <a:t>Sleduje se: Perseverace, rotace, přerušení, přidání, oddělení, neuzavření….</a:t>
            </a:r>
          </a:p>
          <a:p>
            <a:pPr lvl="1"/>
            <a:r>
              <a:rPr lang="cs-CZ" sz="2800" dirty="0"/>
              <a:t>Různé interpretační systémy, nově v KDM např. Koppitz2</a:t>
            </a:r>
          </a:p>
          <a:p>
            <a:r>
              <a:rPr lang="cs-CZ" sz="3200" dirty="0" err="1"/>
              <a:t>Bentonův</a:t>
            </a:r>
            <a:r>
              <a:rPr lang="cs-CZ" sz="3200" dirty="0"/>
              <a:t> vizuálně retenční test</a:t>
            </a:r>
          </a:p>
          <a:p>
            <a:pPr lvl="1"/>
            <a:r>
              <a:rPr lang="cs-CZ" sz="2800" dirty="0"/>
              <a:t>Opět kreslení geometrických obrazců, přidán prvek paměti</a:t>
            </a:r>
          </a:p>
          <a:p>
            <a:r>
              <a:rPr lang="cs-CZ" sz="3200" dirty="0" err="1"/>
              <a:t>Grassiho</a:t>
            </a:r>
            <a:r>
              <a:rPr lang="cs-CZ" sz="3200" dirty="0"/>
              <a:t> test </a:t>
            </a:r>
            <a:r>
              <a:rPr lang="cs-CZ" sz="3200" dirty="0" err="1"/>
              <a:t>organicity</a:t>
            </a:r>
            <a:endParaRPr lang="cs-CZ" sz="3200" dirty="0"/>
          </a:p>
          <a:p>
            <a:pPr lvl="1"/>
            <a:r>
              <a:rPr lang="cs-CZ" sz="2800" dirty="0"/>
              <a:t>3D </a:t>
            </a:r>
            <a:r>
              <a:rPr lang="cs-CZ" sz="2800" dirty="0" err="1"/>
              <a:t>Kohsovy</a:t>
            </a:r>
            <a:r>
              <a:rPr lang="cs-CZ" sz="2800" dirty="0"/>
              <a:t> kostky</a:t>
            </a:r>
          </a:p>
          <a:p>
            <a:endParaRPr lang="cs-CZ" dirty="0"/>
          </a:p>
          <a:p>
            <a:r>
              <a:rPr lang="cs-CZ" dirty="0"/>
              <a:t>Dnes postupně užívány méně a méně a vytlačuje je ROCF.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testy exekutivních funkcí</a:t>
            </a:r>
          </a:p>
        </p:txBody>
      </p:sp>
      <p:sp>
        <p:nvSpPr>
          <p:cNvPr id="1048710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593368" cy="5978168"/>
          </a:xfrm>
        </p:spPr>
        <p:txBody>
          <a:bodyPr>
            <a:normAutofit/>
          </a:bodyPr>
          <a:lstStyle/>
          <a:p>
            <a:r>
              <a:rPr lang="cs-CZ" sz="3200" dirty="0"/>
              <a:t>Schopnost regulovat a zaměřit své chování k určitému (svému) cíli – vůle, plánování, jednání. </a:t>
            </a:r>
            <a:r>
              <a:rPr lang="cs-CZ" sz="3200" dirty="0" err="1"/>
              <a:t>Self-initiated</a:t>
            </a:r>
            <a:r>
              <a:rPr lang="cs-CZ" sz="3200" dirty="0"/>
              <a:t>.</a:t>
            </a:r>
          </a:p>
          <a:p>
            <a:r>
              <a:rPr lang="cs-CZ" sz="3200" dirty="0"/>
              <a:t>EF testovány obvykle kombinací více úkolů</a:t>
            </a:r>
          </a:p>
          <a:p>
            <a:pPr lvl="1"/>
            <a:r>
              <a:rPr lang="cs-CZ" sz="2800" dirty="0"/>
              <a:t>go/no-go úkoly</a:t>
            </a:r>
          </a:p>
          <a:p>
            <a:pPr lvl="1"/>
            <a:r>
              <a:rPr lang="cs-CZ" sz="2800" dirty="0"/>
              <a:t>dotazování na plány</a:t>
            </a:r>
          </a:p>
          <a:p>
            <a:pPr lvl="1"/>
            <a:r>
              <a:rPr lang="cs-CZ" sz="2800" dirty="0"/>
              <a:t>verbální </a:t>
            </a:r>
            <a:r>
              <a:rPr lang="cs-CZ" sz="2800" dirty="0" err="1"/>
              <a:t>fluence</a:t>
            </a:r>
            <a:r>
              <a:rPr lang="cs-CZ" sz="2800" dirty="0"/>
              <a:t> (perseverace, selhání vyhledávací strategie)</a:t>
            </a:r>
          </a:p>
          <a:p>
            <a:r>
              <a:rPr lang="cs-CZ" sz="3200" dirty="0"/>
              <a:t>Specifičtější testy (podle Preisse a kol.)</a:t>
            </a:r>
          </a:p>
          <a:p>
            <a:pPr lvl="1"/>
            <a:r>
              <a:rPr lang="cs-CZ" sz="2800" dirty="0"/>
              <a:t>Test tvorby rodokmenu (</a:t>
            </a:r>
            <a:r>
              <a:rPr lang="cs-CZ" sz="2800" dirty="0" err="1"/>
              <a:t>Family</a:t>
            </a:r>
            <a:r>
              <a:rPr lang="cs-CZ" sz="2800" dirty="0"/>
              <a:t> </a:t>
            </a:r>
            <a:r>
              <a:rPr lang="cs-CZ" sz="2800" dirty="0" err="1"/>
              <a:t>Tree</a:t>
            </a:r>
            <a:r>
              <a:rPr lang="cs-CZ" sz="2800" dirty="0"/>
              <a:t> Test), </a:t>
            </a:r>
            <a:r>
              <a:rPr lang="cs-CZ" sz="2800" dirty="0">
                <a:hlinkClick r:id="rId2"/>
              </a:rPr>
              <a:t>http://vyzkum.jinak.cz/fttest</a:t>
            </a:r>
            <a:endParaRPr lang="cs-CZ" sz="2800" dirty="0"/>
          </a:p>
          <a:p>
            <a:pPr lvl="1"/>
            <a:r>
              <a:rPr lang="cs-CZ" sz="2800" dirty="0"/>
              <a:t>Wisconsinský test třídění karet (WCST, v KDM i </a:t>
            </a:r>
            <a:r>
              <a:rPr lang="cs-CZ" sz="2800" dirty="0" err="1"/>
              <a:t>Pebl</a:t>
            </a:r>
            <a:r>
              <a:rPr lang="cs-CZ" sz="2800" dirty="0"/>
              <a:t>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2" y="3360440"/>
            <a:ext cx="12711300" cy="25831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DF459-383E-4DEC-AA94-EB73FF9A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ADMINISTRACE VÝKONOVÝCH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0942A1-1713-4F76-9F29-B0FAF01C3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Podmínky pro podání maximálního výkonu (o kterém vypovídají normy(?)</a:t>
            </a:r>
          </a:p>
          <a:p>
            <a:r>
              <a:rPr lang="cs-CZ" dirty="0"/>
              <a:t>motivace podat výkon</a:t>
            </a:r>
          </a:p>
          <a:p>
            <a:r>
              <a:rPr lang="cs-CZ" dirty="0"/>
              <a:t>absence obecných faktorů snižujících výkonnost – nemoc, aktivace, hendikep</a:t>
            </a:r>
          </a:p>
          <a:p>
            <a:r>
              <a:rPr lang="cs-CZ" dirty="0"/>
              <a:t>schopnost porozumět instrukcím (intelekt, komunikační schopnosti…)</a:t>
            </a:r>
          </a:p>
          <a:p>
            <a:r>
              <a:rPr lang="cs-CZ" dirty="0"/>
              <a:t>obeznámenost s testovou situací</a:t>
            </a:r>
          </a:p>
          <a:p>
            <a:r>
              <a:rPr lang="cs-CZ" dirty="0"/>
              <a:t>absence specifických faktorů snižujících výkon – motorika, zrak, řeč, gramotnost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Testové podněty by měly být jedinými podněty</a:t>
            </a:r>
          </a:p>
          <a:p>
            <a:r>
              <a:rPr lang="cs-CZ" dirty="0"/>
              <a:t>prostředí pro testování – klid, nevýraznost, obvyklost</a:t>
            </a:r>
          </a:p>
          <a:p>
            <a:r>
              <a:rPr lang="cs-CZ" dirty="0"/>
              <a:t>osoba </a:t>
            </a:r>
            <a:r>
              <a:rPr lang="cs-CZ" dirty="0" err="1"/>
              <a:t>administrující</a:t>
            </a:r>
            <a:r>
              <a:rPr lang="cs-CZ" dirty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631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SNAHA, AGRAVACE, (DIS)simulace </a:t>
            </a:r>
            <a:r>
              <a:rPr lang="cs-CZ" sz="4400" b="1" dirty="0"/>
              <a:t>(MALINGERING)</a:t>
            </a:r>
            <a:endParaRPr lang="cs-CZ" sz="6000" b="1" dirty="0"/>
          </a:p>
        </p:txBody>
      </p:sp>
      <p:sp>
        <p:nvSpPr>
          <p:cNvPr id="1048712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737384" cy="6338208"/>
          </a:xfrm>
        </p:spPr>
        <p:txBody>
          <a:bodyPr>
            <a:normAutofit fontScale="73532" lnSpcReduction="20000"/>
          </a:bodyPr>
          <a:lstStyle/>
          <a:p>
            <a:r>
              <a:rPr lang="cs-CZ" sz="3200" dirty="0"/>
              <a:t>Pozorování během vyšetření, motivace, úsilí, snaha.</a:t>
            </a:r>
          </a:p>
          <a:p>
            <a:r>
              <a:rPr lang="cs-CZ" sz="3200" dirty="0"/>
              <a:t>V úkolu, který je velmi snadný i pro klinickou populaci selžou více, než je pravděpodobně možné, či obvyklé</a:t>
            </a:r>
          </a:p>
          <a:p>
            <a:pPr lvl="1"/>
            <a:r>
              <a:rPr lang="cs-CZ" sz="2800" dirty="0"/>
              <a:t>Mince v ruce (</a:t>
            </a:r>
            <a:r>
              <a:rPr lang="cs-CZ" sz="2800" dirty="0" err="1"/>
              <a:t>Kapur</a:t>
            </a:r>
            <a:r>
              <a:rPr lang="cs-CZ" sz="2800" dirty="0"/>
              <a:t> 1994 – Preiss 2012), podpořeno normami</a:t>
            </a:r>
          </a:p>
          <a:p>
            <a:pPr lvl="1"/>
            <a:r>
              <a:rPr lang="cs-CZ" sz="2800" dirty="0"/>
              <a:t>Opakování čísel ve WAIS – </a:t>
            </a:r>
            <a:r>
              <a:rPr lang="cs-CZ" sz="2800" dirty="0" err="1"/>
              <a:t>Reliable</a:t>
            </a:r>
            <a:r>
              <a:rPr lang="cs-CZ" sz="2800" dirty="0"/>
              <a:t> </a:t>
            </a:r>
            <a:r>
              <a:rPr lang="cs-CZ" sz="2800" dirty="0" err="1"/>
              <a:t>digit</a:t>
            </a:r>
            <a:r>
              <a:rPr lang="cs-CZ" sz="2800" dirty="0"/>
              <a:t> </a:t>
            </a:r>
            <a:r>
              <a:rPr lang="cs-CZ" sz="2800" dirty="0" err="1"/>
              <a:t>span</a:t>
            </a:r>
            <a:r>
              <a:rPr lang="cs-CZ" sz="2800" dirty="0"/>
              <a:t> </a:t>
            </a:r>
          </a:p>
          <a:p>
            <a:pPr lvl="1"/>
            <a:r>
              <a:rPr lang="cs-CZ" sz="2800" dirty="0"/>
              <a:t>Logická paměť ve WMS</a:t>
            </a:r>
          </a:p>
          <a:p>
            <a:r>
              <a:rPr lang="cs-CZ" sz="3080" dirty="0"/>
              <a:t>Inventáře plauzibilních avšak nepravděpodobných příznaků patologie</a:t>
            </a:r>
          </a:p>
          <a:p>
            <a:pPr lvl="1"/>
            <a:r>
              <a:rPr lang="cs-CZ" sz="2800" dirty="0"/>
              <a:t>SIMS – </a:t>
            </a:r>
            <a:r>
              <a:rPr lang="cs-CZ" sz="2800" dirty="0" err="1"/>
              <a:t>Structured</a:t>
            </a:r>
            <a:r>
              <a:rPr lang="cs-CZ" sz="2800" dirty="0"/>
              <a:t> Inventory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Malingered</a:t>
            </a:r>
            <a:r>
              <a:rPr lang="cs-CZ" sz="2800" dirty="0"/>
              <a:t> </a:t>
            </a:r>
            <a:r>
              <a:rPr lang="cs-CZ" sz="2800" dirty="0" err="1"/>
              <a:t>Symptomatology</a:t>
            </a:r>
            <a:endParaRPr lang="cs-CZ" sz="2800" dirty="0"/>
          </a:p>
          <a:p>
            <a:r>
              <a:rPr lang="cs-CZ" sz="3080" dirty="0"/>
              <a:t>Snaha o sociálně žádoucí odpovídání</a:t>
            </a:r>
          </a:p>
          <a:p>
            <a:pPr lvl="1"/>
            <a:r>
              <a:rPr lang="cs-CZ" sz="2800" dirty="0"/>
              <a:t>Validizační škály, škály lži v osobnostních inventářích (</a:t>
            </a:r>
            <a:r>
              <a:rPr lang="cs-CZ" sz="2800" dirty="0" err="1"/>
              <a:t>Eysenck</a:t>
            </a:r>
            <a:r>
              <a:rPr lang="cs-CZ" sz="2800" dirty="0"/>
              <a:t>, MMPI..) – konzistence odpovědí, nepravděpodobnost</a:t>
            </a:r>
          </a:p>
          <a:p>
            <a:pPr lvl="1"/>
            <a:r>
              <a:rPr lang="cs-CZ" sz="2800" dirty="0"/>
              <a:t>BIDR(-CZ) – </a:t>
            </a:r>
            <a:r>
              <a:rPr lang="cs-CZ" sz="2800" dirty="0" err="1"/>
              <a:t>Balanced</a:t>
            </a:r>
            <a:r>
              <a:rPr lang="cs-CZ" sz="2800" dirty="0"/>
              <a:t> Inventory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Desirable</a:t>
            </a:r>
            <a:r>
              <a:rPr lang="cs-CZ" sz="2800" dirty="0"/>
              <a:t> </a:t>
            </a:r>
            <a:r>
              <a:rPr lang="cs-CZ" sz="2800" dirty="0" err="1"/>
              <a:t>Responding</a:t>
            </a:r>
            <a:r>
              <a:rPr lang="cs-CZ" sz="2800" dirty="0"/>
              <a:t> (</a:t>
            </a:r>
            <a:r>
              <a:rPr lang="cs-CZ" sz="2800" dirty="0" err="1"/>
              <a:t>Paulhus</a:t>
            </a:r>
            <a:r>
              <a:rPr lang="cs-CZ" sz="2800" dirty="0"/>
              <a:t>)</a:t>
            </a:r>
          </a:p>
          <a:p>
            <a:r>
              <a:rPr lang="cs-CZ" sz="2300" dirty="0">
                <a:hlinkClick r:id="rId3"/>
              </a:rPr>
              <a:t>Kenneth Pope </a:t>
            </a:r>
            <a:r>
              <a:rPr lang="cs-CZ" sz="2300" dirty="0"/>
              <a:t>uvádí více než 80 hesel v této kategorii</a:t>
            </a:r>
          </a:p>
          <a:p>
            <a:r>
              <a:rPr lang="cs-CZ" sz="2000" dirty="0">
                <a:latin typeface="Arial" charset="0"/>
              </a:rPr>
              <a:t>Jan Preiss (2012). Detekce nedostatečného úsilí, agravace a simulace při neuropsychologickém vyšetření. </a:t>
            </a:r>
            <a:r>
              <a:rPr lang="cs-CZ" sz="2000" i="1" dirty="0">
                <a:latin typeface="Arial" charset="0"/>
              </a:rPr>
              <a:t>Československá psychologie, 56, 1, 18-30</a:t>
            </a:r>
          </a:p>
          <a:p>
            <a:r>
              <a:rPr lang="cs-CZ" dirty="0">
                <a:hlinkClick r:id="rId4" tooltip="http://dx.doi.org/10.1037/pas0000438"/>
              </a:rPr>
              <a:t>http://dx.doi.org/10.1037/pas0000438</a:t>
            </a:r>
            <a:r>
              <a:rPr lang="cs-CZ" dirty="0"/>
              <a:t> , </a:t>
            </a:r>
            <a:r>
              <a:rPr lang="cs-CZ" dirty="0">
                <a:hlinkClick r:id="rId5" tooltip="http://dx.doi.org/10.1037/pas0000573"/>
              </a:rPr>
              <a:t>http://dx.doi.org/10.1037/pas0000573</a:t>
            </a:r>
            <a:endParaRPr lang="cs-CZ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mapička</a:t>
            </a:r>
            <a:br>
              <a:rPr lang="cs-CZ" dirty="0"/>
            </a:br>
            <a:endParaRPr lang="cs-CZ" dirty="0"/>
          </a:p>
        </p:txBody>
      </p:sp>
      <p:sp>
        <p:nvSpPr>
          <p:cNvPr id="104871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718" name="Obdélník 3"/>
          <p:cNvSpPr/>
          <p:nvPr/>
        </p:nvSpPr>
        <p:spPr>
          <a:xfrm>
            <a:off x="735787" y="2496344"/>
            <a:ext cx="6552728" cy="4536504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</p:txBody>
      </p:sp>
      <p:sp>
        <p:nvSpPr>
          <p:cNvPr id="1048719" name="Obdélník 4"/>
          <p:cNvSpPr/>
          <p:nvPr/>
        </p:nvSpPr>
        <p:spPr>
          <a:xfrm>
            <a:off x="5752728" y="3088432"/>
            <a:ext cx="6264696" cy="5888632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OSOBNOSTI</a:t>
            </a:r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1048720" name="Obdélník 5"/>
          <p:cNvSpPr/>
          <p:nvPr/>
        </p:nvSpPr>
        <p:spPr>
          <a:xfrm>
            <a:off x="2080320" y="6528792"/>
            <a:ext cx="8856984" cy="2664296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r>
              <a:rPr lang="cs-CZ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721" name="Zaoblený obdélník 6"/>
          <p:cNvSpPr/>
          <p:nvPr/>
        </p:nvSpPr>
        <p:spPr>
          <a:xfrm>
            <a:off x="2551313" y="3576464"/>
            <a:ext cx="3802452" cy="2232248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INTELI-</a:t>
            </a:r>
          </a:p>
          <a:p>
            <a:pPr algn="ctr"/>
            <a:r>
              <a:rPr lang="cs-CZ" dirty="0"/>
              <a:t>GENCE</a:t>
            </a:r>
          </a:p>
        </p:txBody>
      </p:sp>
      <p:sp>
        <p:nvSpPr>
          <p:cNvPr id="1048722" name="Zaoblený obdélník 7"/>
          <p:cNvSpPr/>
          <p:nvPr/>
        </p:nvSpPr>
        <p:spPr>
          <a:xfrm>
            <a:off x="1000199" y="3288432"/>
            <a:ext cx="5904657" cy="864096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VĚDOMOSTI</a:t>
            </a:r>
          </a:p>
        </p:txBody>
      </p:sp>
      <p:sp>
        <p:nvSpPr>
          <p:cNvPr id="1048723" name="Zaoblený obdélník 9"/>
          <p:cNvSpPr/>
          <p:nvPr/>
        </p:nvSpPr>
        <p:spPr>
          <a:xfrm>
            <a:off x="2224336" y="4368552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4" name="Zaoblený obdélník 10"/>
          <p:cNvSpPr/>
          <p:nvPr/>
        </p:nvSpPr>
        <p:spPr>
          <a:xfrm>
            <a:off x="1000200" y="4872608"/>
            <a:ext cx="2232248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5" name="Zaoblený obdélník 11"/>
          <p:cNvSpPr/>
          <p:nvPr/>
        </p:nvSpPr>
        <p:spPr>
          <a:xfrm>
            <a:off x="1720280" y="5376664"/>
            <a:ext cx="1918336" cy="115212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6" name="Zaoblený obdélník 12"/>
          <p:cNvSpPr/>
          <p:nvPr/>
        </p:nvSpPr>
        <p:spPr>
          <a:xfrm>
            <a:off x="2990544" y="5725373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7" name="Zaoblený obdélník 13"/>
          <p:cNvSpPr/>
          <p:nvPr/>
        </p:nvSpPr>
        <p:spPr>
          <a:xfrm>
            <a:off x="2551312" y="6204756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8" name="Zaoblený obdélník 14"/>
          <p:cNvSpPr/>
          <p:nvPr/>
        </p:nvSpPr>
        <p:spPr>
          <a:xfrm rot="5400000">
            <a:off x="3769145" y="4423943"/>
            <a:ext cx="3463109" cy="79208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</a:t>
            </a:r>
          </a:p>
        </p:txBody>
      </p:sp>
      <p:sp>
        <p:nvSpPr>
          <p:cNvPr id="1048729" name="Zaoblený obdélník 15"/>
          <p:cNvSpPr/>
          <p:nvPr/>
        </p:nvSpPr>
        <p:spPr>
          <a:xfrm>
            <a:off x="6353764" y="6240760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ZÁJMY</a:t>
            </a:r>
          </a:p>
        </p:txBody>
      </p:sp>
      <p:sp>
        <p:nvSpPr>
          <p:cNvPr id="1048730" name="Zaoblený obdélník 16"/>
          <p:cNvSpPr/>
          <p:nvPr/>
        </p:nvSpPr>
        <p:spPr>
          <a:xfrm>
            <a:off x="7768952" y="6168752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POSTOJE</a:t>
            </a:r>
          </a:p>
        </p:txBody>
      </p:sp>
      <p:sp>
        <p:nvSpPr>
          <p:cNvPr id="1048731" name="Zaoblený obdélník 17"/>
          <p:cNvSpPr/>
          <p:nvPr/>
        </p:nvSpPr>
        <p:spPr>
          <a:xfrm>
            <a:off x="9353128" y="4764596"/>
            <a:ext cx="2088232" cy="2952328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MOTIVACE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Čtení NA </a:t>
            </a:r>
            <a:r>
              <a:rPr lang="cs-CZ" sz="6000" b="1" dirty="0" err="1"/>
              <a:t>SeminÁŘ</a:t>
            </a:r>
            <a:endParaRPr lang="cs-CZ" sz="6000" b="1" dirty="0"/>
          </a:p>
        </p:txBody>
      </p:sp>
      <p:sp>
        <p:nvSpPr>
          <p:cNvPr id="1048736" name="Zástupný symbol pro obsah 2"/>
          <p:cNvSpPr>
            <a:spLocks noGrp="1"/>
          </p:cNvSpPr>
          <p:nvPr>
            <p:ph idx="1"/>
          </p:nvPr>
        </p:nvSpPr>
        <p:spPr>
          <a:xfrm>
            <a:off x="784176" y="2886777"/>
            <a:ext cx="11305336" cy="6194192"/>
          </a:xfrm>
        </p:spPr>
        <p:txBody>
          <a:bodyPr>
            <a:normAutofit/>
          </a:bodyPr>
          <a:lstStyle/>
          <a:p>
            <a:r>
              <a:rPr lang="cs-CZ" sz="2800"/>
              <a:t>Groth</a:t>
            </a:r>
            <a:r>
              <a:rPr lang="cs-CZ" sz="2800" dirty="0"/>
              <a:t>- </a:t>
            </a:r>
            <a:r>
              <a:rPr lang="cs-CZ" sz="2800" dirty="0" err="1"/>
              <a:t>Marnat</a:t>
            </a:r>
            <a:r>
              <a:rPr lang="cs-CZ" sz="2800" dirty="0"/>
              <a:t>, kap. o WMS III a Svoboda, kap. o WMS</a:t>
            </a:r>
          </a:p>
          <a:p>
            <a:pPr lvl="1"/>
            <a:r>
              <a:rPr lang="cs-CZ" dirty="0"/>
              <a:t>Princip fungování (teorie), účel užití, administrace, psychometrika (skóry, rozdíly)</a:t>
            </a:r>
          </a:p>
          <a:p>
            <a:pPr lvl="1"/>
            <a:r>
              <a:rPr lang="cs-CZ" dirty="0"/>
              <a:t>G-M WMS-IV – proč po něm toužit</a:t>
            </a:r>
          </a:p>
          <a:p>
            <a:r>
              <a:rPr lang="cs-CZ" sz="2800" dirty="0"/>
              <a:t>Ještě jednou opáčko, specificky o skórech: UDŠ s. 245-254 a Standardy kap. 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mapička</a:t>
            </a:r>
            <a:br>
              <a:rPr lang="cs-CZ" dirty="0"/>
            </a:br>
            <a:endParaRPr lang="cs-CZ" dirty="0"/>
          </a:p>
        </p:txBody>
      </p:sp>
      <p:sp>
        <p:nvSpPr>
          <p:cNvPr id="1048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739" name="Obdélník 3"/>
          <p:cNvSpPr/>
          <p:nvPr/>
        </p:nvSpPr>
        <p:spPr>
          <a:xfrm>
            <a:off x="735787" y="2496344"/>
            <a:ext cx="6552728" cy="4536504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</p:txBody>
      </p:sp>
      <p:sp>
        <p:nvSpPr>
          <p:cNvPr id="1048740" name="Obdélník 4"/>
          <p:cNvSpPr/>
          <p:nvPr/>
        </p:nvSpPr>
        <p:spPr>
          <a:xfrm>
            <a:off x="5752728" y="3088432"/>
            <a:ext cx="6552728" cy="5888632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</a:t>
            </a:r>
          </a:p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OSOBNOSTI</a:t>
            </a:r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1048741" name="Obdélník 5"/>
          <p:cNvSpPr/>
          <p:nvPr/>
        </p:nvSpPr>
        <p:spPr>
          <a:xfrm>
            <a:off x="2080320" y="6528792"/>
            <a:ext cx="8136904" cy="2664296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r>
              <a:rPr lang="cs-CZ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742" name="Zaoblený obdélník 6"/>
          <p:cNvSpPr/>
          <p:nvPr/>
        </p:nvSpPr>
        <p:spPr>
          <a:xfrm>
            <a:off x="2551313" y="3576464"/>
            <a:ext cx="3802452" cy="2232248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INTELI-</a:t>
            </a:r>
          </a:p>
          <a:p>
            <a:pPr algn="ctr"/>
            <a:r>
              <a:rPr lang="cs-CZ" dirty="0"/>
              <a:t>GENCE</a:t>
            </a:r>
          </a:p>
        </p:txBody>
      </p:sp>
      <p:sp>
        <p:nvSpPr>
          <p:cNvPr id="1048743" name="Zaoblený obdélník 7"/>
          <p:cNvSpPr/>
          <p:nvPr/>
        </p:nvSpPr>
        <p:spPr>
          <a:xfrm>
            <a:off x="1000199" y="3288432"/>
            <a:ext cx="5904657" cy="864096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VĚDOMOSTI</a:t>
            </a:r>
          </a:p>
        </p:txBody>
      </p:sp>
      <p:sp>
        <p:nvSpPr>
          <p:cNvPr id="1048744" name="Zaoblený obdélník 9"/>
          <p:cNvSpPr/>
          <p:nvPr/>
        </p:nvSpPr>
        <p:spPr>
          <a:xfrm>
            <a:off x="2224336" y="4368552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5" name="Zaoblený obdélník 10"/>
          <p:cNvSpPr/>
          <p:nvPr/>
        </p:nvSpPr>
        <p:spPr>
          <a:xfrm>
            <a:off x="1000200" y="4872608"/>
            <a:ext cx="2232248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6" name="Zaoblený obdélník 11"/>
          <p:cNvSpPr/>
          <p:nvPr/>
        </p:nvSpPr>
        <p:spPr>
          <a:xfrm>
            <a:off x="1720280" y="5376664"/>
            <a:ext cx="1918336" cy="115212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7" name="Zaoblený obdélník 12"/>
          <p:cNvSpPr/>
          <p:nvPr/>
        </p:nvSpPr>
        <p:spPr>
          <a:xfrm>
            <a:off x="2990544" y="5725373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8" name="Zaoblený obdélník 13"/>
          <p:cNvSpPr/>
          <p:nvPr/>
        </p:nvSpPr>
        <p:spPr>
          <a:xfrm>
            <a:off x="2551312" y="6204756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9" name="Zaoblený obdélník 14"/>
          <p:cNvSpPr/>
          <p:nvPr/>
        </p:nvSpPr>
        <p:spPr>
          <a:xfrm rot="5400000">
            <a:off x="3769145" y="4423943"/>
            <a:ext cx="3463109" cy="79208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</a:t>
            </a:r>
          </a:p>
        </p:txBody>
      </p:sp>
      <p:sp>
        <p:nvSpPr>
          <p:cNvPr id="1048750" name="Zaoblený obdélník 15"/>
          <p:cNvSpPr/>
          <p:nvPr/>
        </p:nvSpPr>
        <p:spPr>
          <a:xfrm>
            <a:off x="6353764" y="6240760"/>
            <a:ext cx="1415188" cy="792088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ZÁJMY</a:t>
            </a:r>
          </a:p>
        </p:txBody>
      </p:sp>
      <p:sp>
        <p:nvSpPr>
          <p:cNvPr id="1048751" name="Zaoblený obdélník 16"/>
          <p:cNvSpPr/>
          <p:nvPr/>
        </p:nvSpPr>
        <p:spPr>
          <a:xfrm>
            <a:off x="7506725" y="6168752"/>
            <a:ext cx="1584176" cy="86409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POSTOJE</a:t>
            </a:r>
          </a:p>
        </p:txBody>
      </p:sp>
      <p:sp>
        <p:nvSpPr>
          <p:cNvPr id="1048752" name="Zaoblený obdélník 17"/>
          <p:cNvSpPr/>
          <p:nvPr/>
        </p:nvSpPr>
        <p:spPr>
          <a:xfrm>
            <a:off x="9109084" y="5196644"/>
            <a:ext cx="1756212" cy="152018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MOTIVACE</a:t>
            </a:r>
          </a:p>
        </p:txBody>
      </p:sp>
      <p:sp>
        <p:nvSpPr>
          <p:cNvPr id="1048753" name="Zaoblený obdélník 18"/>
          <p:cNvSpPr/>
          <p:nvPr/>
        </p:nvSpPr>
        <p:spPr>
          <a:xfrm>
            <a:off x="8489032" y="6852828"/>
            <a:ext cx="3672408" cy="198022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RYSOVÉ DOTAZNÍKY</a:t>
            </a:r>
          </a:p>
          <a:p>
            <a:pPr algn="ctr"/>
            <a:r>
              <a:rPr lang="cs-CZ" sz="2000" dirty="0"/>
              <a:t>(NORMA/KLINIKA)</a:t>
            </a:r>
          </a:p>
        </p:txBody>
      </p:sp>
      <p:sp>
        <p:nvSpPr>
          <p:cNvPr id="1048754" name="Zaoblený obdélník 20"/>
          <p:cNvSpPr/>
          <p:nvPr/>
        </p:nvSpPr>
        <p:spPr>
          <a:xfrm>
            <a:off x="6904856" y="3088432"/>
            <a:ext cx="2448272" cy="2864296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PROJEKTIVNÍ TESTY</a:t>
            </a:r>
          </a:p>
        </p:txBody>
      </p:sp>
      <p:sp>
        <p:nvSpPr>
          <p:cNvPr id="1048755" name="Zaoblený obdélník 19"/>
          <p:cNvSpPr/>
          <p:nvPr/>
        </p:nvSpPr>
        <p:spPr>
          <a:xfrm>
            <a:off x="5999704" y="4764596"/>
            <a:ext cx="1368152" cy="1368152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OBJEKTIVNÍ TESTY OSOBNOSTI</a:t>
            </a:r>
          </a:p>
        </p:txBody>
      </p:sp>
      <p:sp>
        <p:nvSpPr>
          <p:cNvPr id="1048756" name="Zaoblený obdélník 21"/>
          <p:cNvSpPr/>
          <p:nvPr/>
        </p:nvSpPr>
        <p:spPr>
          <a:xfrm>
            <a:off x="6224010" y="7968952"/>
            <a:ext cx="1954786" cy="86409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/>
              <a:t>MONITOROVACÍ KLINICKÉ</a:t>
            </a:r>
          </a:p>
        </p:txBody>
      </p:sp>
      <p:sp>
        <p:nvSpPr>
          <p:cNvPr id="1048757" name="Zaoblený obdélník 22"/>
          <p:cNvSpPr/>
          <p:nvPr/>
        </p:nvSpPr>
        <p:spPr>
          <a:xfrm>
            <a:off x="4168552" y="6551542"/>
            <a:ext cx="2185213" cy="913354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/>
              <a:t>BEHAVIORAL ASSESSMENT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JaK</a:t>
            </a:r>
            <a:r>
              <a:rPr lang="cs-CZ" sz="5400" b="1" dirty="0"/>
              <a:t> fungují výkonové testy?</a:t>
            </a:r>
          </a:p>
        </p:txBody>
      </p:sp>
      <p:sp>
        <p:nvSpPr>
          <p:cNvPr id="1048604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593368" cy="6410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Jaký test měří konstrukt X, o kterém z teorie vím, že úzce souvisí s diagnostikovaným chováním/stavem klienta?</a:t>
            </a:r>
          </a:p>
          <a:p>
            <a:pPr marL="0" indent="0" algn="ctr">
              <a:buNone/>
            </a:pPr>
            <a:r>
              <a:rPr lang="cs-CZ" sz="3200" dirty="0"/>
              <a:t>- </a:t>
            </a:r>
            <a:r>
              <a:rPr lang="cs-CZ" sz="3200" dirty="0" err="1"/>
              <a:t>jednodimenzionalita</a:t>
            </a:r>
            <a:r>
              <a:rPr lang="cs-CZ" sz="3200" dirty="0"/>
              <a:t>, teoretická validita</a:t>
            </a:r>
          </a:p>
          <a:p>
            <a:pPr marL="0" indent="0" algn="ctr">
              <a:buNone/>
            </a:pPr>
            <a:r>
              <a:rPr lang="cs-CZ" sz="3600" dirty="0"/>
              <a:t>X</a:t>
            </a:r>
          </a:p>
          <a:p>
            <a:pPr marL="0" indent="0" algn="ctr">
              <a:buNone/>
            </a:pPr>
            <a:r>
              <a:rPr lang="cs-CZ" sz="3600" dirty="0"/>
              <a:t>Na co všechno můžeme usuzovat z výkonu klienta v testu Y v situaci určitého vyšetření?</a:t>
            </a:r>
          </a:p>
          <a:p>
            <a:pPr algn="ctr">
              <a:buFontTx/>
              <a:buChar char="-"/>
            </a:pPr>
            <a:r>
              <a:rPr lang="cs-CZ" sz="3200" dirty="0"/>
              <a:t>využívání </a:t>
            </a:r>
            <a:r>
              <a:rPr lang="cs-CZ" sz="3200" dirty="0" err="1"/>
              <a:t>multidimenzionality</a:t>
            </a:r>
            <a:r>
              <a:rPr lang="cs-CZ" sz="3200" dirty="0"/>
              <a:t> různých zkoušek, empirická validita</a:t>
            </a:r>
          </a:p>
          <a:p>
            <a:pPr algn="ctr">
              <a:buFontTx/>
              <a:buChar char="-"/>
            </a:pPr>
            <a:r>
              <a:rPr lang="cs-CZ" sz="3200" dirty="0"/>
              <a:t>tradice, „velké“ testy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Na co všechno máme výkonové testy?</a:t>
            </a:r>
          </a:p>
        </p:txBody>
      </p:sp>
      <p:sp>
        <p:nvSpPr>
          <p:cNvPr id="104860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 kde co – viz </a:t>
            </a:r>
            <a:r>
              <a:rPr lang="cs-CZ" sz="2800" dirty="0" err="1"/>
              <a:t>Buros</a:t>
            </a:r>
            <a:r>
              <a:rPr lang="cs-CZ" sz="2800" dirty="0"/>
              <a:t> – </a:t>
            </a:r>
            <a:r>
              <a:rPr lang="cs-CZ" sz="2800" dirty="0" err="1"/>
              <a:t>Tests</a:t>
            </a:r>
            <a:r>
              <a:rPr lang="cs-CZ" sz="2800" dirty="0"/>
              <a:t> in </a:t>
            </a:r>
            <a:r>
              <a:rPr lang="cs-CZ" sz="2800" dirty="0" err="1"/>
              <a:t>Print</a:t>
            </a:r>
            <a:endParaRPr lang="cs-CZ" sz="2800" dirty="0"/>
          </a:p>
          <a:p>
            <a:r>
              <a:rPr lang="cs-CZ" sz="2800" dirty="0"/>
              <a:t>Aktuálně v CHC teorii zahrnuto 74 základních schopností, z nichž se skládá 16 obecnějších schopnosti, které v různé míře sytí </a:t>
            </a:r>
            <a:r>
              <a:rPr lang="cs-CZ" sz="2800" i="1" dirty="0"/>
              <a:t>g</a:t>
            </a:r>
            <a:r>
              <a:rPr lang="cs-CZ" sz="2800" dirty="0"/>
              <a:t> </a:t>
            </a:r>
          </a:p>
          <a:p>
            <a:r>
              <a:rPr lang="cs-CZ" sz="2800" dirty="0"/>
              <a:t>Vedle „čistých“ schopností (</a:t>
            </a:r>
            <a:r>
              <a:rPr lang="cs-CZ" sz="2800" dirty="0" err="1"/>
              <a:t>mental</a:t>
            </a:r>
            <a:r>
              <a:rPr lang="cs-CZ" sz="2800" dirty="0"/>
              <a:t> </a:t>
            </a:r>
            <a:r>
              <a:rPr lang="cs-CZ" sz="2800" dirty="0" err="1"/>
              <a:t>abilities</a:t>
            </a:r>
            <a:r>
              <a:rPr lang="cs-CZ" sz="2800" dirty="0"/>
              <a:t>, faktory) měříme i schopnosti/dovednosti (chování), které jsou založeny na více mentálních schopnostech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236" y="0"/>
            <a:ext cx="13214377" cy="960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HC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69" y="10344"/>
            <a:ext cx="11609377" cy="8707032"/>
          </a:xfrm>
          <a:prstGeom prst="rect">
            <a:avLst/>
          </a:prstGeom>
          <a:noFill/>
        </p:spPr>
      </p:pic>
      <p:sp>
        <p:nvSpPr>
          <p:cNvPr id="1048616" name="Obdélník 3"/>
          <p:cNvSpPr/>
          <p:nvPr/>
        </p:nvSpPr>
        <p:spPr>
          <a:xfrm>
            <a:off x="280120" y="8689032"/>
            <a:ext cx="12097344" cy="7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Joel</a:t>
            </a:r>
            <a:r>
              <a:rPr lang="cs-CZ" sz="2400" dirty="0"/>
              <a:t> Schneider</a:t>
            </a:r>
          </a:p>
          <a:p>
            <a:r>
              <a:rPr lang="cs-CZ" sz="1800" dirty="0"/>
              <a:t>http://assessingpsyche.wordpress.com/2013/12/29/cattell-horn-carroll-chc-theory-of-cognitive-abilities-in-3d/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CHC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69" y="10344"/>
            <a:ext cx="11609377" cy="8707032"/>
          </a:xfrm>
          <a:prstGeom prst="rect">
            <a:avLst/>
          </a:prstGeom>
          <a:noFill/>
        </p:spPr>
      </p:pic>
      <p:sp>
        <p:nvSpPr>
          <p:cNvPr id="1048617" name="Obdélník 3"/>
          <p:cNvSpPr/>
          <p:nvPr/>
        </p:nvSpPr>
        <p:spPr>
          <a:xfrm>
            <a:off x="280120" y="8689032"/>
            <a:ext cx="12097344" cy="7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Joel</a:t>
            </a:r>
            <a:r>
              <a:rPr lang="cs-CZ" sz="2400" dirty="0"/>
              <a:t> Schneider</a:t>
            </a:r>
          </a:p>
          <a:p>
            <a:r>
              <a:rPr lang="cs-CZ" sz="1800" dirty="0"/>
              <a:t>http://assessingpsyche.wordpress.com/2013/12/29/cattell-horn-carroll-chc-theory-of-cognitive-abilities-in-3d/</a:t>
            </a:r>
          </a:p>
        </p:txBody>
      </p:sp>
      <p:pic>
        <p:nvPicPr>
          <p:cNvPr id="2097158" name="Picture 2" descr="CHCTheory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167" y="-23936"/>
            <a:ext cx="11617291" cy="8712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2058</Words>
  <Application>Microsoft Office PowerPoint</Application>
  <PresentationFormat>A3 (297 × 420 mm)</PresentationFormat>
  <Paragraphs>410</Paragraphs>
  <Slides>43</Slides>
  <Notes>17</Notes>
  <HiddenSlides>1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宋体</vt:lpstr>
      <vt:lpstr>Arial</vt:lpstr>
      <vt:lpstr>Arial Narrow</vt:lpstr>
      <vt:lpstr>Calibri</vt:lpstr>
      <vt:lpstr>Calibri Light</vt:lpstr>
      <vt:lpstr>Franklin Gothic Medium</vt:lpstr>
      <vt:lpstr>Times New Roman</vt:lpstr>
      <vt:lpstr>Nebe</vt:lpstr>
      <vt:lpstr>Prezentace aplikace PowerPoint</vt:lpstr>
      <vt:lpstr>Program</vt:lpstr>
      <vt:lpstr>Účely testování výkonu</vt:lpstr>
      <vt:lpstr>ADMINISTRACE VÝKONOVÝCH TESTŮ</vt:lpstr>
      <vt:lpstr>JaK fungují výkonové testy?</vt:lpstr>
      <vt:lpstr>Na co všechno máme výkonové testy?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Inteligence a to ostatní</vt:lpstr>
      <vt:lpstr>základní domény pokrYTé výkonovými testy</vt:lpstr>
      <vt:lpstr>4a – VÝKONOVÝ POTENCIÁL – AKTUÁLNÍ VÝKON</vt:lpstr>
      <vt:lpstr>mapička </vt:lpstr>
      <vt:lpstr>pozornost</vt:lpstr>
      <vt:lpstr>Prezentace aplikace PowerPoint</vt:lpstr>
      <vt:lpstr>pozornost</vt:lpstr>
      <vt:lpstr>Cognitron – vienna test system</vt:lpstr>
      <vt:lpstr>Paměť</vt:lpstr>
      <vt:lpstr>paměť </vt:lpstr>
      <vt:lpstr>paměť  ptu</vt:lpstr>
      <vt:lpstr>paměť  ROCF</vt:lpstr>
      <vt:lpstr>paměť  WMS III, IIIa, IV</vt:lpstr>
      <vt:lpstr>motorika</vt:lpstr>
      <vt:lpstr>prostorová percepce (schopnost)</vt:lpstr>
      <vt:lpstr>jazyk</vt:lpstr>
      <vt:lpstr>g, Gf</vt:lpstr>
      <vt:lpstr>testy znalostí  achievement tests</vt:lpstr>
      <vt:lpstr>testy předpokladů aptitude tests</vt:lpstr>
      <vt:lpstr>Wiesenův test mechanických předpokladů (1999) </vt:lpstr>
      <vt:lpstr>Kreativita</vt:lpstr>
      <vt:lpstr>Testy užívané specificky V Neuropsychologickém vyšetření </vt:lpstr>
      <vt:lpstr>Testy užívané specificky V Neuropsychologickém vyšetření </vt:lpstr>
      <vt:lpstr>Prezentace aplikace PowerPoint</vt:lpstr>
      <vt:lpstr>Prezentace aplikace PowerPoint</vt:lpstr>
      <vt:lpstr>Testy „organicity“</vt:lpstr>
      <vt:lpstr>testy exekutivních funkcí</vt:lpstr>
      <vt:lpstr>Prezentace aplikace PowerPoint</vt:lpstr>
      <vt:lpstr>SNAHA, AGRAVACE, (DIS)simulace (MALINGERING)</vt:lpstr>
      <vt:lpstr>mapička </vt:lpstr>
      <vt:lpstr>Čtení NA SeminÁŘ</vt:lpstr>
      <vt:lpstr>mapička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Standa Ježek</cp:lastModifiedBy>
  <cp:revision>14</cp:revision>
  <dcterms:created xsi:type="dcterms:W3CDTF">2007-02-27T11:07:47Z</dcterms:created>
  <dcterms:modified xsi:type="dcterms:W3CDTF">2018-10-15T09:35:41Z</dcterms:modified>
</cp:coreProperties>
</file>