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70" r:id="rId8"/>
    <p:sldId id="264" r:id="rId9"/>
    <p:sldId id="265" r:id="rId10"/>
    <p:sldId id="266" r:id="rId11"/>
    <p:sldId id="267" r:id="rId12"/>
    <p:sldId id="268" r:id="rId13"/>
    <p:sldId id="269" r:id="rId14"/>
    <p:sldId id="263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FA56-48D3-4826-9D1A-379120B53979}" type="datetimeFigureOut">
              <a:rPr lang="cs-CZ" smtClean="0"/>
              <a:pPr/>
              <a:t>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6BFE-A907-4B46-A376-F51CE02C17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FA56-48D3-4826-9D1A-379120B53979}" type="datetimeFigureOut">
              <a:rPr lang="cs-CZ" smtClean="0"/>
              <a:pPr/>
              <a:t>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6BFE-A907-4B46-A376-F51CE02C17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FA56-48D3-4826-9D1A-379120B53979}" type="datetimeFigureOut">
              <a:rPr lang="cs-CZ" smtClean="0"/>
              <a:pPr/>
              <a:t>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6BFE-A907-4B46-A376-F51CE02C17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FA56-48D3-4826-9D1A-379120B53979}" type="datetimeFigureOut">
              <a:rPr lang="cs-CZ" smtClean="0"/>
              <a:pPr/>
              <a:t>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6BFE-A907-4B46-A376-F51CE02C17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FA56-48D3-4826-9D1A-379120B53979}" type="datetimeFigureOut">
              <a:rPr lang="cs-CZ" smtClean="0"/>
              <a:pPr/>
              <a:t>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6BFE-A907-4B46-A376-F51CE02C17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FA56-48D3-4826-9D1A-379120B53979}" type="datetimeFigureOut">
              <a:rPr lang="cs-CZ" smtClean="0"/>
              <a:pPr/>
              <a:t>8.11.2017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6BFE-A907-4B46-A376-F51CE02C17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FA56-48D3-4826-9D1A-379120B53979}" type="datetimeFigureOut">
              <a:rPr lang="cs-CZ" smtClean="0"/>
              <a:pPr/>
              <a:t>8.11.2017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6BFE-A907-4B46-A376-F51CE02C17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FA56-48D3-4826-9D1A-379120B53979}" type="datetimeFigureOut">
              <a:rPr lang="cs-CZ" smtClean="0"/>
              <a:pPr/>
              <a:t>8.11.2017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6BFE-A907-4B46-A376-F51CE02C17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FA56-48D3-4826-9D1A-379120B53979}" type="datetimeFigureOut">
              <a:rPr lang="cs-CZ" smtClean="0"/>
              <a:pPr/>
              <a:t>8.11.2017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6BFE-A907-4B46-A376-F51CE02C17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FA56-48D3-4826-9D1A-379120B53979}" type="datetimeFigureOut">
              <a:rPr lang="cs-CZ" smtClean="0"/>
              <a:pPr/>
              <a:t>8.11.2017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6BFE-A907-4B46-A376-F51CE02C17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5FA56-48D3-4826-9D1A-379120B53979}" type="datetimeFigureOut">
              <a:rPr lang="cs-CZ" smtClean="0"/>
              <a:pPr/>
              <a:t>8.11.2017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6BFE-A907-4B46-A376-F51CE02C17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5FA56-48D3-4826-9D1A-379120B53979}" type="datetimeFigureOut">
              <a:rPr lang="cs-CZ" smtClean="0"/>
              <a:pPr/>
              <a:t>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A6BFE-A907-4B46-A376-F51CE02C171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d.com/talks/johann_hari_everything_you_think_you_know_about_addiction_is_wrong?language=c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85786" y="2500306"/>
            <a:ext cx="7772400" cy="1470025"/>
          </a:xfrm>
        </p:spPr>
        <p:txBody>
          <a:bodyPr>
            <a:normAutofit/>
          </a:bodyPr>
          <a:lstStyle/>
          <a:p>
            <a:r>
              <a:rPr lang="cs-CZ" sz="2500" dirty="0" smtClean="0"/>
              <a:t>Psychoterapie a poradenství v praxi:</a:t>
            </a:r>
            <a:endParaRPr lang="cs-CZ" sz="25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6291274"/>
            <a:ext cx="4071934" cy="566726"/>
          </a:xfrm>
        </p:spPr>
        <p:txBody>
          <a:bodyPr>
            <a:noAutofit/>
          </a:bodyPr>
          <a:lstStyle/>
          <a:p>
            <a:r>
              <a:rPr lang="cs-CZ" sz="2000" dirty="0" smtClean="0">
                <a:solidFill>
                  <a:schemeClr val="tx1"/>
                </a:solidFill>
              </a:rPr>
              <a:t>8.11.2017 v Brně, FSS MU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857356" y="3786190"/>
            <a:ext cx="550072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500" b="1" i="1" dirty="0"/>
              <a:t>Možnosti poradenské a terapeutické práce psychologa v terapeutické komunitě</a:t>
            </a:r>
            <a:r>
              <a:rPr lang="cs-CZ" b="1" i="1" dirty="0"/>
              <a:t> 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090215" y="6150114"/>
            <a:ext cx="305378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Mgr. Matěj Grunt</a:t>
            </a:r>
          </a:p>
          <a:p>
            <a:pPr algn="ctr"/>
            <a:r>
              <a:rPr lang="cs-CZ" sz="1500" dirty="0" err="1" smtClean="0"/>
              <a:t>matej.grunt</a:t>
            </a:r>
            <a:r>
              <a:rPr lang="cs-CZ" sz="1500" dirty="0" smtClean="0"/>
              <a:t>@</a:t>
            </a:r>
            <a:r>
              <a:rPr lang="cs-CZ" sz="1500" dirty="0" err="1" smtClean="0"/>
              <a:t>terapeutibrno.cz</a:t>
            </a:r>
            <a:endParaRPr lang="cs-CZ" sz="1500" dirty="0"/>
          </a:p>
        </p:txBody>
      </p:sp>
      <p:pic>
        <p:nvPicPr>
          <p:cNvPr id="1026" name="Picture 2" descr="C:\Users\Komunita\Downloads\blue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0"/>
            <a:ext cx="3686162" cy="1162859"/>
          </a:xfrm>
          <a:prstGeom prst="rect">
            <a:avLst/>
          </a:prstGeom>
          <a:noFill/>
        </p:spPr>
      </p:pic>
      <p:pic>
        <p:nvPicPr>
          <p:cNvPr id="1027" name="Picture 3" descr="C:\Users\Komunita\Desktop\Strategie TK\Loga, letáky, vizitky apod\logo mod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57350" cy="1271588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1714480" y="285728"/>
            <a:ext cx="2177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/>
              <a:t>Terapeutická komunita Salebra</a:t>
            </a:r>
            <a:endParaRPr lang="cs-CZ" sz="1000" dirty="0"/>
          </a:p>
          <a:p>
            <a:r>
              <a:rPr lang="cs-CZ" sz="1000" dirty="0" err="1"/>
              <a:t>Tavíkovice</a:t>
            </a:r>
            <a:r>
              <a:rPr lang="cs-CZ" sz="1000" dirty="0"/>
              <a:t> 56, 671 40 </a:t>
            </a:r>
            <a:r>
              <a:rPr lang="cs-CZ" sz="1000" dirty="0" err="1"/>
              <a:t>Tavíkovice</a:t>
            </a:r>
            <a:endParaRPr lang="cs-CZ" sz="1000" dirty="0"/>
          </a:p>
          <a:p>
            <a:r>
              <a:rPr lang="cs-CZ" sz="1000" dirty="0"/>
              <a:t>komunita@salebra-</a:t>
            </a:r>
            <a:r>
              <a:rPr lang="cs-CZ" sz="1000" dirty="0" err="1"/>
              <a:t>znojmo.cz</a:t>
            </a:r>
            <a:endParaRPr lang="cs-CZ" sz="1000" dirty="0"/>
          </a:p>
          <a:p>
            <a:r>
              <a:rPr lang="cs-CZ" sz="1000" dirty="0"/>
              <a:t>774 725 464</a:t>
            </a:r>
          </a:p>
          <a:p>
            <a:r>
              <a:rPr lang="cs-CZ" sz="1000" dirty="0" smtClean="0"/>
              <a:t>www.salebra-</a:t>
            </a:r>
            <a:r>
              <a:rPr lang="cs-CZ" sz="1000" dirty="0" err="1" smtClean="0"/>
              <a:t>znojmo.cz</a:t>
            </a:r>
            <a:endParaRPr lang="cs-CZ" sz="1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500958" y="1285860"/>
            <a:ext cx="13596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www.</a:t>
            </a:r>
            <a:r>
              <a:rPr lang="cs-CZ" sz="1000" dirty="0" err="1" smtClean="0"/>
              <a:t>terapeutibrno.cz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Kazuistika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cs-CZ" sz="2500" b="1" dirty="0"/>
              <a:t>První fáze (4 měsíce): </a:t>
            </a:r>
            <a:r>
              <a:rPr lang="cs-CZ" sz="2500" dirty="0"/>
              <a:t>Odkrýváme s Ivanou dále její příběh, se kterým začíná být velmi otevřená, přestože ji jeho sdílení (a odžívání) bolí. Téma zneužití probírá jak se svým garantem, tak v rámci skupiny i s ostatními klienty, několikrát si i svolá „</a:t>
            </a:r>
            <a:r>
              <a:rPr lang="cs-CZ" sz="2500" dirty="0" err="1"/>
              <a:t>mimořádku</a:t>
            </a:r>
            <a:r>
              <a:rPr lang="cs-CZ" sz="2500" dirty="0"/>
              <a:t>“ (mimořádné setkání, kterou si v naší komunitě může svolat kterýkoliv klient, když to potřebuje), když je jí emočně špatně. Například po telefonátu s mámou, po kterém cítí silné sevření na hrudi – zaměřili jsme se na ten tělesný pocit; byl jako její volání o pomoc, pocit silné bolesti, že jí někdo ublížil. Přestala se tomu konečně bránit a plakala.</a:t>
            </a:r>
          </a:p>
          <a:p>
            <a:pPr algn="just"/>
            <a:r>
              <a:rPr lang="cs-CZ" sz="2500" dirty="0"/>
              <a:t>Takové konfrontace s vlastními pocity se u </a:t>
            </a:r>
            <a:r>
              <a:rPr lang="cs-CZ" sz="2500" dirty="0" err="1"/>
              <a:t>Ivči</a:t>
            </a:r>
            <a:r>
              <a:rPr lang="cs-CZ" sz="2500" dirty="0"/>
              <a:t> střídají se snahami se svým emocím vyhnout. Hodně se stahuje do sebe a u kytary, na kterou ráda hrála s ostatními, se teď spíše schovává. Do velké míry kašle na funkce, které v komunitě má, za což „schytává“ od ostatních členů kritiku. Nejpatrnější to je po návštěvě rodičů, kde chtěla s otcem promluvit o svém zneužívání, ale nedovolila si to.</a:t>
            </a:r>
          </a:p>
          <a:p>
            <a:pPr algn="just"/>
            <a:r>
              <a:rPr lang="cs-CZ" sz="2500" dirty="0"/>
              <a:t>Ve stejné době se začíná „upínat“ na nového </a:t>
            </a:r>
            <a:r>
              <a:rPr lang="cs-CZ" sz="2500" dirty="0" err="1"/>
              <a:t>spoluklienta</a:t>
            </a:r>
            <a:r>
              <a:rPr lang="cs-CZ" sz="2500" dirty="0"/>
              <a:t> Tomáše, který je podobně starý jako ona. Vyhledává jeho společnost, těžce snáší, když se baví s někým jiným. Máme pocit, že se z komunitního dění stahuje a je pro ni jenom důležité to, co se týká jí a Tomáše.</a:t>
            </a:r>
          </a:p>
          <a:p>
            <a:pPr algn="just"/>
            <a:r>
              <a:rPr lang="cs-CZ" sz="2900" i="1" dirty="0"/>
              <a:t>Jaký je podle vás důvod funkcí (např. vedoucí práce, vedoucí kuchyně, hospodář...)? Kromě toho, že zajišťují vůbec praktický chod komunity, mohou klientovi v něčem pomoct?</a:t>
            </a:r>
            <a:endParaRPr lang="cs-CZ" sz="2900" dirty="0"/>
          </a:p>
          <a:p>
            <a:pPr algn="just"/>
            <a:r>
              <a:rPr lang="cs-CZ" sz="2900" i="1" dirty="0"/>
              <a:t>„Volba mezi léčbou a nadstandardním vztahem“ je jedním z kardinálních pravidel ve většině komunit. V této době jsme se rozhodli v týmu k podobným situacím přistupovat jinak, méně razantně než předtím, kdy musel téměř vždy jeden z dvojice odejít, a více (alespoň jsme doufali) terapeuticky – za podmínky otevřenosti a zachování určitých omezení jsme vzniklý vztah společně zkoumali, což se ale zase časem ukazovalo často být jako příliš velký nárok. Jak byste o podobné situaci přemýšleli vy?</a:t>
            </a:r>
            <a:endParaRPr lang="cs-CZ" sz="2900" dirty="0"/>
          </a:p>
          <a:p>
            <a:pPr algn="just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Kazuistika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1000" b="1" dirty="0"/>
              <a:t>Druhá fáze (6 měsíců): </a:t>
            </a:r>
            <a:r>
              <a:rPr lang="cs-CZ" sz="1000" dirty="0"/>
              <a:t>Druhá fáze léčby znamená pro klienta nabytí mnoha výhod (možnost propustek, výjezdů bez služebně staršího klienta, tzv. „opatrovníka“...), ale i povinností – přebírá mnohem větší zodpovědnost za chod i kulturu (hodnoty) komunity. </a:t>
            </a:r>
          </a:p>
          <a:p>
            <a:pPr algn="just"/>
            <a:r>
              <a:rPr lang="cs-CZ" sz="1000" dirty="0" err="1"/>
              <a:t>Ivča</a:t>
            </a:r>
            <a:r>
              <a:rPr lang="cs-CZ" sz="1000" dirty="0"/>
              <a:t> se rozhoduje mluvit s rodiči o svém zneužívání. U mámy se znovu cítí opuštěně, stejně jako tehdy, když jí o tátově chování řekla – tehdy jí nevěřila. Až když jí to samé řekla její teta, Ivaně uvěřila a svalila na ni zodpovědnost za něco obrovského – zeptala se jí, jestli se má s tátou rozvést. </a:t>
            </a:r>
          </a:p>
          <a:p>
            <a:pPr algn="just"/>
            <a:r>
              <a:rPr lang="cs-CZ" sz="1000" dirty="0"/>
              <a:t>Táta se </a:t>
            </a:r>
            <a:r>
              <a:rPr lang="cs-CZ" sz="1000" dirty="0" err="1"/>
              <a:t>Ivči</a:t>
            </a:r>
            <a:r>
              <a:rPr lang="cs-CZ" sz="1000" dirty="0"/>
              <a:t> omluvil, jejich vztah se v mnohém narovnal. Jednou ale </a:t>
            </a:r>
            <a:r>
              <a:rPr lang="cs-CZ" sz="1000" dirty="0" err="1"/>
              <a:t>Ivča</a:t>
            </a:r>
            <a:r>
              <a:rPr lang="cs-CZ" sz="1000" dirty="0"/>
              <a:t> přijede z propustky, smutná a naštvaná z toho, že když ji při rozloučení otec objal, udělal si z toho všeho tak trochu legraci. To ji zranilo, protože jí došlo, že pro něj to tak důležité není, a nechápe, že pro ni ano.</a:t>
            </a:r>
          </a:p>
          <a:p>
            <a:pPr algn="just"/>
            <a:r>
              <a:rPr lang="cs-CZ" sz="1000" dirty="0"/>
              <a:t>Někdy v této době jsem byl svědkem zajímavého momentu, kdy jsme v kuřárně hráli na kytaru a bubny. Ivana se přidala a po chvíli začala plakat, ale hrála dále. Měl jsem pocit, že si v té chvíli odžívala něco důležitého, o čem teď není třeba mluvit. Druhý den říkala, že v tu chvíli se v ní probudil pocit: „</a:t>
            </a:r>
            <a:r>
              <a:rPr lang="cs-CZ" sz="1000" dirty="0" err="1"/>
              <a:t>nejseš</a:t>
            </a:r>
            <a:r>
              <a:rPr lang="cs-CZ" sz="1000" dirty="0"/>
              <a:t> tady sama a </a:t>
            </a:r>
            <a:r>
              <a:rPr lang="cs-CZ" sz="1000" dirty="0" err="1"/>
              <a:t>jseš</a:t>
            </a:r>
            <a:r>
              <a:rPr lang="cs-CZ" sz="1000" dirty="0"/>
              <a:t> šťastná“.</a:t>
            </a:r>
          </a:p>
          <a:p>
            <a:pPr algn="just"/>
            <a:r>
              <a:rPr lang="cs-CZ" sz="1000" dirty="0"/>
              <a:t>Situace s Tomášem eskaluje a Tomáš se rozhoduje přestoupit do jiné komunity. Ivana se opět cítí velmi sama, opuštěná. Ve stejné době to, že o zneužívání v minulosti začala otevřeně mluvit, v rodině to způsobilo velké napětí, které jí vyčítají – jak rodiče, tak bratr. A nakonec i ona sama, protože „jsem to celé spustila“.</a:t>
            </a:r>
          </a:p>
          <a:p>
            <a:pPr algn="just"/>
            <a:r>
              <a:rPr lang="cs-CZ" sz="1000" dirty="0"/>
              <a:t>I přes to všechno se ale </a:t>
            </a:r>
            <a:r>
              <a:rPr lang="cs-CZ" sz="1000" dirty="0" err="1"/>
              <a:t>Ivči</a:t>
            </a:r>
            <a:r>
              <a:rPr lang="cs-CZ" sz="1000" dirty="0"/>
              <a:t> čím dál víc daří mít za své to, co obsahuje druhé fáze – má důležité funkce, v konfliktech umí zachovat chladnou hlavu. Je takový stmelující prvek komunity, díky své „vesnické“ nátuře se stává i hlavním nositelem různých tradic (pálení čarodějnic, masopust...). Pro služebně mladší klienty je dobrým vzorem a my jako terapeutický tým cítíme, že se na ní můžeme spolehnout. Důvěřujeme jí. Na jedné komunitě se rozplakala, když jí terapeut řekl, že je na ni pyšný – bylo to prý poprvé, co jí to někdo řekl.</a:t>
            </a:r>
          </a:p>
          <a:p>
            <a:pPr algn="just"/>
            <a:r>
              <a:rPr lang="cs-CZ" sz="1000" dirty="0"/>
              <a:t>Ke konci druhé fáze se „upíná“ na dalšího klienta, tentokrát Petra. I ten po několika týdnech odchází. Skupina to Ivaně vyčítá. Je už ale znát změna – umí se už mezi ostatními necítit sama. Komunitu bere jako svoji rodinu, cítí za ní velkou zodpovědnost.</a:t>
            </a:r>
          </a:p>
          <a:p>
            <a:pPr algn="just"/>
            <a:r>
              <a:rPr lang="cs-CZ" sz="1000" dirty="0"/>
              <a:t>Situace doma se také posunuje. Se smutkem, ale určitým smířením Ivana dochází k tomu, že už vlastně „doma“ nemá. Že si musí vytvořit svoje nové doma.</a:t>
            </a:r>
          </a:p>
          <a:p>
            <a:pPr algn="just"/>
            <a:r>
              <a:rPr lang="cs-CZ" sz="1400" i="1" dirty="0"/>
              <a:t>Jak rozumíte tomu, co jsme v komunitě s </a:t>
            </a:r>
            <a:r>
              <a:rPr lang="cs-CZ" sz="1400" i="1" dirty="0" err="1"/>
              <a:t>Ivčou</a:t>
            </a:r>
            <a:r>
              <a:rPr lang="cs-CZ" sz="1400" i="1" dirty="0"/>
              <a:t> nazývali jejím „upínáním“ na druhého člověka? Co bylo vlastně to, co potřebovala a po čem toužila?</a:t>
            </a:r>
            <a:endParaRPr lang="cs-CZ" sz="1400" dirty="0"/>
          </a:p>
          <a:p>
            <a:pPr algn="just"/>
            <a:r>
              <a:rPr lang="cs-CZ" sz="1400" i="1" dirty="0"/>
              <a:t>Skupina </a:t>
            </a:r>
            <a:r>
              <a:rPr lang="cs-CZ" sz="1400" i="1" dirty="0" err="1"/>
              <a:t>Ivčino</a:t>
            </a:r>
            <a:r>
              <a:rPr lang="cs-CZ" sz="1400" i="1" dirty="0"/>
              <a:t> téma zneužití vnímala celou dobu velmi citlivě, na jejího otce měli velmi tvrdé názory. Pro </a:t>
            </a:r>
            <a:r>
              <a:rPr lang="cs-CZ" sz="1400" i="1" dirty="0" err="1"/>
              <a:t>Ivču</a:t>
            </a:r>
            <a:r>
              <a:rPr lang="cs-CZ" sz="1400" i="1" dirty="0"/>
              <a:t> bylo důležité vnímat jejich naštvání, které si sama dlouho nedovolila, zároveň jí to ale ubližovalo. Jak byste v takových situacích reagovali jako terapeut?</a:t>
            </a:r>
            <a:endParaRPr lang="cs-CZ" sz="1400" dirty="0"/>
          </a:p>
          <a:p>
            <a:pPr algn="just"/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Kazuistika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1900" b="1" dirty="0"/>
              <a:t>Třetí fáze (1 měsíc): </a:t>
            </a:r>
            <a:r>
              <a:rPr lang="cs-CZ" sz="1900" dirty="0"/>
              <a:t>V třetí fázi je klientovým úkolem se odpoutávat od komunity – opouštět to, co už často vnímá jako svůj domov.</a:t>
            </a:r>
          </a:p>
          <a:p>
            <a:pPr algn="just"/>
            <a:r>
              <a:rPr lang="cs-CZ" sz="1900" dirty="0"/>
              <a:t>Ivana se ve vztahu se svými rodiči nadále čím dál více zplnomocňuje, určuje své hranice a nenechává si je překročit, i přes negativní reakce rodičů (přece jenom na tohle nebyli u své holčičky zvyklí). </a:t>
            </a:r>
            <a:r>
              <a:rPr lang="cs-CZ" sz="1900" dirty="0" err="1"/>
              <a:t>Ivča</a:t>
            </a:r>
            <a:r>
              <a:rPr lang="cs-CZ" sz="1900" dirty="0"/>
              <a:t> velmi dospěla a chystá se odjet na doléčovací centrum s chráněným bydlením, i přes přání rodiny, aby se vrátila domů.</a:t>
            </a:r>
          </a:p>
          <a:p>
            <a:pPr algn="just"/>
            <a:r>
              <a:rPr lang="cs-CZ" sz="1900" dirty="0" err="1"/>
              <a:t>Ivčin</a:t>
            </a:r>
            <a:r>
              <a:rPr lang="cs-CZ" sz="1900" dirty="0"/>
              <a:t> závěrečný rituál je silný a dojemný. Odchází důležitý člen komunity. Poslední skupiny ani rituálu se ale ani jeden z rodičů neúčastní.</a:t>
            </a:r>
          </a:p>
          <a:p>
            <a:pPr algn="just"/>
            <a:r>
              <a:rPr lang="cs-CZ" sz="1600" i="1" dirty="0"/>
              <a:t>Ivana strávila v komunitě necelých 13 měsíců. Během nich se z ní stala dospělá žena, která byla o mnoho kroků dále v </a:t>
            </a:r>
            <a:r>
              <a:rPr lang="cs-CZ" sz="1600" i="1" dirty="0" err="1"/>
              <a:t>sebepřijetí</a:t>
            </a:r>
            <a:r>
              <a:rPr lang="cs-CZ" sz="1600" i="1" dirty="0"/>
              <a:t>, ve vnímání sounáležitosti s druhými, ve vlastní nezávislosti... Věříme, že u nás především našla „bezpečné místo“ a s ním porozumění a přijetí. Vnímáte ale nějaká rizika, která může představovat odchod z místa, kde takovou dobu žila?</a:t>
            </a:r>
            <a:endParaRPr lang="cs-CZ" sz="1600" dirty="0"/>
          </a:p>
          <a:p>
            <a:pPr algn="just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Kazuistika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cs-CZ" sz="2200" b="1" dirty="0"/>
              <a:t>Po ukončení: </a:t>
            </a:r>
            <a:r>
              <a:rPr lang="cs-CZ" sz="2200" dirty="0"/>
              <a:t>S Ivanou udržujeme kontakt i nadále po ukončení léčby. Pomalu se sžívá s </a:t>
            </a:r>
            <a:r>
              <a:rPr lang="cs-CZ" sz="2200" dirty="0" err="1"/>
              <a:t>doléčovákem</a:t>
            </a:r>
            <a:r>
              <a:rPr lang="cs-CZ" sz="2200" dirty="0"/>
              <a:t>, nachází si zaměstnání, tam i pár přátel... Nedlouho poté se ale situace doma zhoršuje – začíná fetovat i její mladší brácha, v ní to vzbuzuje hodně úzkostí a silné chutě na drogy. Ivana pak na týden přijela do komunity, „připomenout si, o co jí jde“. Poté zase odjíždí se se světem potýkat sama.</a:t>
            </a:r>
          </a:p>
          <a:p>
            <a:pPr algn="just"/>
            <a:r>
              <a:rPr lang="cs-CZ" sz="2200" dirty="0"/>
              <a:t>Dnes je to více než rok od </a:t>
            </a:r>
            <a:r>
              <a:rPr lang="cs-CZ" sz="2200" dirty="0" err="1"/>
              <a:t>Ivčina</a:t>
            </a:r>
            <a:r>
              <a:rPr lang="cs-CZ" sz="2200" dirty="0"/>
              <a:t> rituálu. Má své bydlení, má přítele, má stabilní zaměstnání, které ji baví. Je v insolvenci, což vnímá jako nejlepší možný způsob řešení svých dluhů. Když jsem si s ní naposledy volal, říkala, že život není jednoduchý, ale že ji baví, a že ví, že bude ještě líp.</a:t>
            </a:r>
          </a:p>
          <a:p>
            <a:pPr algn="just"/>
            <a:r>
              <a:rPr lang="cs-CZ" sz="2000" i="1" dirty="0"/>
              <a:t>Změnil se Váš dojem z Ivany oproti tomu, který jste měli na začátku kazuistiky? Jak nyní rozumíte její závislosti? </a:t>
            </a:r>
            <a:endParaRPr lang="cs-CZ" sz="2000" dirty="0"/>
          </a:p>
          <a:p>
            <a:pPr algn="just"/>
            <a:r>
              <a:rPr lang="cs-CZ" sz="2000" i="1" dirty="0"/>
              <a:t>Cesty, na kterých naše klienty doprovázíme, někam často dovedou i nás samotné v našem porozumění nejenom klientovi samotnému, ale i v širším smyslu – v porozumění tomu, co to obnáší být člověkem. Jak vlastně rozumíte závislosti jako takové? Poznáváte ji i u sebe?  </a:t>
            </a:r>
            <a:endParaRPr lang="cs-CZ" sz="2000" dirty="0"/>
          </a:p>
          <a:p>
            <a:pPr algn="just"/>
            <a:r>
              <a:rPr lang="cs-CZ" sz="2000" i="1" dirty="0"/>
              <a:t>Jak nyní rozumíte léčbě v terapeutické komunitě? Je podle Vás něčím specifická? Co se dělo v TK, co by se jinde (v ambulantní psychoterapii, v psychiatrické nemocnici...) dít nemohlo?</a:t>
            </a:r>
            <a:endParaRPr lang="cs-CZ" sz="2000" dirty="0"/>
          </a:p>
          <a:p>
            <a:pPr algn="just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sz="1800" dirty="0" smtClean="0"/>
              <a:t>De Leon, G. (2000). </a:t>
            </a:r>
            <a:r>
              <a:rPr lang="cs-CZ" sz="1800" i="1" dirty="0" err="1" smtClean="0"/>
              <a:t>The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Therapeutic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Community</a:t>
            </a:r>
            <a:r>
              <a:rPr lang="cs-CZ" sz="1800" i="1" dirty="0" smtClean="0"/>
              <a:t>: </a:t>
            </a:r>
            <a:r>
              <a:rPr lang="cs-CZ" sz="1800" i="1" dirty="0" err="1" smtClean="0"/>
              <a:t>Theory</a:t>
            </a:r>
            <a:r>
              <a:rPr lang="cs-CZ" sz="1800" i="1" dirty="0" smtClean="0"/>
              <a:t>, Model, </a:t>
            </a:r>
            <a:r>
              <a:rPr lang="cs-CZ" sz="1800" i="1" dirty="0" err="1" smtClean="0"/>
              <a:t>and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Method</a:t>
            </a:r>
            <a:r>
              <a:rPr lang="cs-CZ" sz="1800" dirty="0" smtClean="0"/>
              <a:t>. New York: </a:t>
            </a:r>
            <a:r>
              <a:rPr lang="cs-CZ" sz="1800" dirty="0" err="1" smtClean="0"/>
              <a:t>Springer</a:t>
            </a:r>
            <a:r>
              <a:rPr lang="cs-CZ" sz="1800" dirty="0" smtClean="0"/>
              <a:t> </a:t>
            </a:r>
            <a:r>
              <a:rPr lang="cs-CZ" sz="1800" dirty="0" err="1" smtClean="0"/>
              <a:t>Publishing</a:t>
            </a:r>
            <a:r>
              <a:rPr lang="cs-CZ" sz="1800" dirty="0" smtClean="0"/>
              <a:t> </a:t>
            </a:r>
            <a:r>
              <a:rPr lang="cs-CZ" sz="1800" dirty="0" err="1" smtClean="0"/>
              <a:t>Company</a:t>
            </a:r>
            <a:r>
              <a:rPr lang="cs-CZ" sz="1800" dirty="0" smtClean="0"/>
              <a:t>, </a:t>
            </a:r>
            <a:r>
              <a:rPr lang="cs-CZ" sz="1800" dirty="0" err="1" smtClean="0"/>
              <a:t>Inc</a:t>
            </a:r>
            <a:r>
              <a:rPr lang="cs-CZ" sz="1800" dirty="0" smtClean="0"/>
              <a:t>.</a:t>
            </a:r>
          </a:p>
          <a:p>
            <a:pPr algn="just"/>
            <a:r>
              <a:rPr lang="cs-CZ" sz="1800" dirty="0" smtClean="0"/>
              <a:t>Kalina, K. (2008). </a:t>
            </a:r>
            <a:r>
              <a:rPr lang="cs-CZ" sz="1800" i="1" dirty="0" smtClean="0"/>
              <a:t>Terapeutická komunita: Obecný model a jeho aplikace v léčbě závislosti</a:t>
            </a:r>
            <a:r>
              <a:rPr lang="cs-CZ" sz="1800" dirty="0" smtClean="0"/>
              <a:t>. Praha: </a:t>
            </a:r>
            <a:r>
              <a:rPr lang="cs-CZ" sz="1800" dirty="0" err="1" smtClean="0"/>
              <a:t>Grada</a:t>
            </a:r>
            <a:r>
              <a:rPr lang="cs-CZ" sz="1800" dirty="0" smtClean="0"/>
              <a:t>.</a:t>
            </a:r>
          </a:p>
          <a:p>
            <a:pPr algn="just"/>
            <a:r>
              <a:rPr lang="cs-CZ" sz="1800" dirty="0" smtClean="0"/>
              <a:t>Maté, G. (2008). </a:t>
            </a:r>
            <a:r>
              <a:rPr lang="cs-CZ" sz="1800" i="1" dirty="0" smtClean="0"/>
              <a:t>In </a:t>
            </a:r>
            <a:r>
              <a:rPr lang="cs-CZ" sz="1800" i="1" dirty="0" err="1" smtClean="0"/>
              <a:t>the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Realm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of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Hungry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Ghosts</a:t>
            </a:r>
            <a:r>
              <a:rPr lang="cs-CZ" sz="1800" i="1" dirty="0" smtClean="0"/>
              <a:t>: </a:t>
            </a:r>
            <a:r>
              <a:rPr lang="cs-CZ" sz="1800" i="1" dirty="0" err="1" smtClean="0"/>
              <a:t>Close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Encounters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with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Addiction</a:t>
            </a:r>
            <a:r>
              <a:rPr lang="cs-CZ" sz="1800" dirty="0" smtClean="0"/>
              <a:t>. </a:t>
            </a:r>
            <a:r>
              <a:rPr lang="cs-CZ" sz="1800" dirty="0" err="1" smtClean="0"/>
              <a:t>North</a:t>
            </a:r>
            <a:r>
              <a:rPr lang="cs-CZ" sz="1800" dirty="0" smtClean="0"/>
              <a:t> </a:t>
            </a:r>
            <a:r>
              <a:rPr lang="cs-CZ" sz="1800" dirty="0" err="1" smtClean="0"/>
              <a:t>Atlantic</a:t>
            </a:r>
            <a:r>
              <a:rPr lang="cs-CZ" sz="1800" dirty="0" smtClean="0"/>
              <a:t> </a:t>
            </a:r>
            <a:r>
              <a:rPr lang="cs-CZ" sz="1800" dirty="0" err="1" smtClean="0"/>
              <a:t>Books</a:t>
            </a:r>
            <a:r>
              <a:rPr lang="cs-CZ" sz="1800" dirty="0" smtClean="0"/>
              <a:t>. New </a:t>
            </a:r>
            <a:r>
              <a:rPr lang="cs-CZ" sz="1800" dirty="0" err="1" smtClean="0"/>
              <a:t>Jersey</a:t>
            </a:r>
            <a:r>
              <a:rPr lang="cs-CZ" sz="1800" dirty="0" smtClean="0"/>
              <a:t>: </a:t>
            </a:r>
            <a:r>
              <a:rPr lang="cs-CZ" sz="1800" dirty="0" err="1" smtClean="0"/>
              <a:t>Wiley</a:t>
            </a:r>
            <a:r>
              <a:rPr lang="cs-CZ" sz="1800" dirty="0" smtClean="0"/>
              <a:t>.</a:t>
            </a:r>
          </a:p>
          <a:p>
            <a:pPr algn="just"/>
            <a:r>
              <a:rPr lang="en-US" sz="1800" dirty="0" smtClean="0"/>
              <a:t>Reading B</a:t>
            </a:r>
            <a:r>
              <a:rPr lang="cs-CZ" sz="1800" dirty="0" smtClean="0"/>
              <a:t>.</a:t>
            </a:r>
            <a:r>
              <a:rPr lang="en-US" sz="1800" dirty="0" smtClean="0"/>
              <a:t>, </a:t>
            </a:r>
            <a:r>
              <a:rPr lang="en-US" sz="1800" dirty="0" err="1" smtClean="0"/>
              <a:t>Weegmann</a:t>
            </a:r>
            <a:r>
              <a:rPr lang="en-US" sz="1800" dirty="0" smtClean="0"/>
              <a:t> M</a:t>
            </a:r>
            <a:r>
              <a:rPr lang="cs-CZ" sz="1800" dirty="0" smtClean="0"/>
              <a:t>.</a:t>
            </a:r>
            <a:r>
              <a:rPr lang="en-US" sz="1800" dirty="0" smtClean="0"/>
              <a:t> (eds.)</a:t>
            </a:r>
            <a:r>
              <a:rPr lang="cs-CZ" sz="1800" dirty="0" smtClean="0"/>
              <a:t> (2004). </a:t>
            </a:r>
            <a:r>
              <a:rPr lang="cs-CZ" sz="1800" i="1" dirty="0" err="1" smtClean="0"/>
              <a:t>Group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Psychotherapy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and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Addiction</a:t>
            </a:r>
            <a:r>
              <a:rPr lang="cs-CZ" sz="1800" dirty="0" smtClean="0"/>
              <a:t>. </a:t>
            </a:r>
          </a:p>
          <a:p>
            <a:pPr algn="just"/>
            <a:r>
              <a:rPr lang="cs-CZ" sz="1800" dirty="0" err="1" smtClean="0"/>
              <a:t>Rohr</a:t>
            </a:r>
            <a:r>
              <a:rPr lang="cs-CZ" sz="1800" dirty="0" smtClean="0"/>
              <a:t>, H., P. (2013). </a:t>
            </a:r>
            <a:r>
              <a:rPr lang="cs-CZ" sz="1800" i="1" dirty="0" smtClean="0"/>
              <a:t>Nedostatečný pocit vlastní hodnoty: Sebedestruktivní vnitřní programy a jejich překonávání</a:t>
            </a:r>
            <a:r>
              <a:rPr lang="cs-CZ" sz="1800" dirty="0" smtClean="0"/>
              <a:t>. Praha: Portál</a:t>
            </a:r>
          </a:p>
          <a:p>
            <a:pPr algn="just"/>
            <a:r>
              <a:rPr lang="cs-CZ" sz="1800" dirty="0" err="1" smtClean="0"/>
              <a:t>Rohr</a:t>
            </a:r>
            <a:r>
              <a:rPr lang="cs-CZ" sz="1800" dirty="0" smtClean="0"/>
              <a:t>, H., P. (2015). </a:t>
            </a:r>
            <a:r>
              <a:rPr lang="cs-CZ" sz="1800" i="1" dirty="0" smtClean="0"/>
              <a:t>Závislost</a:t>
            </a:r>
            <a:r>
              <a:rPr lang="cs-CZ" sz="1800" dirty="0" smtClean="0"/>
              <a:t>. Praha: Portál</a:t>
            </a:r>
          </a:p>
          <a:p>
            <a:pPr algn="just"/>
            <a:r>
              <a:rPr lang="pl-PL" sz="1800" dirty="0" smtClean="0"/>
              <a:t>Sobotka</a:t>
            </a:r>
            <a:r>
              <a:rPr lang="pl-PL" sz="1800" dirty="0"/>
              <a:t>, J. (2010). </a:t>
            </a:r>
            <a:r>
              <a:rPr lang="pl-PL" sz="1800" i="1" dirty="0"/>
              <a:t>Práce s komunitou</a:t>
            </a:r>
            <a:r>
              <a:rPr lang="pl-PL" sz="1800" dirty="0"/>
              <a:t>. Praha: PVŠPS.</a:t>
            </a:r>
            <a:endParaRPr lang="cs-CZ" sz="1800" dirty="0" smtClean="0"/>
          </a:p>
          <a:p>
            <a:pPr algn="just"/>
            <a:endParaRPr lang="cs-CZ" sz="2000" dirty="0"/>
          </a:p>
          <a:p>
            <a:pPr algn="just"/>
            <a:r>
              <a:rPr lang="cs-CZ" sz="2000" dirty="0" err="1" smtClean="0"/>
              <a:t>TedTalk</a:t>
            </a:r>
            <a:r>
              <a:rPr lang="cs-CZ" sz="2000" dirty="0" smtClean="0"/>
              <a:t> Johan </a:t>
            </a:r>
            <a:r>
              <a:rPr lang="cs-CZ" sz="2000" dirty="0" err="1" smtClean="0"/>
              <a:t>Hari</a:t>
            </a:r>
            <a:r>
              <a:rPr lang="cs-CZ" sz="2000" dirty="0" smtClean="0"/>
              <a:t> „</a:t>
            </a:r>
            <a:r>
              <a:rPr lang="cs-CZ" sz="2000" dirty="0" err="1" smtClean="0"/>
              <a:t>Everything</a:t>
            </a:r>
            <a:r>
              <a:rPr lang="cs-CZ" sz="2000" dirty="0" smtClean="0"/>
              <a:t> </a:t>
            </a:r>
            <a:r>
              <a:rPr lang="cs-CZ" sz="2000" dirty="0" err="1" smtClean="0"/>
              <a:t>you</a:t>
            </a:r>
            <a:r>
              <a:rPr lang="cs-CZ" sz="2000" dirty="0" smtClean="0"/>
              <a:t> </a:t>
            </a:r>
            <a:r>
              <a:rPr lang="cs-CZ" sz="2000" dirty="0" err="1" smtClean="0"/>
              <a:t>know</a:t>
            </a:r>
            <a:r>
              <a:rPr lang="cs-CZ" sz="2000" dirty="0" smtClean="0"/>
              <a:t> </a:t>
            </a:r>
            <a:r>
              <a:rPr lang="cs-CZ" sz="2000" dirty="0" err="1" smtClean="0"/>
              <a:t>about</a:t>
            </a:r>
            <a:r>
              <a:rPr lang="cs-CZ" sz="2000" dirty="0" smtClean="0"/>
              <a:t> </a:t>
            </a:r>
            <a:r>
              <a:rPr lang="cs-CZ" sz="2000" dirty="0" err="1" smtClean="0"/>
              <a:t>addiction</a:t>
            </a:r>
            <a:r>
              <a:rPr lang="cs-CZ" sz="2000" dirty="0" smtClean="0"/>
              <a:t> </a:t>
            </a:r>
            <a:r>
              <a:rPr lang="cs-CZ" sz="2000" dirty="0" err="1" smtClean="0"/>
              <a:t>is</a:t>
            </a:r>
            <a:r>
              <a:rPr lang="cs-CZ" sz="2000" dirty="0" smtClean="0"/>
              <a:t> </a:t>
            </a:r>
            <a:r>
              <a:rPr lang="cs-CZ" sz="2000" dirty="0" err="1" smtClean="0"/>
              <a:t>wrong</a:t>
            </a:r>
            <a:r>
              <a:rPr lang="cs-CZ" sz="2000" dirty="0" smtClean="0"/>
              <a:t>“: </a:t>
            </a:r>
            <a:r>
              <a:rPr lang="cs-CZ" sz="2000" dirty="0" smtClean="0">
                <a:hlinkClick r:id="rId2"/>
              </a:rPr>
              <a:t>https://www.ted.com/talks/johann_hari_everything_you_think_you_know_about_addiction_is_wrong?language=cs</a:t>
            </a:r>
            <a:endParaRPr lang="cs-CZ" sz="2000" dirty="0" smtClean="0"/>
          </a:p>
          <a:p>
            <a:pPr algn="just"/>
            <a:endParaRPr lang="cs-CZ" sz="2000" dirty="0"/>
          </a:p>
          <a:p>
            <a:pPr algn="just"/>
            <a:r>
              <a:rPr lang="cs-CZ" sz="2000" dirty="0" smtClean="0"/>
              <a:t>Filmy: </a:t>
            </a:r>
            <a:r>
              <a:rPr lang="cs-CZ" sz="2000" dirty="0" err="1" smtClean="0"/>
              <a:t>Stuart</a:t>
            </a:r>
            <a:r>
              <a:rPr lang="cs-CZ" sz="2000" dirty="0" smtClean="0"/>
              <a:t>: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Life</a:t>
            </a:r>
            <a:r>
              <a:rPr lang="cs-CZ" sz="2000" dirty="0" smtClean="0"/>
              <a:t> </a:t>
            </a:r>
            <a:r>
              <a:rPr lang="cs-CZ" sz="2000" dirty="0" err="1" smtClean="0"/>
              <a:t>Backwards</a:t>
            </a:r>
            <a:r>
              <a:rPr lang="cs-CZ" sz="2000" dirty="0" smtClean="0"/>
              <a:t>, Pravidla </a:t>
            </a:r>
            <a:r>
              <a:rPr lang="cs-CZ" sz="2000" dirty="0" smtClean="0"/>
              <a:t>lži</a:t>
            </a:r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err="1" smtClean="0"/>
              <a:t>Youtube</a:t>
            </a:r>
            <a:r>
              <a:rPr lang="cs-CZ" sz="2000" dirty="0" smtClean="0"/>
              <a:t>: </a:t>
            </a:r>
            <a:r>
              <a:rPr lang="cs-CZ" sz="2000" dirty="0" err="1" smtClean="0"/>
              <a:t>Healing</a:t>
            </a:r>
            <a:r>
              <a:rPr lang="cs-CZ" sz="2000" dirty="0" smtClean="0"/>
              <a:t> </a:t>
            </a:r>
            <a:r>
              <a:rPr lang="cs-CZ" sz="2000" dirty="0" err="1" smtClean="0"/>
              <a:t>Homes</a:t>
            </a:r>
            <a:endParaRPr lang="cs-CZ" sz="2000" dirty="0" smtClean="0"/>
          </a:p>
          <a:p>
            <a:pPr algn="just"/>
            <a:endParaRPr lang="cs-CZ" sz="2000" dirty="0"/>
          </a:p>
          <a:p>
            <a:pPr algn="just"/>
            <a:endParaRPr lang="cs-CZ" sz="2000" dirty="0" smtClean="0"/>
          </a:p>
          <a:p>
            <a:pPr algn="just"/>
            <a:endParaRPr lang="cs-CZ" sz="2000" dirty="0"/>
          </a:p>
          <a:p>
            <a:pPr algn="just"/>
            <a:endParaRPr lang="cs-CZ" sz="2000" dirty="0" smtClean="0"/>
          </a:p>
          <a:p>
            <a:pPr algn="just"/>
            <a:endParaRPr lang="cs-CZ" sz="2000" dirty="0"/>
          </a:p>
          <a:p>
            <a:pPr algn="just"/>
            <a:endParaRPr lang="cs-CZ" sz="20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se to všechno odehrává…</a:t>
            </a:r>
            <a:endParaRPr lang="cs-CZ" dirty="0"/>
          </a:p>
        </p:txBody>
      </p:sp>
      <p:pic>
        <p:nvPicPr>
          <p:cNvPr id="7" name="Zástupný symbol pro obsah 6" descr="15068931_1068601583257457_5571935868369043393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868" y="142852"/>
            <a:ext cx="5111750" cy="2875359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1851024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cs-CZ" dirty="0" smtClean="0"/>
              <a:t> hospodářství v údolí na okraji vesnice se zvířaty (kachnami, slepicemi, koňmi, prasaty…), asi 65 km od Brna.</a:t>
            </a:r>
          </a:p>
          <a:p>
            <a:pPr algn="just"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prostředí národního parku </a:t>
            </a:r>
            <a:r>
              <a:rPr lang="cs-CZ" dirty="0" err="1" smtClean="0"/>
              <a:t>Rokytná</a:t>
            </a:r>
            <a:endParaRPr lang="cs-CZ" dirty="0" smtClean="0"/>
          </a:p>
          <a:p>
            <a:pPr algn="just">
              <a:buFont typeface="Arial" pitchFamily="34" charset="0"/>
              <a:buChar char="•"/>
            </a:pPr>
            <a:r>
              <a:rPr lang="cs-CZ" dirty="0" smtClean="0"/>
              <a:t> kapacita 15 klientů</a:t>
            </a:r>
          </a:p>
          <a:p>
            <a:pPr algn="just">
              <a:buFont typeface="Arial" pitchFamily="34" charset="0"/>
              <a:buChar char="•"/>
            </a:pPr>
            <a:endParaRPr lang="cs-CZ" dirty="0"/>
          </a:p>
          <a:p>
            <a:pPr algn="just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643438" y="3571876"/>
            <a:ext cx="1236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latin typeface="+mj-lt"/>
              </a:rPr>
              <a:t>…a s kým:</a:t>
            </a:r>
            <a:endParaRPr lang="cs-CZ" sz="2000" b="1" dirty="0">
              <a:latin typeface="+mj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572000" y="3929066"/>
            <a:ext cx="435771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cs-CZ" sz="1400" dirty="0" smtClean="0"/>
              <a:t> klienti většinou přicházejí z </a:t>
            </a:r>
            <a:r>
              <a:rPr lang="cs-CZ" sz="1400" dirty="0" err="1" smtClean="0"/>
              <a:t>detoxu</a:t>
            </a:r>
            <a:r>
              <a:rPr lang="cs-CZ" sz="1400" dirty="0"/>
              <a:t> </a:t>
            </a:r>
            <a:r>
              <a:rPr lang="cs-CZ" sz="1400" dirty="0" smtClean="0"/>
              <a:t>a pobytu v PL, méně často z výkonu trestu.  Jsou tím pádem „čistí“ 1 týden až několik měsíců.</a:t>
            </a:r>
            <a:endParaRPr lang="cs-CZ" sz="1400" dirty="0"/>
          </a:p>
          <a:p>
            <a:pPr algn="just">
              <a:buFont typeface="Arial" pitchFamily="34" charset="0"/>
              <a:buChar char="•"/>
            </a:pPr>
            <a:r>
              <a:rPr lang="cs-CZ" sz="1400" dirty="0" smtClean="0"/>
              <a:t> věkově mezi 18-45 lety.</a:t>
            </a:r>
          </a:p>
          <a:p>
            <a:pPr algn="just">
              <a:buFont typeface="Arial" pitchFamily="34" charset="0"/>
              <a:buChar char="•"/>
            </a:pPr>
            <a:r>
              <a:rPr lang="cs-CZ" sz="1400" dirty="0"/>
              <a:t> </a:t>
            </a:r>
            <a:r>
              <a:rPr lang="cs-CZ" sz="1400" dirty="0" smtClean="0"/>
              <a:t>přicházejí nejčastěji se závislostí na pervitinu, opiátech, marihuaně, alkoholu, lécích, hraní… S „čistými“ alkoholiky nepracujeme.</a:t>
            </a:r>
          </a:p>
          <a:p>
            <a:pPr algn="just">
              <a:buFont typeface="Arial" pitchFamily="34" charset="0"/>
              <a:buChar char="•"/>
            </a:pPr>
            <a:r>
              <a:rPr lang="cs-CZ" sz="1400" dirty="0" smtClean="0"/>
              <a:t> většinou za sebou mají nějakou trestní minulost, velmi často i s pár lety </a:t>
            </a:r>
            <a:r>
              <a:rPr lang="cs-CZ" sz="1400" dirty="0" err="1" smtClean="0"/>
              <a:t>odsezenými</a:t>
            </a:r>
            <a:r>
              <a:rPr lang="cs-CZ" sz="1400" dirty="0" smtClean="0"/>
              <a:t>. Mívají dluhy, jsou zatížení exekucemi</a:t>
            </a:r>
            <a:r>
              <a:rPr lang="cs-CZ" sz="1400" dirty="0" smtClean="0"/>
              <a:t>. Historie bezdomovectví.</a:t>
            </a:r>
            <a:endParaRPr lang="cs-CZ" sz="1400" dirty="0" smtClean="0"/>
          </a:p>
          <a:p>
            <a:pPr algn="just">
              <a:buFont typeface="Arial" pitchFamily="34" charset="0"/>
              <a:buChar char="•"/>
            </a:pPr>
            <a:r>
              <a:rPr lang="cs-CZ" sz="1400" dirty="0" smtClean="0"/>
              <a:t> duální diagnózy</a:t>
            </a:r>
          </a:p>
          <a:p>
            <a:pPr algn="just">
              <a:buFont typeface="Arial" pitchFamily="34" charset="0"/>
              <a:buChar char="•"/>
            </a:pPr>
            <a:r>
              <a:rPr lang="cs-CZ" sz="1400" dirty="0" smtClean="0"/>
              <a:t> různé životní příběhy, očekávání, potřeby</a:t>
            </a:r>
          </a:p>
          <a:p>
            <a:pPr algn="just">
              <a:buFont typeface="Arial" pitchFamily="34" charset="0"/>
              <a:buChar char="•"/>
            </a:pPr>
            <a:endParaRPr lang="cs-CZ" sz="1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00034" y="3571876"/>
            <a:ext cx="2704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latin typeface="+mj-lt"/>
              </a:rPr>
              <a:t>… za jakých podmínek…</a:t>
            </a:r>
            <a:endParaRPr lang="cs-CZ" sz="2000" b="1" dirty="0">
              <a:latin typeface="+mj-lt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00034" y="4000504"/>
            <a:ext cx="3714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cs-CZ" sz="1400" dirty="0" smtClean="0"/>
              <a:t> k úspěšnému absolvování programu (ukončení s rituálem) je třeba 11-13 měsíců. Pobyt je ale dobrovolný, klient může kdykoliv odejít.</a:t>
            </a:r>
          </a:p>
          <a:p>
            <a:pPr algn="just">
              <a:buFont typeface="Arial" pitchFamily="34" charset="0"/>
              <a:buChar char="•"/>
            </a:pPr>
            <a:r>
              <a:rPr lang="cs-CZ" sz="1400" dirty="0"/>
              <a:t> </a:t>
            </a:r>
            <a:r>
              <a:rPr lang="cs-CZ" sz="1400" dirty="0" smtClean="0"/>
              <a:t>léčba je rozdělená do čtyř fází, které obnáší určité nároky. S postupujícím časem má klient čím dál větší zodpovědnost za chod komunity.</a:t>
            </a:r>
          </a:p>
          <a:p>
            <a:pPr algn="just">
              <a:buFont typeface="Arial" pitchFamily="34" charset="0"/>
              <a:buChar char="•"/>
            </a:pPr>
            <a:r>
              <a:rPr lang="cs-CZ" sz="1400" dirty="0"/>
              <a:t> </a:t>
            </a:r>
            <a:r>
              <a:rPr lang="cs-CZ" sz="1400" dirty="0" smtClean="0"/>
              <a:t>klient musí přijmout režim a pravidla komunity. Za jejich překročení dostává  tzv. „sankce“.</a:t>
            </a:r>
          </a:p>
          <a:p>
            <a:pPr algn="just">
              <a:buFont typeface="Arial" pitchFamily="34" charset="0"/>
              <a:buChar char="•"/>
            </a:pPr>
            <a:r>
              <a:rPr lang="cs-CZ" sz="1400" dirty="0"/>
              <a:t> </a:t>
            </a:r>
            <a:r>
              <a:rPr lang="cs-CZ" sz="1400" dirty="0" smtClean="0"/>
              <a:t>komunita je do velké míry </a:t>
            </a:r>
            <a:r>
              <a:rPr lang="cs-CZ" sz="1400" dirty="0" err="1" smtClean="0"/>
              <a:t>samořídící</a:t>
            </a:r>
            <a:endParaRPr lang="cs-CZ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munita\Downloads\A22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09045" cy="3428999"/>
          </a:xfrm>
          <a:prstGeom prst="rect">
            <a:avLst/>
          </a:prstGeom>
          <a:noFill/>
        </p:spPr>
      </p:pic>
      <p:pic>
        <p:nvPicPr>
          <p:cNvPr id="2051" name="Picture 3" descr="C:\Users\Komunita\Downloads\B22-page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04" y="2171750"/>
            <a:ext cx="6572296" cy="46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sk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328544" y="-757095"/>
            <a:ext cx="6361819" cy="83045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Terapeutická komunita jako léčebná metoda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Kalina, de Leon: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Role členů</a:t>
            </a:r>
          </a:p>
          <a:p>
            <a:r>
              <a:rPr lang="cs-CZ" dirty="0" smtClean="0"/>
              <a:t>Zpětná vazba</a:t>
            </a:r>
          </a:p>
          <a:p>
            <a:r>
              <a:rPr lang="cs-CZ" dirty="0" smtClean="0"/>
              <a:t>Členství jako vzor</a:t>
            </a:r>
          </a:p>
          <a:p>
            <a:r>
              <a:rPr lang="cs-CZ" dirty="0" smtClean="0"/>
              <a:t>Vztahy</a:t>
            </a:r>
          </a:p>
          <a:p>
            <a:r>
              <a:rPr lang="cs-CZ" dirty="0" smtClean="0"/>
              <a:t>Skupinový formát učení</a:t>
            </a:r>
          </a:p>
          <a:p>
            <a:r>
              <a:rPr lang="cs-CZ" dirty="0" smtClean="0"/>
              <a:t>Kultura</a:t>
            </a:r>
          </a:p>
          <a:p>
            <a:r>
              <a:rPr lang="cs-CZ" dirty="0" smtClean="0"/>
              <a:t>Struktury a systémy</a:t>
            </a:r>
          </a:p>
          <a:p>
            <a:r>
              <a:rPr lang="cs-CZ" dirty="0" smtClean="0"/>
              <a:t>Otevřená komunikace</a:t>
            </a:r>
          </a:p>
          <a:p>
            <a:r>
              <a:rPr lang="cs-CZ" dirty="0" smtClean="0"/>
              <a:t>Komunitní a individuální rovnováha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2200" dirty="0" smtClean="0"/>
              <a:t>Samořízení.</a:t>
            </a:r>
            <a:endParaRPr lang="cs-CZ" sz="2200" dirty="0" smtClean="0"/>
          </a:p>
          <a:p>
            <a:pPr>
              <a:buNone/>
            </a:pPr>
            <a:r>
              <a:rPr lang="cs-CZ" sz="2200" dirty="0" smtClean="0"/>
              <a:t>Zájem</a:t>
            </a:r>
          </a:p>
          <a:p>
            <a:pPr>
              <a:buNone/>
            </a:pPr>
            <a:r>
              <a:rPr lang="cs-CZ" sz="2200" dirty="0" smtClean="0"/>
              <a:t>Model. Důvěra!</a:t>
            </a:r>
          </a:p>
          <a:p>
            <a:pPr>
              <a:buNone/>
            </a:pPr>
            <a:r>
              <a:rPr lang="cs-CZ" sz="2200" dirty="0" smtClean="0"/>
              <a:t>Spolubytí. „TK vrací problém tam, odkud přišel“ (M. </a:t>
            </a:r>
            <a:r>
              <a:rPr lang="cs-CZ" sz="2200" dirty="0" err="1" smtClean="0"/>
              <a:t>Jones</a:t>
            </a:r>
            <a:r>
              <a:rPr lang="cs-CZ" sz="2200" dirty="0" smtClean="0"/>
              <a:t>)</a:t>
            </a:r>
          </a:p>
          <a:p>
            <a:pPr>
              <a:buNone/>
            </a:pPr>
            <a:r>
              <a:rPr lang="cs-CZ" sz="2200" dirty="0" smtClean="0"/>
              <a:t>„</a:t>
            </a:r>
            <a:r>
              <a:rPr lang="en-US" sz="2200" dirty="0" smtClean="0"/>
              <a:t>Only you can do it but you can't do it alone</a:t>
            </a:r>
            <a:r>
              <a:rPr lang="cs-CZ" sz="2200" dirty="0" smtClean="0"/>
              <a:t>“</a:t>
            </a:r>
            <a:endParaRPr lang="cs-CZ" sz="2200" dirty="0"/>
          </a:p>
          <a:p>
            <a:pPr>
              <a:buNone/>
            </a:pPr>
            <a:r>
              <a:rPr lang="cs-CZ" sz="2200" dirty="0" smtClean="0"/>
              <a:t>Rituály, tradice… Hodnoty!</a:t>
            </a:r>
          </a:p>
          <a:p>
            <a:pPr>
              <a:buNone/>
            </a:pPr>
            <a:r>
              <a:rPr lang="cs-CZ" sz="2200" dirty="0" smtClean="0"/>
              <a:t>Režim, pravidla. Respektování týmu.</a:t>
            </a:r>
          </a:p>
          <a:p>
            <a:pPr>
              <a:buNone/>
            </a:pPr>
            <a:r>
              <a:rPr lang="cs-CZ" sz="2200" dirty="0" smtClean="0"/>
              <a:t>Otevřenost a upřímnost.</a:t>
            </a:r>
          </a:p>
          <a:p>
            <a:pPr>
              <a:buNone/>
            </a:pPr>
            <a:r>
              <a:rPr lang="cs-CZ" sz="2200" dirty="0" smtClean="0"/>
              <a:t>Společenství x individuální potřeby; být sám sebou a být ve vztazích</a:t>
            </a:r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psychologa v TK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18396"/>
          </a:xfrm>
        </p:spPr>
        <p:txBody>
          <a:bodyPr>
            <a:noAutofit/>
          </a:bodyPr>
          <a:lstStyle/>
          <a:p>
            <a:pPr algn="just"/>
            <a:r>
              <a:rPr lang="cs-CZ" sz="1400" dirty="0" smtClean="0"/>
              <a:t>Psycholog je součástí </a:t>
            </a:r>
            <a:r>
              <a:rPr lang="cs-CZ" sz="1400" b="1" dirty="0" smtClean="0"/>
              <a:t>terapeutického týmu</a:t>
            </a:r>
            <a:r>
              <a:rPr lang="cs-CZ" sz="1400" dirty="0" smtClean="0"/>
              <a:t>. Ten u nás tvoří šest terapeutů:</a:t>
            </a:r>
          </a:p>
          <a:p>
            <a:pPr lvl="1" algn="just"/>
            <a:r>
              <a:rPr lang="cs-CZ" sz="1400" dirty="0" smtClean="0"/>
              <a:t>vedoucí TK (s PT výcvikem)</a:t>
            </a:r>
          </a:p>
          <a:p>
            <a:pPr lvl="1" algn="just"/>
            <a:r>
              <a:rPr lang="cs-CZ" sz="1400" dirty="0" smtClean="0"/>
              <a:t>2 terapeuti – psychologové (ve výcviku)</a:t>
            </a:r>
          </a:p>
          <a:p>
            <a:pPr lvl="1" algn="just"/>
            <a:r>
              <a:rPr lang="cs-CZ" sz="1400" dirty="0" smtClean="0"/>
              <a:t>2 terapeuti – ex-</a:t>
            </a:r>
            <a:r>
              <a:rPr lang="cs-CZ" sz="1400" dirty="0" err="1" smtClean="0"/>
              <a:t>useři</a:t>
            </a:r>
            <a:endParaRPr lang="cs-CZ" sz="1400" dirty="0" smtClean="0"/>
          </a:p>
          <a:p>
            <a:pPr lvl="1" algn="just"/>
            <a:r>
              <a:rPr lang="cs-CZ" sz="1400" dirty="0" smtClean="0"/>
              <a:t>sociální pracovnice. </a:t>
            </a:r>
          </a:p>
          <a:p>
            <a:pPr lvl="1" algn="just">
              <a:buNone/>
            </a:pPr>
            <a:r>
              <a:rPr lang="cs-CZ" sz="1400" dirty="0" smtClean="0"/>
              <a:t>Práce na služby, dojíždění =&gt; specifika</a:t>
            </a:r>
          </a:p>
          <a:p>
            <a:pPr lvl="1" algn="just">
              <a:buNone/>
            </a:pPr>
            <a:endParaRPr lang="cs-CZ" sz="1400" dirty="0"/>
          </a:p>
          <a:p>
            <a:pPr algn="just"/>
            <a:r>
              <a:rPr lang="cs-CZ" sz="1400" b="1" dirty="0" smtClean="0"/>
              <a:t>Psychoterapeutická práce</a:t>
            </a:r>
            <a:r>
              <a:rPr lang="cs-CZ" sz="1400" dirty="0" smtClean="0"/>
              <a:t>: </a:t>
            </a:r>
          </a:p>
          <a:p>
            <a:pPr lvl="1" algn="just"/>
            <a:r>
              <a:rPr lang="cs-CZ" sz="1400" dirty="0" smtClean="0"/>
              <a:t>skupinová (vedení a facilitace skupin a komunit, relaxací, imaginací, mimořádné komunity…)</a:t>
            </a:r>
          </a:p>
          <a:p>
            <a:pPr lvl="1" algn="just"/>
            <a:r>
              <a:rPr lang="cs-CZ" sz="1400" dirty="0" smtClean="0"/>
              <a:t>individuální (individuální sezení, </a:t>
            </a:r>
            <a:r>
              <a:rPr lang="cs-CZ" sz="1400" dirty="0" err="1" smtClean="0"/>
              <a:t>garantství</a:t>
            </a:r>
            <a:r>
              <a:rPr lang="cs-CZ" sz="1400" dirty="0" smtClean="0"/>
              <a:t>, krizová intervence)</a:t>
            </a:r>
          </a:p>
          <a:p>
            <a:pPr lvl="1" algn="just"/>
            <a:r>
              <a:rPr lang="cs-CZ" sz="1400" dirty="0"/>
              <a:t>p</a:t>
            </a:r>
            <a:r>
              <a:rPr lang="cs-CZ" sz="1400" dirty="0" smtClean="0"/>
              <a:t>ráce s rodinami, partnery…</a:t>
            </a:r>
          </a:p>
          <a:p>
            <a:pPr lvl="1" algn="just"/>
            <a:r>
              <a:rPr lang="cs-CZ" sz="1400" dirty="0"/>
              <a:t>p</a:t>
            </a:r>
            <a:r>
              <a:rPr lang="cs-CZ" sz="1400" dirty="0" smtClean="0"/>
              <a:t>oradenská práce: např. prevence </a:t>
            </a:r>
            <a:r>
              <a:rPr lang="cs-CZ" sz="1400" dirty="0" err="1" smtClean="0"/>
              <a:t>relapsu</a:t>
            </a:r>
            <a:r>
              <a:rPr lang="cs-CZ" sz="1400" dirty="0" smtClean="0"/>
              <a:t>, i trocha sociální práce</a:t>
            </a:r>
            <a:endParaRPr lang="cs-CZ" sz="1400" dirty="0" smtClean="0"/>
          </a:p>
          <a:p>
            <a:pPr lvl="1" algn="just"/>
            <a:endParaRPr lang="cs-CZ" sz="1400" dirty="0" smtClean="0"/>
          </a:p>
          <a:p>
            <a:pPr algn="just"/>
            <a:r>
              <a:rPr lang="cs-CZ" sz="1400" b="1" dirty="0" smtClean="0"/>
              <a:t>Péče o prostředí:</a:t>
            </a:r>
          </a:p>
          <a:p>
            <a:pPr lvl="1" algn="just"/>
            <a:r>
              <a:rPr lang="cs-CZ" sz="1400" dirty="0" smtClean="0"/>
              <a:t>v podstatě jde o bytí s klienty, starání se o to, aby prostředí bylo léčebné. Péče o dialog. Hodně intuitivní, vztahová práce. Popovídání u kafe, společné zahrání na bubny, procházky… Pracujeme jak s obsahem, tak procesem, a hledáme rovnováhu v tom do toho klientům příliš nezasahovat.</a:t>
            </a:r>
          </a:p>
          <a:p>
            <a:pPr lvl="1" algn="just"/>
            <a:endParaRPr lang="cs-CZ" sz="1400" dirty="0" smtClean="0"/>
          </a:p>
          <a:p>
            <a:pPr algn="just"/>
            <a:r>
              <a:rPr lang="cs-CZ" sz="1400" dirty="0" smtClean="0"/>
              <a:t>Kancelářská práce a praktické záležitosti – psaní posudků a doporučení, domluva se soudy, policií; ježdění pro nákup, seno…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 co se snažíme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Věříme, že úspěšný pobyt v komunitě vede k hluboké osobnostní změně a vnímání světa a sebe, nikoliv jen k abstinenci. Věříme, že závislost je prostě lidská věc, která má své příčiny a dá se z ní zotavit.</a:t>
            </a:r>
          </a:p>
          <a:p>
            <a:r>
              <a:rPr lang="cs-CZ" sz="1800" dirty="0" err="1" smtClean="0"/>
              <a:t>Recovery</a:t>
            </a:r>
            <a:r>
              <a:rPr lang="cs-CZ" sz="1800" dirty="0" smtClean="0"/>
              <a:t>-</a:t>
            </a:r>
            <a:r>
              <a:rPr lang="cs-CZ" sz="1800" dirty="0" err="1" smtClean="0"/>
              <a:t>based</a:t>
            </a:r>
            <a:r>
              <a:rPr lang="cs-CZ" sz="1800" dirty="0" smtClean="0"/>
              <a:t>.</a:t>
            </a:r>
          </a:p>
          <a:p>
            <a:r>
              <a:rPr lang="cs-CZ" sz="1800" dirty="0" smtClean="0"/>
              <a:t>„</a:t>
            </a:r>
            <a:r>
              <a:rPr lang="cs-CZ" sz="1800" dirty="0" err="1" smtClean="0"/>
              <a:t>Living</a:t>
            </a:r>
            <a:r>
              <a:rPr lang="cs-CZ" sz="1800" dirty="0" smtClean="0"/>
              <a:t> </a:t>
            </a:r>
            <a:r>
              <a:rPr lang="cs-CZ" sz="1800" dirty="0" err="1" smtClean="0"/>
              <a:t>learning</a:t>
            </a:r>
            <a:r>
              <a:rPr lang="cs-CZ" sz="1800" dirty="0" smtClean="0"/>
              <a:t> </a:t>
            </a:r>
            <a:r>
              <a:rPr lang="cs-CZ" sz="1800" dirty="0" err="1" smtClean="0"/>
              <a:t>experience</a:t>
            </a:r>
            <a:r>
              <a:rPr lang="cs-CZ" sz="1800" dirty="0" smtClean="0"/>
              <a:t>“. Nenadálé situace, konflikty… Klient začne nahlížet, jak funguje ve vztazích, nalézá vzorce.</a:t>
            </a:r>
          </a:p>
          <a:p>
            <a:r>
              <a:rPr lang="cs-CZ" sz="1800" dirty="0" smtClean="0"/>
              <a:t>Zplnomocnění klienta. Ať nalezne své vnitřní zdroje, schopnost se „</a:t>
            </a:r>
            <a:r>
              <a:rPr lang="cs-CZ" sz="1800" dirty="0" err="1" smtClean="0"/>
              <a:t>self</a:t>
            </a:r>
            <a:r>
              <a:rPr lang="cs-CZ" sz="1800" dirty="0" smtClean="0"/>
              <a:t>-</a:t>
            </a:r>
            <a:r>
              <a:rPr lang="cs-CZ" sz="1800" dirty="0" err="1" smtClean="0"/>
              <a:t>sooth</a:t>
            </a:r>
            <a:r>
              <a:rPr lang="cs-CZ" sz="1800" dirty="0" smtClean="0"/>
              <a:t>“.</a:t>
            </a:r>
          </a:p>
          <a:p>
            <a:r>
              <a:rPr lang="cs-CZ" sz="1800" dirty="0" smtClean="0"/>
              <a:t>Zároveň získává důvěru v druhé a svět a dokáže svá zranění nejenom nahlížet, ale i sdílet. Cítit se, že někam patří, že má domov. A postupně tento domov opouštět a vytvořit si svůj vlastní.</a:t>
            </a:r>
          </a:p>
          <a:p>
            <a:r>
              <a:rPr lang="cs-CZ" sz="1800" dirty="0" smtClean="0"/>
              <a:t>Klient se dostává více sám k sobě. Více rozumí svým potřebám, přijímá své pocity, toleruje nejistotu.</a:t>
            </a:r>
          </a:p>
          <a:p>
            <a:r>
              <a:rPr lang="cs-CZ" sz="1800" dirty="0" smtClean="0"/>
              <a:t>Bezpečí.</a:t>
            </a:r>
          </a:p>
          <a:p>
            <a:pPr>
              <a:buNone/>
            </a:pPr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Kazuistika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cs-CZ" sz="1900" b="1" dirty="0"/>
              <a:t>Informace před přijetím a první kontakt:</a:t>
            </a:r>
            <a:r>
              <a:rPr lang="cs-CZ" sz="1900" dirty="0"/>
              <a:t> Následující kazuistika je příběhem klientky Ivany, která nastoupila do terapeutické komunity na začátku srpna 2015. Na rozdíl od většiny klientů nepřijela z detoxifikačního oddělení některé psychiatrické nemocnice, ale z jiné komunity, kde strávila přibližně sedm měsíců. Tam ale s jednou klientkou vytvořila koalici, která hrozila jejím vyloučením, a tak se rozhodla z komunity odejít.</a:t>
            </a:r>
          </a:p>
          <a:p>
            <a:pPr algn="just"/>
            <a:r>
              <a:rPr lang="cs-CZ" sz="1900" dirty="0"/>
              <a:t>Bylo jí v té době necelých 21 let. Pocházela z malého města, od 14 let užívala pervitin, docela rychle potom přešla na intravenózní aplikaci, z jiných drog podle sebe měla problém jen s trávou; na rozdíl od mnoha klientů nepila alkohol. Přišla s dluhy cca 200 000,- Kč, do té doby neřešenými. Co se týče trestní minulosti, nikdy neseděla, ale do komunity přichází s podmínkou a je pod dohledem probačně-mediační služby.</a:t>
            </a:r>
          </a:p>
          <a:p>
            <a:pPr algn="just"/>
            <a:r>
              <a:rPr lang="cs-CZ" sz="1900" dirty="0"/>
              <a:t>Ivana přichází k nám do komunity a na první dojem působí opatrně a vlastně docela smutně (svůj konec v minulé komunitě vnímá jako selhání i nespravedlnost), zároveň ale </a:t>
            </a:r>
            <a:r>
              <a:rPr lang="cs-CZ" sz="1900" dirty="0" err="1"/>
              <a:t>rozhodnutě</a:t>
            </a:r>
            <a:r>
              <a:rPr lang="cs-CZ" sz="1900" dirty="0"/>
              <a:t>. Je ochotná strávit u nás rok, který úspěšné ukončení léčby vyžaduje (klient ale může odejít kdykoliv).</a:t>
            </a:r>
          </a:p>
          <a:p>
            <a:pPr algn="just"/>
            <a:r>
              <a:rPr lang="cs-CZ" sz="2000" i="1" dirty="0"/>
              <a:t>Prosím, zkuste se teď při čtení na chvilku zastavit a zaposlouchat se do sebe. Jaký dojem zatím z Ivany máte? Jakého člověka si pod informacemi, které jsme měli před jejím přijetím, představíte? Co byste čekali, že bude její problém? V čem naopak můžete už v této chvíli tušit její zdroje?</a:t>
            </a:r>
            <a:endParaRPr lang="cs-CZ" sz="2000" dirty="0"/>
          </a:p>
          <a:p>
            <a:pPr algn="just"/>
            <a:r>
              <a:rPr lang="cs-CZ" sz="2000" i="1" dirty="0"/>
              <a:t>Zkuste i prosím popřemýšlet, s jakými předpoklady do příběhu Ivany vstupujete. Jak rozumíte závislosti a závislým? Na jakých principech podle Vás funguje léčba v terapeutické komunitě? Jaká je pro Vás představa, že byste ji sami podstoupili</a:t>
            </a:r>
            <a:r>
              <a:rPr lang="cs-CZ" sz="2000" i="1" dirty="0" smtClean="0"/>
              <a:t>?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Kazuistika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cs-CZ" sz="2200" b="1" dirty="0"/>
              <a:t>Nultá fáze (1 měsíc): </a:t>
            </a:r>
            <a:r>
              <a:rPr lang="cs-CZ" sz="2200" dirty="0"/>
              <a:t>V nulté fázi je klientovým úkolem se sžít s pravidly komunity a rozhodnout se, jestli chce pobyt (který je náročný a obnáší plno omezení) podstoupit. Celkový princip komunity zná </a:t>
            </a:r>
            <a:r>
              <a:rPr lang="cs-CZ" sz="2200" dirty="0" err="1"/>
              <a:t>Ivča</a:t>
            </a:r>
            <a:r>
              <a:rPr lang="cs-CZ" sz="2200" dirty="0"/>
              <a:t> z té předešlé, kde ale pravidla téměř stále porušovala. Zde se rozhoduje do toho jít jinak. Velmi rychle se také rozhoduje důvěřovat terapeutickému týmu a se svojí </a:t>
            </a:r>
            <a:r>
              <a:rPr lang="cs-CZ" sz="2200" dirty="0" err="1"/>
              <a:t>garantkou</a:t>
            </a:r>
            <a:r>
              <a:rPr lang="cs-CZ" sz="2200" dirty="0"/>
              <a:t> načíná téma, které se bude dále prolínat celým zbytkem léčby, a to zneužívání svým otcem. Přestože nešlo o pohlavní zneužívání, šlo o porušování velmi intimních hranic a nerespektování jejího bezpečného prostoru. </a:t>
            </a:r>
          </a:p>
          <a:p>
            <a:pPr algn="just"/>
            <a:r>
              <a:rPr lang="cs-CZ" sz="2200" dirty="0"/>
              <a:t>Ivana se na životopisné skupině svěřuje i s tím, že několik let se živila jako společnice v privátu. Skupina ji zatím vnímá spíše jako rozmazlené dítě, protože je ve skupině nejmladší.</a:t>
            </a:r>
          </a:p>
          <a:p>
            <a:pPr algn="just"/>
            <a:r>
              <a:rPr lang="cs-CZ" sz="2000" i="1" dirty="0"/>
              <a:t>Model terapeutické skupiny stojí na principu léčebného společenství, spolubytí lidí, kteří se učí žít jinak, být otevření a upřímní k sobě i k ostatním, nahlížet a sdílet svá zranění v minulosti a zkoumat své současné vztahy ve skupině. V některých komunitách vlastně individuální psychoterapie není chápána jako důležitá, nebo dokonce ani jako možná – témata je třeba vnášet do skupiny. Jak byste jako </a:t>
            </a:r>
            <a:r>
              <a:rPr lang="cs-CZ" sz="2000" i="1" dirty="0" err="1"/>
              <a:t>Ivčin</a:t>
            </a:r>
            <a:r>
              <a:rPr lang="cs-CZ" sz="2000" i="1" dirty="0"/>
              <a:t> garant (tj. terapeut, který se s klientem individuálně setkává nejčastěji, sestavuje s ním kontrakty na jednotlivé fáze léčby a individuální plány) reagoval na její svěření se?</a:t>
            </a:r>
            <a:endParaRPr lang="cs-CZ" sz="2000" dirty="0"/>
          </a:p>
          <a:p>
            <a:pPr algn="just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2236</TotalTime>
  <Words>940</Words>
  <Application>Microsoft Office PowerPoint</Application>
  <PresentationFormat>Předvádění na obrazovce (4:3)</PresentationFormat>
  <Paragraphs>129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Psychoterapie a poradenství v praxi:</vt:lpstr>
      <vt:lpstr>Kde se to všechno odehrává…</vt:lpstr>
      <vt:lpstr>Snímek 3</vt:lpstr>
      <vt:lpstr>Snímek 4</vt:lpstr>
      <vt:lpstr>Terapeutická komunita jako léčebná metoda</vt:lpstr>
      <vt:lpstr>Práce psychologa v TK</vt:lpstr>
      <vt:lpstr>O co se snažíme</vt:lpstr>
      <vt:lpstr>Kazuistika</vt:lpstr>
      <vt:lpstr>Kazuistika</vt:lpstr>
      <vt:lpstr>Kazuistika</vt:lpstr>
      <vt:lpstr>Kazuistika</vt:lpstr>
      <vt:lpstr>Kazuistika</vt:lpstr>
      <vt:lpstr>Kazuistika</vt:lpstr>
      <vt:lpstr>Literatura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Psychoterapie a poradenství v praxi </dc:title>
  <dc:creator>Komunita</dc:creator>
  <cp:lastModifiedBy>Matos</cp:lastModifiedBy>
  <cp:revision>154</cp:revision>
  <dcterms:created xsi:type="dcterms:W3CDTF">2017-11-04T06:13:28Z</dcterms:created>
  <dcterms:modified xsi:type="dcterms:W3CDTF">2017-11-08T10:01:08Z</dcterms:modified>
</cp:coreProperties>
</file>