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1" r:id="rId4"/>
    <p:sldId id="257" r:id="rId5"/>
    <p:sldId id="258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46EC0E-AAA4-454B-99AF-E38FCA6D9A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660724"/>
            <a:ext cx="8791575" cy="1540938"/>
          </a:xfrm>
        </p:spPr>
        <p:txBody>
          <a:bodyPr/>
          <a:lstStyle/>
          <a:p>
            <a:r>
              <a:rPr lang="cs-CZ" dirty="0"/>
              <a:t>MICE (</a:t>
            </a:r>
            <a:r>
              <a:rPr lang="cs-CZ" dirty="0" err="1"/>
              <a:t>Multivariate</a:t>
            </a:r>
            <a:r>
              <a:rPr lang="cs-CZ" dirty="0"/>
              <a:t> </a:t>
            </a:r>
            <a:r>
              <a:rPr lang="cs-CZ" dirty="0" err="1"/>
              <a:t>imputation</a:t>
            </a:r>
            <a:r>
              <a:rPr lang="cs-CZ" dirty="0"/>
              <a:t> by </a:t>
            </a:r>
            <a:r>
              <a:rPr lang="cs-CZ" dirty="0" err="1"/>
              <a:t>chained</a:t>
            </a:r>
            <a:r>
              <a:rPr lang="cs-CZ" dirty="0"/>
              <a:t> </a:t>
            </a:r>
            <a:r>
              <a:rPr lang="cs-CZ" dirty="0" err="1"/>
              <a:t>equations</a:t>
            </a:r>
            <a:r>
              <a:rPr lang="cs-CZ" dirty="0"/>
              <a:t>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88967D8-34F7-41CA-A02C-218E7561D9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2758659"/>
            <a:ext cx="8791575" cy="1655762"/>
          </a:xfrm>
        </p:spPr>
        <p:txBody>
          <a:bodyPr/>
          <a:lstStyle/>
          <a:p>
            <a:r>
              <a:rPr lang="cs-CZ" dirty="0"/>
              <a:t>Vojtěch mýlek 414750</a:t>
            </a:r>
          </a:p>
          <a:p>
            <a:r>
              <a:rPr lang="cs-CZ" dirty="0"/>
              <a:t>David Vašek 427068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860E695-A98C-4F16-AD2B-F8A924F7ED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254" b="93264" l="10000" r="90000">
                        <a14:foregroundMark x1="41803" y1="7772" x2="41803" y2="7772"/>
                        <a14:foregroundMark x1="23279" y1="93005" x2="23279" y2="93005"/>
                        <a14:foregroundMark x1="38525" y1="92228" x2="38525" y2="92228"/>
                        <a14:foregroundMark x1="36557" y1="93523" x2="36557" y2="93523"/>
                        <a14:foregroundMark x1="41148" y1="92487" x2="41148" y2="92487"/>
                        <a14:foregroundMark x1="61311" y1="82642" x2="61311" y2="82642"/>
                        <a14:foregroundMark x1="76721" y1="81865" x2="76721" y2="81865"/>
                        <a14:foregroundMark x1="63607" y1="7254" x2="63607" y2="7254"/>
                        <a14:foregroundMark x1="38852" y1="52591" x2="38852" y2="52591"/>
                        <a14:foregroundMark x1="45574" y1="31347" x2="45574" y2="31347"/>
                        <a14:foregroundMark x1="20492" y1="83161" x2="20492" y2="83161"/>
                        <a14:backgroundMark x1="28361" y1="88860" x2="28361" y2="88860"/>
                        <a14:backgroundMark x1="66066" y1="85233" x2="66066" y2="85233"/>
                        <a14:backgroundMark x1="69508" y1="73834" x2="69508" y2="7383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159776" y="2263806"/>
            <a:ext cx="5810250" cy="367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401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697F791-5FFA-4164-899F-EB52EA72B0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4E28A1A9-FB81-4816-AAEA-C3B430946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" y="-2"/>
            <a:ext cx="4061525" cy="685800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:p14="http://schemas.microsoft.com/office/powerpoint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B773AB25-A422-41AA-9737-5E04C1966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53"/>
            <a:ext cx="4055621" cy="6858000"/>
          </a:xfrm>
          <a:prstGeom prst="rect">
            <a:avLst/>
          </a:prstGeom>
          <a:ln>
            <a:noFill/>
          </a:ln>
          <a:effectLst>
            <a:outerShdw blurRad="76200" dist="38100" algn="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AF0552B8-DE8C-40DF-B29F-1728E6A10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530" y="23283"/>
            <a:ext cx="407815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14="http://schemas.microsoft.com/office/powerpoint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97F480DD-8789-4F3F-9048-6CD97341D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266" y="618518"/>
            <a:ext cx="2851417" cy="1478570"/>
          </a:xfrm>
        </p:spPr>
        <p:txBody>
          <a:bodyPr>
            <a:normAutofit/>
          </a:bodyPr>
          <a:lstStyle/>
          <a:p>
            <a:r>
              <a:rPr lang="cs-CZ" sz="3200">
                <a:solidFill>
                  <a:srgbClr val="FFFFFF"/>
                </a:solidFill>
              </a:rPr>
              <a:t>K čemu je a jak funguje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AD0D387-1584-4477-B5F8-52B50D4F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gradFill flip="none" rotWithShape="1">
            <a:gsLst>
              <a:gs pos="0">
                <a:schemeClr val="bg2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22" name="Rectangle 5">
              <a:extLst>
                <a:ext uri="{FF2B5EF4-FFF2-40B4-BE49-F238E27FC236}">
                  <a16:creationId xmlns:a16="http://schemas.microsoft.com/office/drawing/2014/main" id="{22C90122-8CF0-4164-B596-168DE41D39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E74D534E-37A6-4D27-9C47-0B2F052783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1C1C156E-D2E0-468A-9B19-79521D69BF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id="{14C97F11-4F6C-4DFF-89BC-3AEA5B7FF7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9">
              <a:extLst>
                <a:ext uri="{FF2B5EF4-FFF2-40B4-BE49-F238E27FC236}">
                  <a16:creationId xmlns:a16="http://schemas.microsoft.com/office/drawing/2014/main" id="{773C2106-77CE-42E1-839F-925EAEBB2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E2807D33-BD1F-4B09-8D93-63C06DB3C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84BDF3E8-157B-47D1-AF8E-FE1EFF061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12">
              <a:extLst>
                <a:ext uri="{FF2B5EF4-FFF2-40B4-BE49-F238E27FC236}">
                  <a16:creationId xmlns:a16="http://schemas.microsoft.com/office/drawing/2014/main" id="{68B482B5-E0FD-406A-99B2-297DF33354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13">
              <a:extLst>
                <a:ext uri="{FF2B5EF4-FFF2-40B4-BE49-F238E27FC236}">
                  <a16:creationId xmlns:a16="http://schemas.microsoft.com/office/drawing/2014/main" id="{B8750F30-12E8-410B-8709-78F1EF3BBE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14">
              <a:extLst>
                <a:ext uri="{FF2B5EF4-FFF2-40B4-BE49-F238E27FC236}">
                  <a16:creationId xmlns:a16="http://schemas.microsoft.com/office/drawing/2014/main" id="{DB2D030A-4700-4CC4-A971-F119F8372C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15">
              <a:extLst>
                <a:ext uri="{FF2B5EF4-FFF2-40B4-BE49-F238E27FC236}">
                  <a16:creationId xmlns:a16="http://schemas.microsoft.com/office/drawing/2014/main" id="{B4E516DB-F66E-4E88-8CAA-67153F5618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Line 16">
              <a:extLst>
                <a:ext uri="{FF2B5EF4-FFF2-40B4-BE49-F238E27FC236}">
                  <a16:creationId xmlns:a16="http://schemas.microsoft.com/office/drawing/2014/main" id="{DF749FDD-DD56-4DC9-A379-77E1106981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34" name="Freeform 17">
              <a:extLst>
                <a:ext uri="{FF2B5EF4-FFF2-40B4-BE49-F238E27FC236}">
                  <a16:creationId xmlns:a16="http://schemas.microsoft.com/office/drawing/2014/main" id="{6AD95087-E0AF-45D3-B824-EFFCBBECD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18">
              <a:extLst>
                <a:ext uri="{FF2B5EF4-FFF2-40B4-BE49-F238E27FC236}">
                  <a16:creationId xmlns:a16="http://schemas.microsoft.com/office/drawing/2014/main" id="{2D21010F-3DE2-4881-B9D5-3415C4E05D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19">
              <a:extLst>
                <a:ext uri="{FF2B5EF4-FFF2-40B4-BE49-F238E27FC236}">
                  <a16:creationId xmlns:a16="http://schemas.microsoft.com/office/drawing/2014/main" id="{2AFDF4BC-8E99-4A2C-9EF2-4B98A05C2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20">
              <a:extLst>
                <a:ext uri="{FF2B5EF4-FFF2-40B4-BE49-F238E27FC236}">
                  <a16:creationId xmlns:a16="http://schemas.microsoft.com/office/drawing/2014/main" id="{BB8EAEE8-22EA-4103-A02E-5043474C4B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Rectangle 21">
              <a:extLst>
                <a:ext uri="{FF2B5EF4-FFF2-40B4-BE49-F238E27FC236}">
                  <a16:creationId xmlns:a16="http://schemas.microsoft.com/office/drawing/2014/main" id="{7148ABD2-E447-429F-B97E-86494051C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39" name="Freeform 22">
              <a:extLst>
                <a:ext uri="{FF2B5EF4-FFF2-40B4-BE49-F238E27FC236}">
                  <a16:creationId xmlns:a16="http://schemas.microsoft.com/office/drawing/2014/main" id="{99900F4A-F8CA-456E-9FA0-34572621C0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Freeform 23">
              <a:extLst>
                <a:ext uri="{FF2B5EF4-FFF2-40B4-BE49-F238E27FC236}">
                  <a16:creationId xmlns:a16="http://schemas.microsoft.com/office/drawing/2014/main" id="{DF5CD0A9-E49B-4968-886B-41C1A66D23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" name="Freeform 24">
              <a:extLst>
                <a:ext uri="{FF2B5EF4-FFF2-40B4-BE49-F238E27FC236}">
                  <a16:creationId xmlns:a16="http://schemas.microsoft.com/office/drawing/2014/main" id="{7E462582-7383-4272-A323-85C9D137C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25">
              <a:extLst>
                <a:ext uri="{FF2B5EF4-FFF2-40B4-BE49-F238E27FC236}">
                  <a16:creationId xmlns:a16="http://schemas.microsoft.com/office/drawing/2014/main" id="{CB472F67-7C37-4D80-B346-DE30D44B5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26">
              <a:extLst>
                <a:ext uri="{FF2B5EF4-FFF2-40B4-BE49-F238E27FC236}">
                  <a16:creationId xmlns:a16="http://schemas.microsoft.com/office/drawing/2014/main" id="{19A8AE83-358F-4D4E-91C7-F09E35097A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27">
              <a:extLst>
                <a:ext uri="{FF2B5EF4-FFF2-40B4-BE49-F238E27FC236}">
                  <a16:creationId xmlns:a16="http://schemas.microsoft.com/office/drawing/2014/main" id="{C4B79436-9285-45DE-A9FB-B3DD750738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28">
              <a:extLst>
                <a:ext uri="{FF2B5EF4-FFF2-40B4-BE49-F238E27FC236}">
                  <a16:creationId xmlns:a16="http://schemas.microsoft.com/office/drawing/2014/main" id="{B0BF8BF3-C90A-483A-B61E-13D2C41FBA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29">
              <a:extLst>
                <a:ext uri="{FF2B5EF4-FFF2-40B4-BE49-F238E27FC236}">
                  <a16:creationId xmlns:a16="http://schemas.microsoft.com/office/drawing/2014/main" id="{31011274-F329-444B-9B06-69DD2EC449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30">
              <a:extLst>
                <a:ext uri="{FF2B5EF4-FFF2-40B4-BE49-F238E27FC236}">
                  <a16:creationId xmlns:a16="http://schemas.microsoft.com/office/drawing/2014/main" id="{DB8B1D39-5B9A-4B4E-849B-A5821A2460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31">
              <a:extLst>
                <a:ext uri="{FF2B5EF4-FFF2-40B4-BE49-F238E27FC236}">
                  <a16:creationId xmlns:a16="http://schemas.microsoft.com/office/drawing/2014/main" id="{336ECD63-75C2-4A32-A31B-30BB30972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pic>
        <p:nvPicPr>
          <p:cNvPr id="8" name="Zástupný symbol pro obsah 4">
            <a:extLst>
              <a:ext uri="{FF2B5EF4-FFF2-40B4-BE49-F238E27FC236}">
                <a16:creationId xmlns:a16="http://schemas.microsoft.com/office/drawing/2014/main" id="{44B35736-7C52-4EE4-9743-A3BF52455C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1778" y="1621631"/>
            <a:ext cx="6844045" cy="3610233"/>
          </a:xfrm>
          <a:prstGeom prst="rect">
            <a:avLst/>
          </a:prstGeom>
        </p:spPr>
      </p:pic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8EA3D419-A1DB-42AC-A284-F3EE9D6D2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199" y="2366963"/>
            <a:ext cx="2422398" cy="3541714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Analýza chybějících</a:t>
            </a:r>
          </a:p>
          <a:p>
            <a:r>
              <a:rPr lang="cs-CZ" dirty="0">
                <a:solidFill>
                  <a:schemeClr val="bg1"/>
                </a:solidFill>
              </a:rPr>
              <a:t>Dopočítání chybějících dat na základě ostatních proměnných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6398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F8A63F-5B22-43B0-8F79-C46B1D003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</a:t>
            </a:r>
            <a:r>
              <a:rPr lang="cs-CZ" dirty="0" err="1"/>
              <a:t>mice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A523ED-9325-4387-82CB-6EA877A05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data &lt;- </a:t>
            </a:r>
            <a:r>
              <a:rPr lang="en-US" dirty="0"/>
              <a:t>mice(data=</a:t>
            </a:r>
            <a:r>
              <a:rPr lang="cs-CZ" dirty="0" err="1"/>
              <a:t>data_full</a:t>
            </a:r>
            <a:r>
              <a:rPr lang="en-US" dirty="0"/>
              <a:t>, m</a:t>
            </a:r>
            <a:r>
              <a:rPr lang="cs-CZ" dirty="0"/>
              <a:t>=5</a:t>
            </a:r>
            <a:r>
              <a:rPr lang="en-US" dirty="0"/>
              <a:t>, method="</a:t>
            </a:r>
            <a:r>
              <a:rPr lang="en-US" dirty="0" err="1"/>
              <a:t>pmm</a:t>
            </a:r>
            <a:r>
              <a:rPr lang="en-US" dirty="0"/>
              <a:t>", seed=666</a:t>
            </a:r>
            <a:r>
              <a:rPr lang="cs-CZ" dirty="0"/>
              <a:t>, </a:t>
            </a:r>
            <a:r>
              <a:rPr lang="cs-CZ" dirty="0" err="1"/>
              <a:t>predictorMatrix</a:t>
            </a:r>
            <a:r>
              <a:rPr lang="cs-CZ" dirty="0"/>
              <a:t>=XYZ</a:t>
            </a:r>
            <a:r>
              <a:rPr lang="en-US" dirty="0"/>
              <a:t>)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lm</a:t>
            </a:r>
            <a:r>
              <a:rPr lang="cs-CZ" dirty="0"/>
              <a:t> &lt;- </a:t>
            </a:r>
            <a:r>
              <a:rPr lang="cs-CZ" dirty="0" err="1"/>
              <a:t>with</a:t>
            </a:r>
            <a:r>
              <a:rPr lang="cs-CZ" dirty="0"/>
              <a:t>(data=</a:t>
            </a:r>
            <a:r>
              <a:rPr lang="cs-CZ" dirty="0" err="1"/>
              <a:t>imp</a:t>
            </a:r>
            <a:r>
              <a:rPr lang="cs-CZ" dirty="0"/>
              <a:t>, </a:t>
            </a:r>
            <a:r>
              <a:rPr lang="cs-CZ" dirty="0" err="1"/>
              <a:t>exp</a:t>
            </a:r>
            <a:r>
              <a:rPr lang="cs-CZ" dirty="0"/>
              <a:t>=</a:t>
            </a:r>
            <a:r>
              <a:rPr lang="cs-CZ" dirty="0" err="1"/>
              <a:t>glm</a:t>
            </a:r>
            <a:r>
              <a:rPr lang="cs-CZ" dirty="0"/>
              <a:t>(</a:t>
            </a:r>
            <a:r>
              <a:rPr lang="cs-CZ" dirty="0" err="1"/>
              <a:t>hyp~age+bmi+chl,family</a:t>
            </a:r>
            <a:r>
              <a:rPr lang="cs-CZ" dirty="0"/>
              <a:t>=„</a:t>
            </a:r>
            <a:r>
              <a:rPr lang="cs-CZ" dirty="0" err="1"/>
              <a:t>binomial</a:t>
            </a:r>
            <a:r>
              <a:rPr lang="cs-CZ" dirty="0"/>
              <a:t>“))</a:t>
            </a:r>
          </a:p>
          <a:p>
            <a:r>
              <a:rPr lang="cs-CZ" dirty="0" err="1"/>
              <a:t>anova</a:t>
            </a:r>
            <a:r>
              <a:rPr lang="cs-CZ" dirty="0"/>
              <a:t> &lt;- </a:t>
            </a:r>
            <a:r>
              <a:rPr lang="cs-CZ" dirty="0" err="1"/>
              <a:t>with</a:t>
            </a:r>
            <a:r>
              <a:rPr lang="cs-CZ" dirty="0"/>
              <a:t>(data=</a:t>
            </a:r>
            <a:r>
              <a:rPr lang="cs-CZ" dirty="0" err="1"/>
              <a:t>imp</a:t>
            </a:r>
            <a:r>
              <a:rPr lang="cs-CZ" dirty="0"/>
              <a:t>, </a:t>
            </a:r>
            <a:r>
              <a:rPr lang="cs-CZ" dirty="0" err="1"/>
              <a:t>exp</a:t>
            </a:r>
            <a:r>
              <a:rPr lang="cs-CZ" dirty="0"/>
              <a:t>=</a:t>
            </a:r>
            <a:r>
              <a:rPr lang="cs-CZ" dirty="0" err="1"/>
              <a:t>anova</a:t>
            </a:r>
            <a:r>
              <a:rPr lang="cs-CZ" dirty="0"/>
              <a:t>(</a:t>
            </a:r>
            <a:r>
              <a:rPr lang="cs-CZ" dirty="0" err="1"/>
              <a:t>lm</a:t>
            </a:r>
            <a:r>
              <a:rPr lang="cs-CZ" dirty="0"/>
              <a:t>(</a:t>
            </a:r>
            <a:r>
              <a:rPr lang="cs-CZ" dirty="0" err="1"/>
              <a:t>bmi~age+hyp+chl</a:t>
            </a:r>
            <a:r>
              <a:rPr lang="cs-CZ" dirty="0"/>
              <a:t>)))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pool(</a:t>
            </a:r>
            <a:r>
              <a:rPr lang="cs-CZ" dirty="0" err="1"/>
              <a:t>object</a:t>
            </a:r>
            <a:r>
              <a:rPr lang="cs-CZ" dirty="0"/>
              <a:t>, </a:t>
            </a:r>
            <a:r>
              <a:rPr lang="cs-CZ" dirty="0" err="1"/>
              <a:t>dfcom</a:t>
            </a:r>
            <a:r>
              <a:rPr lang="cs-CZ" dirty="0"/>
              <a:t> = NULL)</a:t>
            </a:r>
          </a:p>
          <a:p>
            <a:pPr lvl="2"/>
            <a:r>
              <a:rPr lang="cs-CZ" dirty="0" err="1"/>
              <a:t>Object</a:t>
            </a:r>
            <a:r>
              <a:rPr lang="cs-CZ" dirty="0"/>
              <a:t> je ten </a:t>
            </a:r>
            <a:r>
              <a:rPr lang="cs-CZ" dirty="0" err="1"/>
              <a:t>object</a:t>
            </a:r>
            <a:r>
              <a:rPr lang="cs-CZ" dirty="0"/>
              <a:t> vygenerovaný funkcí </a:t>
            </a:r>
            <a:r>
              <a:rPr lang="cs-CZ" dirty="0" err="1"/>
              <a:t>with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2156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D4023D-ACDA-4628-91EE-CDA8DEF03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uložit data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97C0EE-5268-4403-8BAD-FFAEFEA28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data.imp</a:t>
            </a:r>
            <a:r>
              <a:rPr lang="cs-CZ" dirty="0"/>
              <a:t> &lt;- NULL</a:t>
            </a:r>
          </a:p>
          <a:p>
            <a:r>
              <a:rPr lang="cs-CZ" dirty="0" err="1"/>
              <a:t>for</a:t>
            </a:r>
            <a:r>
              <a:rPr lang="cs-CZ" dirty="0"/>
              <a:t>(i in 1:5) </a:t>
            </a:r>
            <a:r>
              <a:rPr lang="cs-CZ" dirty="0" err="1"/>
              <a:t>data.imp</a:t>
            </a:r>
            <a:r>
              <a:rPr lang="cs-CZ" dirty="0"/>
              <a:t>[[i]] &lt;- </a:t>
            </a:r>
            <a:r>
              <a:rPr lang="cs-CZ" dirty="0" err="1"/>
              <a:t>complete</a:t>
            </a:r>
            <a:r>
              <a:rPr lang="cs-CZ" dirty="0"/>
              <a:t>(</a:t>
            </a:r>
            <a:r>
              <a:rPr lang="cs-CZ" dirty="0" err="1"/>
              <a:t>imp_dataset</a:t>
            </a:r>
            <a:r>
              <a:rPr lang="cs-CZ" dirty="0"/>
              <a:t>, </a:t>
            </a:r>
            <a:r>
              <a:rPr lang="cs-CZ" dirty="0" err="1"/>
              <a:t>action</a:t>
            </a:r>
            <a:r>
              <a:rPr lang="cs-CZ" dirty="0"/>
              <a:t>=i, </a:t>
            </a:r>
            <a:r>
              <a:rPr lang="cs-CZ" dirty="0" err="1"/>
              <a:t>inc</a:t>
            </a:r>
            <a:r>
              <a:rPr lang="cs-CZ" dirty="0"/>
              <a:t>=FALSE)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Vznikne objekt s 5 listy, </a:t>
            </a:r>
            <a:r>
              <a:rPr lang="cs-CZ" dirty="0" err="1"/>
              <a:t>datasety</a:t>
            </a:r>
            <a:r>
              <a:rPr lang="cs-CZ" dirty="0"/>
              <a:t> (čistě jen ty </a:t>
            </a:r>
            <a:r>
              <a:rPr lang="cs-CZ" dirty="0" err="1"/>
              <a:t>datasety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54217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2061D-99F0-4819-ACE9-ADA7BE3FD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Matice prediktorů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6560A7-3947-4080-B772-1971AB320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err="1"/>
              <a:t>matice_prediktoru</a:t>
            </a:r>
            <a:r>
              <a:rPr lang="cs-CZ" dirty="0"/>
              <a:t> </a:t>
            </a:r>
            <a:r>
              <a:rPr lang="pt-BR" dirty="0"/>
              <a:t>&lt;- </a:t>
            </a:r>
            <a:r>
              <a:rPr lang="cs-CZ" dirty="0" err="1"/>
              <a:t>imputed_data</a:t>
            </a:r>
            <a:r>
              <a:rPr lang="pt-BR" dirty="0"/>
              <a:t>$predictorMatrix</a:t>
            </a:r>
            <a:endParaRPr lang="cs-CZ" dirty="0"/>
          </a:p>
          <a:p>
            <a:r>
              <a:rPr lang="cs-CZ" dirty="0"/>
              <a:t>A teď manuálně:</a:t>
            </a:r>
            <a:endParaRPr lang="pt-BR" dirty="0"/>
          </a:p>
          <a:p>
            <a:r>
              <a:rPr lang="cs-CZ" dirty="0" err="1"/>
              <a:t>predict_sem_mice</a:t>
            </a:r>
            <a:r>
              <a:rPr lang="cs-CZ" dirty="0"/>
              <a:t>[1,1:8] &lt;- c(0,1,1,0,1,1,0,1)</a:t>
            </a:r>
          </a:p>
          <a:p>
            <a:r>
              <a:rPr lang="cs-CZ" dirty="0" err="1"/>
              <a:t>predict_sem_mice</a:t>
            </a:r>
            <a:r>
              <a:rPr lang="cs-CZ" dirty="0"/>
              <a:t>[2,1:8] &lt;- c(1,0,1,1,1,1,1,1)</a:t>
            </a:r>
          </a:p>
          <a:p>
            <a:r>
              <a:rPr lang="cs-CZ" dirty="0" err="1"/>
              <a:t>predict_sem_mice</a:t>
            </a:r>
            <a:r>
              <a:rPr lang="cs-CZ" dirty="0"/>
              <a:t>[3,1:8] &lt;- c(1,1,0,1,1,1,1,1)</a:t>
            </a:r>
          </a:p>
          <a:p>
            <a:r>
              <a:rPr lang="cs-CZ" dirty="0" err="1"/>
              <a:t>predict_sem_mice</a:t>
            </a:r>
            <a:r>
              <a:rPr lang="cs-CZ" dirty="0"/>
              <a:t>[4,1:8] &lt;- c(1,1,1,0,1,1,1,1)</a:t>
            </a:r>
          </a:p>
          <a:p>
            <a:r>
              <a:rPr lang="cs-CZ" dirty="0" err="1"/>
              <a:t>predict_sem_mice</a:t>
            </a:r>
            <a:r>
              <a:rPr lang="cs-CZ" dirty="0"/>
              <a:t>[5,1:8] &lt;- c(1,1,1,1,0,1,1,1)</a:t>
            </a:r>
          </a:p>
          <a:p>
            <a:r>
              <a:rPr lang="cs-CZ" dirty="0" err="1"/>
              <a:t>predict_sem_mice</a:t>
            </a:r>
            <a:r>
              <a:rPr lang="cs-CZ" dirty="0"/>
              <a:t>[6,1:8] &lt;- c(1,1,1,1,1,0,1,1)</a:t>
            </a:r>
          </a:p>
          <a:p>
            <a:r>
              <a:rPr lang="cs-CZ" dirty="0" err="1"/>
              <a:t>predict_sem_mice</a:t>
            </a:r>
            <a:r>
              <a:rPr lang="cs-CZ" dirty="0"/>
              <a:t>[7,1:8] &lt;- c(0,0,0,0,0,0,0,0)</a:t>
            </a:r>
          </a:p>
          <a:p>
            <a:r>
              <a:rPr lang="cs-CZ" dirty="0" err="1"/>
              <a:t>predict_sem_mice</a:t>
            </a:r>
            <a:r>
              <a:rPr lang="cs-CZ" dirty="0"/>
              <a:t>[8,1:8] &lt;- c(1,1,1,1,1,1,1,1)</a:t>
            </a:r>
          </a:p>
        </p:txBody>
      </p:sp>
    </p:spTree>
    <p:extLst>
      <p:ext uri="{BB962C8B-B14F-4D97-AF65-F5344CB8AC3E}">
        <p14:creationId xmlns:p14="http://schemas.microsoft.com/office/powerpoint/2010/main" val="3858148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530D7B-AEB0-4BDB-9755-5FCF4A788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MICE a </a:t>
            </a:r>
            <a:r>
              <a:rPr lang="cs-CZ" dirty="0" err="1"/>
              <a:t>LAVAan</a:t>
            </a:r>
            <a:r>
              <a:rPr lang="cs-CZ" dirty="0"/>
              <a:t> (</a:t>
            </a:r>
            <a:r>
              <a:rPr lang="cs-CZ" dirty="0" err="1"/>
              <a:t>semtools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8A0C624-67F1-499C-8CD0-068936764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cfa.mi</a:t>
            </a:r>
            <a:r>
              <a:rPr lang="cs-CZ" dirty="0"/>
              <a:t>(model, data); </a:t>
            </a:r>
            <a:r>
              <a:rPr lang="cs-CZ" dirty="0" err="1"/>
              <a:t>sem.mi</a:t>
            </a:r>
            <a:r>
              <a:rPr lang="cs-CZ" dirty="0"/>
              <a:t>(model, data)</a:t>
            </a:r>
          </a:p>
          <a:p>
            <a:pPr marL="0" indent="0">
              <a:buNone/>
            </a:pPr>
            <a:r>
              <a:rPr lang="cs-CZ" dirty="0" err="1"/>
              <a:t>runMI</a:t>
            </a:r>
            <a:r>
              <a:rPr lang="cs-CZ" dirty="0"/>
              <a:t>(model, data, </a:t>
            </a:r>
            <a:r>
              <a:rPr lang="cs-CZ" dirty="0" err="1"/>
              <a:t>fun</a:t>
            </a:r>
            <a:r>
              <a:rPr lang="cs-CZ" dirty="0"/>
              <a:t>=„sem“)</a:t>
            </a:r>
          </a:p>
          <a:p>
            <a:pPr marL="0" indent="0">
              <a:buNone/>
            </a:pPr>
            <a:r>
              <a:rPr lang="cs-CZ" dirty="0" err="1"/>
              <a:t>runMI</a:t>
            </a:r>
            <a:r>
              <a:rPr lang="cs-CZ" dirty="0"/>
              <a:t>(model, data, </a:t>
            </a:r>
            <a:r>
              <a:rPr lang="cs-CZ" dirty="0" err="1"/>
              <a:t>fun</a:t>
            </a:r>
            <a:r>
              <a:rPr lang="cs-CZ" dirty="0"/>
              <a:t>=„</a:t>
            </a:r>
            <a:r>
              <a:rPr lang="cs-CZ" dirty="0" err="1"/>
              <a:t>cfa</a:t>
            </a:r>
            <a:r>
              <a:rPr lang="cs-CZ" dirty="0"/>
              <a:t>“, m=100, </a:t>
            </a:r>
            <a:r>
              <a:rPr lang="cs-CZ" dirty="0" err="1"/>
              <a:t>miPackage</a:t>
            </a:r>
            <a:r>
              <a:rPr lang="cs-CZ" dirty="0"/>
              <a:t>=„</a:t>
            </a:r>
            <a:r>
              <a:rPr lang="cs-CZ" dirty="0" err="1"/>
              <a:t>mice</a:t>
            </a:r>
            <a:r>
              <a:rPr lang="cs-CZ" dirty="0"/>
              <a:t>“, </a:t>
            </a:r>
            <a:r>
              <a:rPr lang="cs-CZ" dirty="0" err="1"/>
              <a:t>seed</a:t>
            </a:r>
            <a:r>
              <a:rPr lang="cs-CZ" dirty="0"/>
              <a:t>=666)</a:t>
            </a:r>
          </a:p>
        </p:txBody>
      </p:sp>
    </p:spTree>
    <p:extLst>
      <p:ext uri="{BB962C8B-B14F-4D97-AF65-F5344CB8AC3E}">
        <p14:creationId xmlns:p14="http://schemas.microsoft.com/office/powerpoint/2010/main" val="2837610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76274E-6F18-4334-9E18-7270A6DED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2689715"/>
            <a:ext cx="9905998" cy="1478570"/>
          </a:xfrm>
        </p:spPr>
        <p:txBody>
          <a:bodyPr/>
          <a:lstStyle/>
          <a:p>
            <a:pPr algn="ctr"/>
            <a:r>
              <a:rPr lang="cs-CZ" dirty="0"/>
              <a:t>Děkujeme za pozornost! </a:t>
            </a:r>
            <a:r>
              <a:rPr lang="cs-CZ" dirty="0">
                <a:sym typeface="Wingdings" panose="05000000000000000000" pitchFamily="2" charset="2"/>
              </a:rPr>
              <a:t>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54055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344</Words>
  <Application>Microsoft Office PowerPoint</Application>
  <PresentationFormat>Širokoúhlá obrazovka</PresentationFormat>
  <Paragraphs>35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Tw Cen MT</vt:lpstr>
      <vt:lpstr>Obvod</vt:lpstr>
      <vt:lpstr>MICE (Multivariate imputation by chained equations)</vt:lpstr>
      <vt:lpstr>K čemu je a jak funguje</vt:lpstr>
      <vt:lpstr>Funkce mice</vt:lpstr>
      <vt:lpstr>Jak uložit data</vt:lpstr>
      <vt:lpstr>Matice prediktorů</vt:lpstr>
      <vt:lpstr>MICE a LAVAan (semtools)</vt:lpstr>
      <vt:lpstr>Děkujeme za pozornost! 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MICE (Multivariate imputation by chained equations)</dc:title>
  <dc:creator>David Vašek</dc:creator>
  <cp:lastModifiedBy>Vojtěch Mýlek</cp:lastModifiedBy>
  <cp:revision>7</cp:revision>
  <dcterms:created xsi:type="dcterms:W3CDTF">2018-12-10T15:42:55Z</dcterms:created>
  <dcterms:modified xsi:type="dcterms:W3CDTF">2018-12-10T17:17:22Z</dcterms:modified>
</cp:coreProperties>
</file>