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Kratochvíl" initials="TK" lastIdx="1" clrIdx="0">
    <p:extLst>
      <p:ext uri="{19B8F6BF-5375-455C-9EA6-DF929625EA0E}">
        <p15:presenceInfo xmlns:p15="http://schemas.microsoft.com/office/powerpoint/2012/main" userId="Tomáš Kratochví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6E"/>
    <a:srgbClr val="008279"/>
    <a:srgbClr val="00897E"/>
    <a:srgbClr val="8F8F8F"/>
    <a:srgbClr val="FFFFCC"/>
    <a:srgbClr val="5AB1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9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F0D37-2BCB-4B09-B447-3738F3F32B24}" type="datetimeFigureOut">
              <a:rPr lang="cs-CZ" smtClean="0"/>
              <a:t>10. 12. 2018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86B37-88B4-40EA-B119-425EABD08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711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Dobré</a:t>
            </a:r>
            <a:r>
              <a:rPr lang="cs-CZ" baseline="0" dirty="0"/>
              <a:t> ráno. Otázka. Klik -&gt; slovo Aničce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86B37-88B4-40EA-B119-425EABD089C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211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Stručně řečeno, sdílený leadership se od ostatních přístupů odlišuje důležitostí sociálních interakcí. Nezaměřuje se tedy na jednoho “velkého člověka” a jeho chování, jak jsme slyšeli u dříve představených teorií, ale na interakce týmu a vzájemnou podporu při dosahování společného cíle.</a:t>
            </a:r>
            <a:b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Proměnlivé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prostředí, struktura = střídání lídrů, měnění hranic.</a:t>
            </a:r>
            <a:endParaRPr lang="cs-CZ" b="0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86B37-88B4-40EA-B119-425EABD089C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749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Členové týmu musí sdílet cíl a strategii organizace, mít stejnou myšlenku o záměru společného působení. </a:t>
            </a:r>
            <a:r>
              <a:rPr lang="en-US" sz="1800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|</a:t>
            </a:r>
            <a:r>
              <a:rPr lang="en-US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Podpora navzájem. </a:t>
            </a:r>
            <a:r>
              <a:rPr lang="en-US" sz="1600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|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Možnost projevit se a vstupovat do týmového procesu řešení.</a:t>
            </a:r>
            <a:b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Řádné, organizování plánování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úkolů v </a:t>
            </a:r>
            <a:r>
              <a:rPr lang="cs-CZ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2400" b="1" kern="1200" baseline="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|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Prostě </a:t>
            </a:r>
            <a:r>
              <a:rPr lang="cs-CZ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commitment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800" b="1" kern="1200" baseline="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|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Prostředí v organizaci a především tým musí být připraveni přizpůsobovat se rychle změnám organizační i národní kultury.</a:t>
            </a:r>
            <a:b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050" kern="1200" dirty="0" err="1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Jak</a:t>
            </a:r>
            <a:r>
              <a:rPr lang="cs-CZ" sz="1050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á</a:t>
            </a:r>
            <a:r>
              <a:rPr lang="cs-CZ" sz="1050" kern="1200" baseline="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kultura dle </a:t>
            </a:r>
            <a:r>
              <a:rPr lang="cs-CZ" sz="1050" kern="1200" baseline="0" dirty="0" err="1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Handyho</a:t>
            </a:r>
            <a:r>
              <a:rPr lang="cs-CZ" sz="1050" kern="1200" baseline="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myslíte s vyšší účinností? -&gt; zdroj moci odbornost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86B37-88B4-40EA-B119-425EABD089C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071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Zavedení sdíleného leadershipu vyžaduje rozsáhlé přípravy. -&gt; Ekonomičnost. </a:t>
            </a:r>
            <a:b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Není-li podpora pro rozdílné názory, hrozí skupinové myšlení -&gt;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diverzita, kontrola mimo tým, což má ale svoje nevýhody…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86B37-88B4-40EA-B119-425EABD089C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614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Zavedení sdíleného leadershipu vyžaduje rozsáhlé přípravy. -&gt; Ekonomičnost. </a:t>
            </a:r>
            <a:b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Není-li podpora pro rozdílné názory, hrozí skupinové myšlení -&gt;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diverzita, kontrola mimo tým, což má ale svoje nevýhody…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86B37-88B4-40EA-B119-425EABD089C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926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Pustíme vám video složené z několika ukázek fází práce na týmovém projektu. Sledujte a snažte se zachytit, jestli je tam nějaký leader nebo více leaderů a prvky </a:t>
            </a:r>
            <a:r>
              <a:rPr lang="cs-CZ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leaderovského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chování.</a:t>
            </a:r>
            <a:endParaRPr lang="cs-CZ" b="0" dirty="0">
              <a:effectLst/>
            </a:endParaRPr>
          </a:p>
          <a:p>
            <a:r>
              <a:rPr lang="cs-CZ" dirty="0"/>
              <a:t>Do</a:t>
            </a:r>
            <a:r>
              <a:rPr lang="cs-CZ" baseline="0" dirty="0"/>
              <a:t>poručujeme využít handout a dělat si poznámky.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86B37-88B4-40EA-B119-425EABD089C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37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495761" y="998537"/>
            <a:ext cx="1904999" cy="365125"/>
          </a:xfrm>
        </p:spPr>
        <p:txBody>
          <a:bodyPr/>
          <a:lstStyle/>
          <a:p>
            <a:fld id="{78C94063-DF36-4330-A365-08DA1FA5B7D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custData r:id="rId1"/>
            </p:custDataLst>
          </p:nvPr>
        </p:nvSpPr>
        <p:spPr>
          <a:xfrm rot="16200000">
            <a:off x="-1333962" y="4046537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463" y="6172200"/>
            <a:ext cx="914400" cy="5937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897E"/>
                </a:solidFill>
              </a:rPr>
              <a:t>PSY532: </a:t>
            </a:r>
            <a:r>
              <a:rPr lang="cs-CZ" dirty="0" err="1">
                <a:solidFill>
                  <a:srgbClr val="00897E"/>
                </a:solidFill>
              </a:rPr>
              <a:t>Dendextend</a:t>
            </a:r>
            <a:endParaRPr lang="cs-CZ" dirty="0">
              <a:solidFill>
                <a:srgbClr val="00897E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10000"/>
                  </a:schemeClr>
                </a:solidFill>
              </a:rPr>
              <a:t>Tomáš Kratochvíl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13" cy="6858000"/>
          </a:xfrm>
          <a:prstGeom prst="rect">
            <a:avLst/>
          </a:prstGeom>
          <a:solidFill>
            <a:srgbClr val="00897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 descr="Výsledek obrázku pro fakulta sociálních studií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192" y="176129"/>
            <a:ext cx="1165645" cy="116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5"/>
          <p:cNvSpPr>
            <a:spLocks noGrp="1" noChangeArrowheads="1"/>
          </p:cNvSpPr>
          <p:nvPr/>
        </p:nvSpPr>
        <p:spPr bwMode="auto">
          <a:xfrm>
            <a:off x="624157" y="6492240"/>
            <a:ext cx="6314536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altLang="cs-CZ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Brno, 2018</a:t>
            </a:r>
          </a:p>
        </p:txBody>
      </p:sp>
    </p:spTree>
    <p:extLst>
      <p:ext uri="{BB962C8B-B14F-4D97-AF65-F5344CB8AC3E}">
        <p14:creationId xmlns:p14="http://schemas.microsoft.com/office/powerpoint/2010/main" val="360807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5500" y="89535"/>
            <a:ext cx="9692640" cy="1325562"/>
          </a:xfrm>
        </p:spPr>
        <p:txBody>
          <a:bodyPr/>
          <a:lstStyle/>
          <a:p>
            <a:r>
              <a:rPr lang="cs-CZ" b="1" dirty="0">
                <a:solidFill>
                  <a:srgbClr val="00897E"/>
                </a:solidFill>
                <a:latin typeface="Sylfaen" panose="010A0502050306030303" pitchFamily="18" charset="0"/>
              </a:rPr>
              <a:t>Vymezení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1261872" cy="6858000"/>
          </a:xfrm>
          <a:prstGeom prst="rect">
            <a:avLst/>
          </a:prstGeom>
          <a:solidFill>
            <a:srgbClr val="00897E"/>
          </a:solidFill>
          <a:ln>
            <a:solidFill>
              <a:srgbClr val="0089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tlCol="0" anchor="t" anchorCtr="0"/>
          <a:lstStyle/>
          <a:p>
            <a:pPr algn="ctr"/>
            <a:endParaRPr lang="cs-CZ" sz="1400" dirty="0"/>
          </a:p>
          <a:p>
            <a:pPr algn="ctr"/>
            <a:r>
              <a:rPr lang="cs-CZ" sz="1400" b="1" dirty="0" err="1"/>
              <a:t>Dendextend</a:t>
            </a:r>
            <a:endParaRPr lang="cs-CZ" sz="1400" b="1" dirty="0"/>
          </a:p>
          <a:p>
            <a:pPr algn="ctr"/>
            <a:endParaRPr lang="cs-CZ" sz="1400" b="1" dirty="0"/>
          </a:p>
          <a:p>
            <a:pPr algn="ctr"/>
            <a:endParaRPr lang="cs-CZ" sz="1400" dirty="0"/>
          </a:p>
          <a:p>
            <a:pPr algn="ctr"/>
            <a:endParaRPr lang="cs-CZ" sz="1400" dirty="0"/>
          </a:p>
          <a:p>
            <a:r>
              <a:rPr lang="cs-CZ" sz="1400" dirty="0"/>
              <a:t>Vymezení</a:t>
            </a:r>
          </a:p>
          <a:p>
            <a:endParaRPr lang="cs-CZ" sz="1400" dirty="0"/>
          </a:p>
          <a:p>
            <a:r>
              <a:rPr lang="cs-CZ" sz="1400" dirty="0"/>
              <a:t>Co a jak</a:t>
            </a:r>
          </a:p>
          <a:p>
            <a:endParaRPr lang="cs-CZ" sz="1400" dirty="0"/>
          </a:p>
          <a:p>
            <a:r>
              <a:rPr lang="cs-CZ" sz="1400" dirty="0"/>
              <a:t>Příkazy</a:t>
            </a:r>
            <a:br>
              <a:rPr lang="cs-CZ" sz="1400" dirty="0"/>
            </a:br>
            <a:r>
              <a:rPr lang="cs-CZ" sz="1400" dirty="0"/>
              <a:t>    &amp;</a:t>
            </a:r>
            <a:br>
              <a:rPr lang="cs-CZ" sz="1400" dirty="0"/>
            </a:br>
            <a:r>
              <a:rPr lang="cs-CZ" sz="1400" dirty="0"/>
              <a:t>Funkce</a:t>
            </a:r>
          </a:p>
          <a:p>
            <a:endParaRPr lang="cs-CZ" sz="1400" dirty="0"/>
          </a:p>
          <a:p>
            <a:pPr algn="ctr"/>
            <a:endParaRPr lang="cs-CZ" sz="1400" dirty="0"/>
          </a:p>
        </p:txBody>
      </p:sp>
      <p:pic>
        <p:nvPicPr>
          <p:cNvPr id="5" name="Picture 2" descr="Výsledek obrázku pro fakulta sociálních studií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4512" y="182399"/>
            <a:ext cx="825403" cy="82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ál 10"/>
          <p:cNvSpPr/>
          <p:nvPr/>
        </p:nvSpPr>
        <p:spPr>
          <a:xfrm>
            <a:off x="14573" y="1168924"/>
            <a:ext cx="102829" cy="10282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ectangle 15"/>
          <p:cNvSpPr>
            <a:spLocks noGrp="1" noChangeArrowheads="1"/>
          </p:cNvSpPr>
          <p:nvPr/>
        </p:nvSpPr>
        <p:spPr bwMode="auto">
          <a:xfrm>
            <a:off x="1262332" y="6404425"/>
            <a:ext cx="6314536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altLang="cs-CZ" dirty="0">
                <a:solidFill>
                  <a:schemeClr val="bg2">
                    <a:lumMod val="50000"/>
                  </a:schemeClr>
                </a:solidFill>
              </a:rPr>
              <a:t>Brno, 2018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A87B3A3-8B90-490C-9588-DEA36BB0CF5E}"/>
              </a:ext>
            </a:extLst>
          </p:cNvPr>
          <p:cNvSpPr txBox="1">
            <a:spLocks/>
          </p:cNvSpPr>
          <p:nvPr/>
        </p:nvSpPr>
        <p:spPr>
          <a:xfrm>
            <a:off x="2232827" y="1567996"/>
            <a:ext cx="8595360" cy="345206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u="sng" cap="small" dirty="0">
                <a:solidFill>
                  <a:srgbClr val="00766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Co to je?</a:t>
            </a:r>
          </a:p>
          <a:p>
            <a:pPr lvl="1"/>
            <a:r>
              <a:rPr lang="cs-CZ" sz="1800" dirty="0"/>
              <a:t>rozšíření pro </a:t>
            </a:r>
            <a:r>
              <a:rPr lang="cs-CZ" sz="1800" dirty="0" err="1"/>
              <a:t>clusterovou</a:t>
            </a:r>
            <a:r>
              <a:rPr lang="cs-CZ" sz="1800" dirty="0"/>
              <a:t> analýzu</a:t>
            </a:r>
          </a:p>
          <a:p>
            <a:pPr lvl="2"/>
            <a:r>
              <a:rPr lang="cs-CZ" sz="1600" dirty="0"/>
              <a:t>porovnání 2+ </a:t>
            </a:r>
            <a:r>
              <a:rPr lang="cs-CZ" sz="1600" dirty="0" err="1"/>
              <a:t>dendrogramů</a:t>
            </a:r>
            <a:endParaRPr lang="cs-CZ" sz="1600" dirty="0"/>
          </a:p>
          <a:p>
            <a:pPr lvl="2"/>
            <a:r>
              <a:rPr lang="cs-CZ" sz="1600" dirty="0"/>
              <a:t>nalezení „nejhezčího“ </a:t>
            </a:r>
            <a:r>
              <a:rPr lang="cs-CZ" sz="1600" dirty="0" err="1"/>
              <a:t>denrogramu</a:t>
            </a:r>
            <a:endParaRPr lang="cs-CZ" sz="1600" dirty="0"/>
          </a:p>
          <a:p>
            <a:pPr lvl="2"/>
            <a:r>
              <a:rPr lang="cs-CZ" sz="1600" dirty="0"/>
              <a:t>úpravy vzhledu </a:t>
            </a:r>
            <a:r>
              <a:rPr lang="cs-CZ" sz="1600" dirty="0" err="1"/>
              <a:t>dendrogramu</a:t>
            </a:r>
            <a:r>
              <a:rPr lang="cs-CZ" sz="1600" dirty="0"/>
              <a:t> jako:</a:t>
            </a:r>
            <a:br>
              <a:rPr lang="cs-CZ" sz="1600" dirty="0"/>
            </a:br>
            <a:r>
              <a:rPr lang="cs-CZ" sz="1600" dirty="0"/>
              <a:t>(1) otáčení </a:t>
            </a:r>
            <a:r>
              <a:rPr lang="cs-CZ" sz="1600" dirty="0" err="1"/>
              <a:t>dendrogramu</a:t>
            </a:r>
            <a:r>
              <a:rPr lang="cs-CZ" sz="1600" dirty="0"/>
              <a:t> a clusterů</a:t>
            </a:r>
            <a:br>
              <a:rPr lang="cs-CZ" sz="1600" dirty="0"/>
            </a:br>
            <a:r>
              <a:rPr lang="cs-CZ" sz="1600" dirty="0"/>
              <a:t>(2) tvorba labelů a jejich obarvení</a:t>
            </a:r>
            <a:br>
              <a:rPr lang="cs-CZ" sz="1600" dirty="0"/>
            </a:br>
            <a:r>
              <a:rPr lang="cs-CZ" sz="1600" dirty="0"/>
              <a:t>(3) zabarvení shluků do určité vzdálenosti</a:t>
            </a:r>
            <a:br>
              <a:rPr lang="cs-CZ" sz="1600" dirty="0"/>
            </a:br>
            <a:r>
              <a:rPr lang="cs-CZ" sz="1600" dirty="0"/>
              <a:t>		+ úpravy těchto barev</a:t>
            </a:r>
          </a:p>
          <a:p>
            <a:pPr lvl="1"/>
            <a:r>
              <a:rPr lang="cs-CZ" sz="1800" dirty="0"/>
              <a:t>tj. umožňuje </a:t>
            </a:r>
            <a:r>
              <a:rPr lang="cs-CZ" sz="1800" b="1" dirty="0"/>
              <a:t>lepší vizualizaci </a:t>
            </a:r>
            <a:r>
              <a:rPr lang="cs-CZ" sz="1800" dirty="0"/>
              <a:t>a</a:t>
            </a:r>
            <a:r>
              <a:rPr lang="cs-CZ" sz="1800" b="1" dirty="0"/>
              <a:t> výběr typu </a:t>
            </a:r>
            <a:r>
              <a:rPr lang="cs-CZ" sz="1800" dirty="0" err="1"/>
              <a:t>clusterové</a:t>
            </a:r>
            <a:r>
              <a:rPr lang="cs-CZ" sz="1800" dirty="0"/>
              <a:t> analýzy</a:t>
            </a:r>
            <a:br>
              <a:rPr lang="cs-CZ" sz="1800" dirty="0"/>
            </a:br>
            <a:r>
              <a:rPr lang="cs-CZ" sz="1800" dirty="0"/>
              <a:t>	</a:t>
            </a:r>
            <a:r>
              <a:rPr lang="cs-CZ" dirty="0"/>
              <a:t>… a další práci s daty jako korelační analýzy clusterů, </a:t>
            </a:r>
            <a:br>
              <a:rPr lang="cs-CZ" dirty="0"/>
            </a:br>
            <a:r>
              <a:rPr lang="cs-CZ" dirty="0"/>
              <a:t>porovnání </a:t>
            </a:r>
            <a:r>
              <a:rPr lang="cs-CZ" dirty="0" err="1"/>
              <a:t>clusterových</a:t>
            </a:r>
            <a:r>
              <a:rPr lang="cs-CZ" dirty="0"/>
              <a:t> analýz, přídavné ploty k </a:t>
            </a:r>
            <a:r>
              <a:rPr lang="cs-CZ" dirty="0" err="1"/>
              <a:t>dendrogramům</a:t>
            </a:r>
            <a:r>
              <a:rPr lang="cs-CZ" dirty="0"/>
              <a:t> aj.</a:t>
            </a:r>
          </a:p>
          <a:p>
            <a:pPr lvl="2"/>
            <a:endParaRPr lang="cs-CZ" sz="1600" dirty="0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7B2B605-423A-407A-9F59-CD700DE93FD6}"/>
              </a:ext>
            </a:extLst>
          </p:cNvPr>
          <p:cNvCxnSpPr>
            <a:cxnSpLocks/>
          </p:cNvCxnSpPr>
          <p:nvPr/>
        </p:nvCxnSpPr>
        <p:spPr>
          <a:xfrm>
            <a:off x="65988" y="1007802"/>
            <a:ext cx="0" cy="16979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24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5500" y="89535"/>
            <a:ext cx="9692640" cy="1325562"/>
          </a:xfrm>
        </p:spPr>
        <p:txBody>
          <a:bodyPr/>
          <a:lstStyle/>
          <a:p>
            <a:r>
              <a:rPr lang="cs-CZ" b="1" dirty="0">
                <a:solidFill>
                  <a:srgbClr val="00897E"/>
                </a:solidFill>
                <a:latin typeface="Sylfaen" panose="010A0502050306030303" pitchFamily="18" charset="0"/>
              </a:rPr>
              <a:t>Jak to vlastně vypadá?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2827" y="1567998"/>
            <a:ext cx="8595360" cy="1451428"/>
          </a:xfrm>
        </p:spPr>
        <p:txBody>
          <a:bodyPr numCol="2">
            <a:normAutofit fontScale="92500" lnSpcReduction="10000"/>
          </a:bodyPr>
          <a:lstStyle/>
          <a:p>
            <a:r>
              <a:rPr lang="cs-CZ" sz="2000" b="1" u="sng" cap="small" dirty="0">
                <a:solidFill>
                  <a:srgbClr val="00766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Co je „shlukování dat“?</a:t>
            </a:r>
            <a:endParaRPr lang="cs-CZ" sz="1400" b="1" dirty="0"/>
          </a:p>
          <a:p>
            <a:pPr lvl="1"/>
            <a:r>
              <a:rPr lang="cs-CZ" sz="1800" dirty="0"/>
              <a:t>explorativní analýza</a:t>
            </a:r>
          </a:p>
          <a:p>
            <a:pPr lvl="1"/>
            <a:r>
              <a:rPr lang="cs-CZ" sz="1800" dirty="0"/>
              <a:t>podobná pozorování, </a:t>
            </a:r>
            <a:br>
              <a:rPr lang="cs-CZ" sz="1800" dirty="0"/>
            </a:br>
            <a:r>
              <a:rPr lang="cs-CZ" sz="1800" dirty="0"/>
              <a:t>výrazně odlišná od ostatních</a:t>
            </a:r>
            <a:endParaRPr lang="cs-CZ" sz="1200" i="1" u="sng" dirty="0"/>
          </a:p>
          <a:p>
            <a:pPr lvl="1"/>
            <a:r>
              <a:rPr lang="cs-CZ" sz="1800" dirty="0"/>
              <a:t>řeší se na základě vzdálenosti</a:t>
            </a:r>
            <a:endParaRPr lang="cs-CZ" sz="1200" dirty="0"/>
          </a:p>
          <a:p>
            <a:pPr lvl="0">
              <a:buClr>
                <a:srgbClr val="6F6F74"/>
              </a:buClr>
            </a:pPr>
            <a:r>
              <a:rPr lang="cs-CZ" sz="2000" b="1" u="sng" cap="small" dirty="0">
                <a:solidFill>
                  <a:srgbClr val="00766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Co je „</a:t>
            </a:r>
            <a:r>
              <a:rPr lang="cs-CZ" sz="2000" b="1" u="sng" cap="small" dirty="0" err="1">
                <a:solidFill>
                  <a:srgbClr val="00766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dendrogram</a:t>
            </a:r>
            <a:r>
              <a:rPr lang="cs-CZ" sz="2000" b="1" u="sng" cap="small" dirty="0">
                <a:solidFill>
                  <a:srgbClr val="00766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“?</a:t>
            </a:r>
          </a:p>
          <a:p>
            <a:pPr lvl="1"/>
            <a:r>
              <a:rPr lang="cs-CZ" sz="1800" dirty="0"/>
              <a:t>vizualizace iterativního procesu shlukování dat</a:t>
            </a:r>
          </a:p>
          <a:p>
            <a:pPr lvl="1"/>
            <a:r>
              <a:rPr lang="cs-CZ" sz="1800" dirty="0"/>
              <a:t>zachycuje vzdálenost, v jaké vzniká další shluk</a:t>
            </a:r>
          </a:p>
          <a:p>
            <a:pPr marL="274320" lvl="1" indent="0">
              <a:buNone/>
            </a:pP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1261872" cy="6858000"/>
          </a:xfrm>
          <a:prstGeom prst="rect">
            <a:avLst/>
          </a:prstGeom>
          <a:solidFill>
            <a:srgbClr val="00897E"/>
          </a:solidFill>
          <a:ln>
            <a:solidFill>
              <a:srgbClr val="0089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tlCol="0" anchor="t" anchorCtr="0"/>
          <a:lstStyle/>
          <a:p>
            <a:pPr algn="ctr"/>
            <a:endParaRPr lang="cs-CZ" sz="1400" dirty="0"/>
          </a:p>
          <a:p>
            <a:pPr algn="ctr"/>
            <a:r>
              <a:rPr lang="cs-CZ" sz="1400" b="1" dirty="0" err="1"/>
              <a:t>Dendextend</a:t>
            </a:r>
            <a:br>
              <a:rPr lang="cs-CZ" sz="1400" b="1" dirty="0"/>
            </a:br>
            <a:endParaRPr lang="cs-CZ" sz="1400" b="1" dirty="0"/>
          </a:p>
          <a:p>
            <a:pPr algn="ctr"/>
            <a:endParaRPr lang="cs-CZ" sz="1400" dirty="0"/>
          </a:p>
          <a:p>
            <a:pPr algn="ctr"/>
            <a:endParaRPr lang="cs-CZ" sz="1400" dirty="0"/>
          </a:p>
          <a:p>
            <a:r>
              <a:rPr lang="cs-CZ" sz="1400" dirty="0"/>
              <a:t>Vymezení</a:t>
            </a:r>
          </a:p>
          <a:p>
            <a:endParaRPr lang="cs-CZ" sz="1400" dirty="0"/>
          </a:p>
          <a:p>
            <a:r>
              <a:rPr lang="cs-CZ" sz="1400" dirty="0"/>
              <a:t>Co a jak</a:t>
            </a:r>
          </a:p>
          <a:p>
            <a:endParaRPr lang="cs-CZ" sz="1400" dirty="0"/>
          </a:p>
          <a:p>
            <a:r>
              <a:rPr lang="cs-CZ" sz="1400" dirty="0"/>
              <a:t>Příkazy</a:t>
            </a:r>
            <a:br>
              <a:rPr lang="cs-CZ" sz="1400" dirty="0"/>
            </a:br>
            <a:r>
              <a:rPr lang="cs-CZ" sz="1400" dirty="0"/>
              <a:t>    &amp;</a:t>
            </a:r>
            <a:br>
              <a:rPr lang="cs-CZ" sz="1400" dirty="0"/>
            </a:br>
            <a:r>
              <a:rPr lang="cs-CZ" sz="1400" dirty="0"/>
              <a:t>Funkce</a:t>
            </a:r>
          </a:p>
          <a:p>
            <a:endParaRPr lang="cs-CZ" sz="1400" dirty="0"/>
          </a:p>
          <a:p>
            <a:pPr algn="ctr"/>
            <a:endParaRPr lang="cs-CZ" sz="1400" dirty="0"/>
          </a:p>
        </p:txBody>
      </p:sp>
      <p:pic>
        <p:nvPicPr>
          <p:cNvPr id="5" name="Picture 2" descr="Výsledek obrázku pro fakulta sociálních studií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4512" y="182399"/>
            <a:ext cx="825403" cy="82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ál 10"/>
          <p:cNvSpPr/>
          <p:nvPr/>
        </p:nvSpPr>
        <p:spPr>
          <a:xfrm>
            <a:off x="14573" y="1597549"/>
            <a:ext cx="102829" cy="10282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9781610" y="6470326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srgbClr val="00766E"/>
                </a:solidFill>
              </a:rPr>
              <a:t>Obrázky: </a:t>
            </a:r>
            <a:r>
              <a:rPr lang="cs-CZ" sz="1200" dirty="0" err="1">
                <a:solidFill>
                  <a:srgbClr val="00766E"/>
                </a:solidFill>
              </a:rPr>
              <a:t>Datacamp</a:t>
            </a:r>
            <a:endParaRPr lang="cs-CZ" sz="1200" dirty="0">
              <a:solidFill>
                <a:srgbClr val="00766E"/>
              </a:solidFill>
            </a:endParaRPr>
          </a:p>
        </p:txBody>
      </p:sp>
      <p:sp>
        <p:nvSpPr>
          <p:cNvPr id="24" name="Rectangle 15"/>
          <p:cNvSpPr>
            <a:spLocks noGrp="1" noChangeArrowheads="1"/>
          </p:cNvSpPr>
          <p:nvPr/>
        </p:nvSpPr>
        <p:spPr bwMode="auto">
          <a:xfrm>
            <a:off x="1262332" y="6404425"/>
            <a:ext cx="6314536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altLang="cs-CZ" dirty="0">
                <a:solidFill>
                  <a:schemeClr val="bg2">
                    <a:lumMod val="50000"/>
                  </a:schemeClr>
                </a:solidFill>
              </a:rPr>
              <a:t>Brno, 2018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5802087-C662-4F58-8FB3-A9570147E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827" y="3135545"/>
            <a:ext cx="1997063" cy="2478872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E0496863-844A-4E1E-B831-7BEB1BE3E3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600" y="3125934"/>
            <a:ext cx="1997063" cy="2498093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95ABD561-8A0B-4334-9297-3F80B78037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2551" y="3389365"/>
            <a:ext cx="5206365" cy="1971230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372BFADA-51B6-4DD3-98C7-7AB097951B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2551" y="3389366"/>
            <a:ext cx="5206365" cy="1950730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AB74C8D4-25A8-4FEB-AADE-2F839D0150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2551" y="3385876"/>
            <a:ext cx="5206365" cy="1954220"/>
          </a:xfrm>
          <a:prstGeom prst="rect">
            <a:avLst/>
          </a:prstGeom>
        </p:spPr>
      </p:pic>
      <p:pic>
        <p:nvPicPr>
          <p:cNvPr id="26" name="Obrázek 25">
            <a:extLst>
              <a:ext uri="{FF2B5EF4-FFF2-40B4-BE49-F238E27FC236}">
                <a16:creationId xmlns:a16="http://schemas.microsoft.com/office/drawing/2014/main" id="{53692BB1-7461-4628-B280-485F7A69D9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02551" y="3390006"/>
            <a:ext cx="5206365" cy="1970590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2A562322-3CC4-410E-90B8-3A21877BF5C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2551" y="3385877"/>
            <a:ext cx="5206365" cy="1971230"/>
          </a:xfrm>
          <a:prstGeom prst="rect">
            <a:avLst/>
          </a:prstGeom>
        </p:spPr>
      </p:pic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145B9A7A-6394-4E48-A5C2-C0164B17BE06}"/>
              </a:ext>
            </a:extLst>
          </p:cNvPr>
          <p:cNvCxnSpPr>
            <a:cxnSpLocks/>
          </p:cNvCxnSpPr>
          <p:nvPr/>
        </p:nvCxnSpPr>
        <p:spPr>
          <a:xfrm>
            <a:off x="65988" y="1007802"/>
            <a:ext cx="0" cy="16979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99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5500" y="89535"/>
            <a:ext cx="9692640" cy="1325562"/>
          </a:xfrm>
        </p:spPr>
        <p:txBody>
          <a:bodyPr/>
          <a:lstStyle/>
          <a:p>
            <a:r>
              <a:rPr lang="cs-CZ" b="1" dirty="0">
                <a:solidFill>
                  <a:srgbClr val="00897E"/>
                </a:solidFill>
                <a:latin typeface="Sylfaen" panose="010A0502050306030303" pitchFamily="18" charset="0"/>
              </a:rPr>
              <a:t>Příkazy a jejich funkce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1261872" cy="6858000"/>
          </a:xfrm>
          <a:prstGeom prst="rect">
            <a:avLst/>
          </a:prstGeom>
          <a:solidFill>
            <a:srgbClr val="00897E"/>
          </a:solidFill>
          <a:ln>
            <a:solidFill>
              <a:srgbClr val="0089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tlCol="0" anchor="t" anchorCtr="0"/>
          <a:lstStyle/>
          <a:p>
            <a:pPr algn="ctr"/>
            <a:endParaRPr lang="cs-CZ" sz="1400" dirty="0"/>
          </a:p>
          <a:p>
            <a:pPr algn="ctr"/>
            <a:r>
              <a:rPr lang="cs-CZ" sz="1400" b="1" dirty="0"/>
              <a:t>Sdílený</a:t>
            </a:r>
            <a:br>
              <a:rPr lang="cs-CZ" sz="1400" b="1" dirty="0"/>
            </a:br>
            <a:r>
              <a:rPr lang="cs-CZ" sz="1400" b="1" dirty="0"/>
              <a:t>leadership</a:t>
            </a:r>
          </a:p>
          <a:p>
            <a:pPr algn="ctr"/>
            <a:endParaRPr lang="cs-CZ" sz="1400" dirty="0"/>
          </a:p>
          <a:p>
            <a:pPr algn="ctr"/>
            <a:endParaRPr lang="cs-CZ" sz="1400" dirty="0"/>
          </a:p>
          <a:p>
            <a:r>
              <a:rPr lang="cs-CZ" sz="1400" dirty="0"/>
              <a:t>Vymezení</a:t>
            </a:r>
          </a:p>
          <a:p>
            <a:endParaRPr lang="cs-CZ" sz="1400" dirty="0"/>
          </a:p>
          <a:p>
            <a:r>
              <a:rPr lang="cs-CZ" sz="1400" dirty="0"/>
              <a:t>Co a jak</a:t>
            </a:r>
          </a:p>
          <a:p>
            <a:endParaRPr lang="cs-CZ" sz="1400" dirty="0"/>
          </a:p>
          <a:p>
            <a:r>
              <a:rPr lang="cs-CZ" sz="1400" dirty="0"/>
              <a:t>Příkazy</a:t>
            </a:r>
            <a:br>
              <a:rPr lang="cs-CZ" sz="1400" dirty="0"/>
            </a:br>
            <a:r>
              <a:rPr lang="cs-CZ" sz="1400" dirty="0"/>
              <a:t>    &amp;</a:t>
            </a:r>
            <a:br>
              <a:rPr lang="cs-CZ" sz="1400" dirty="0"/>
            </a:br>
            <a:r>
              <a:rPr lang="cs-CZ" sz="1400" dirty="0"/>
              <a:t>Funkce</a:t>
            </a:r>
          </a:p>
          <a:p>
            <a:endParaRPr lang="cs-CZ" sz="1400" dirty="0"/>
          </a:p>
          <a:p>
            <a:pPr algn="ctr"/>
            <a:endParaRPr lang="cs-CZ" sz="1400" dirty="0"/>
          </a:p>
        </p:txBody>
      </p:sp>
      <p:pic>
        <p:nvPicPr>
          <p:cNvPr id="5" name="Picture 2" descr="Výsledek obrázku pro fakulta sociálních studií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4512" y="182399"/>
            <a:ext cx="825403" cy="82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ál 10"/>
          <p:cNvSpPr/>
          <p:nvPr/>
        </p:nvSpPr>
        <p:spPr>
          <a:xfrm>
            <a:off x="14573" y="2228485"/>
            <a:ext cx="102829" cy="10282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Rectangle 15"/>
          <p:cNvSpPr>
            <a:spLocks noGrp="1" noChangeArrowheads="1"/>
          </p:cNvSpPr>
          <p:nvPr/>
        </p:nvSpPr>
        <p:spPr bwMode="auto">
          <a:xfrm>
            <a:off x="1262332" y="6404425"/>
            <a:ext cx="6314536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altLang="cs-CZ" dirty="0">
                <a:solidFill>
                  <a:schemeClr val="bg2">
                    <a:lumMod val="50000"/>
                  </a:schemeClr>
                </a:solidFill>
              </a:rPr>
              <a:t>Brno, 2018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E5B6DA5-A9D5-47A7-B7B0-3042E271F2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5112" y="2490787"/>
            <a:ext cx="6581775" cy="1876425"/>
          </a:xfrm>
          <a:prstGeom prst="rect">
            <a:avLst/>
          </a:prstGeom>
        </p:spPr>
      </p:pic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571716EF-1418-411E-ACCF-A3547DB8A794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9256756" y="2556587"/>
            <a:ext cx="447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212364FE-B2D9-4CFD-9161-92DE3AE1989F}"/>
              </a:ext>
            </a:extLst>
          </p:cNvPr>
          <p:cNvSpPr/>
          <p:nvPr/>
        </p:nvSpPr>
        <p:spPr>
          <a:xfrm>
            <a:off x="9703836" y="2402698"/>
            <a:ext cx="19780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vytvoření vzdáleností</a:t>
            </a:r>
          </a:p>
        </p:txBody>
      </p: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C27D00DF-A6F5-417E-B131-1D407CB44A9C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8920065" y="2710475"/>
            <a:ext cx="489984" cy="207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>
            <a:extLst>
              <a:ext uri="{FF2B5EF4-FFF2-40B4-BE49-F238E27FC236}">
                <a16:creationId xmlns:a16="http://schemas.microsoft.com/office/drawing/2014/main" id="{04AC18A7-A4B2-42B8-B0FB-3A890B1416E6}"/>
              </a:ext>
            </a:extLst>
          </p:cNvPr>
          <p:cNvSpPr/>
          <p:nvPr/>
        </p:nvSpPr>
        <p:spPr>
          <a:xfrm>
            <a:off x="9410049" y="2656104"/>
            <a:ext cx="2369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vytvoření shluků na základě max. vzdáleností</a:t>
            </a:r>
          </a:p>
        </p:txBody>
      </p: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DE1972E4-847E-4F55-B1B1-33AFD6A78892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8920065" y="3248561"/>
            <a:ext cx="489984" cy="207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élník 27">
            <a:extLst>
              <a:ext uri="{FF2B5EF4-FFF2-40B4-BE49-F238E27FC236}">
                <a16:creationId xmlns:a16="http://schemas.microsoft.com/office/drawing/2014/main" id="{1247FC27-16E4-4AEB-8DD0-CFAB3AED5710}"/>
              </a:ext>
            </a:extLst>
          </p:cNvPr>
          <p:cNvSpPr/>
          <p:nvPr/>
        </p:nvSpPr>
        <p:spPr>
          <a:xfrm>
            <a:off x="9410049" y="3194190"/>
            <a:ext cx="2369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oddělení shluků na základě vzdálenosti „10“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2B54B409-CBB1-47E6-AD8A-F56581F2D0A7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6466114" y="3758435"/>
            <a:ext cx="3088433" cy="23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>
            <a:extLst>
              <a:ext uri="{FF2B5EF4-FFF2-40B4-BE49-F238E27FC236}">
                <a16:creationId xmlns:a16="http://schemas.microsoft.com/office/drawing/2014/main" id="{727E1F79-2BD5-45FC-B21F-E560D8EC5017}"/>
              </a:ext>
            </a:extLst>
          </p:cNvPr>
          <p:cNvSpPr/>
          <p:nvPr/>
        </p:nvSpPr>
        <p:spPr>
          <a:xfrm>
            <a:off x="9554547" y="3628543"/>
            <a:ext cx="2369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převedení na </a:t>
            </a:r>
            <a:r>
              <a:rPr lang="cs-CZ" sz="1400" dirty="0" err="1"/>
              <a:t>dendrogram</a:t>
            </a:r>
            <a:endParaRPr lang="cs-CZ" sz="1400" dirty="0"/>
          </a:p>
        </p:txBody>
      </p: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048F7B64-7387-4B99-BC01-30944D1096AD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6816212" y="3886692"/>
            <a:ext cx="2593837" cy="348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>
            <a:extLst>
              <a:ext uri="{FF2B5EF4-FFF2-40B4-BE49-F238E27FC236}">
                <a16:creationId xmlns:a16="http://schemas.microsoft.com/office/drawing/2014/main" id="{E2C392BC-7926-4BFB-9ACD-7B45FF0852E3}"/>
              </a:ext>
            </a:extLst>
          </p:cNvPr>
          <p:cNvSpPr/>
          <p:nvPr/>
        </p:nvSpPr>
        <p:spPr>
          <a:xfrm>
            <a:off x="9410049" y="3866156"/>
            <a:ext cx="23698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obarvení větví, které spadají do jednoho shluku po vzdáleností „10“</a:t>
            </a:r>
          </a:p>
        </p:txBody>
      </p:sp>
      <p:pic>
        <p:nvPicPr>
          <p:cNvPr id="1027" name="Obrázek 1026">
            <a:extLst>
              <a:ext uri="{FF2B5EF4-FFF2-40B4-BE49-F238E27FC236}">
                <a16:creationId xmlns:a16="http://schemas.microsoft.com/office/drawing/2014/main" id="{3BA2C675-F09C-45DC-92D0-F8A22A03F8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4547" y="1517915"/>
            <a:ext cx="5353050" cy="5086350"/>
          </a:xfrm>
          <a:prstGeom prst="rect">
            <a:avLst/>
          </a:prstGeom>
        </p:spPr>
      </p:pic>
      <p:sp>
        <p:nvSpPr>
          <p:cNvPr id="1028" name="Ovál 1027">
            <a:extLst>
              <a:ext uri="{FF2B5EF4-FFF2-40B4-BE49-F238E27FC236}">
                <a16:creationId xmlns:a16="http://schemas.microsoft.com/office/drawing/2014/main" id="{CF10631D-843E-47D4-B114-87B30EDF6C6D}"/>
              </a:ext>
            </a:extLst>
          </p:cNvPr>
          <p:cNvSpPr/>
          <p:nvPr/>
        </p:nvSpPr>
        <p:spPr>
          <a:xfrm>
            <a:off x="4313815" y="4235487"/>
            <a:ext cx="1181999" cy="7990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B62BEADC-866A-4CAB-A292-419C58B3C221}"/>
              </a:ext>
            </a:extLst>
          </p:cNvPr>
          <p:cNvSpPr/>
          <p:nvPr/>
        </p:nvSpPr>
        <p:spPr>
          <a:xfrm>
            <a:off x="5846832" y="3974064"/>
            <a:ext cx="395520" cy="3487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464D5B2-257F-4705-BF6E-48DBBA2441FD}"/>
              </a:ext>
            </a:extLst>
          </p:cNvPr>
          <p:cNvSpPr/>
          <p:nvPr/>
        </p:nvSpPr>
        <p:spPr>
          <a:xfrm>
            <a:off x="6635049" y="4192813"/>
            <a:ext cx="395520" cy="3487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12DCCB6A-0745-421C-9300-3A376F522F43}"/>
              </a:ext>
            </a:extLst>
          </p:cNvPr>
          <p:cNvSpPr/>
          <p:nvPr/>
        </p:nvSpPr>
        <p:spPr>
          <a:xfrm>
            <a:off x="7482718" y="4786436"/>
            <a:ext cx="1181999" cy="7990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9" name="Obrázek 1028">
            <a:extLst>
              <a:ext uri="{FF2B5EF4-FFF2-40B4-BE49-F238E27FC236}">
                <a16:creationId xmlns:a16="http://schemas.microsoft.com/office/drawing/2014/main" id="{3A89B503-8871-46B6-A1EE-A016A9030F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0400" y="4059803"/>
            <a:ext cx="3248025" cy="2333625"/>
          </a:xfrm>
          <a:prstGeom prst="rect">
            <a:avLst/>
          </a:prstGeom>
        </p:spPr>
      </p:pic>
      <p:cxnSp>
        <p:nvCxnSpPr>
          <p:cNvPr id="44" name="Přímá spojnice 43">
            <a:extLst>
              <a:ext uri="{FF2B5EF4-FFF2-40B4-BE49-F238E27FC236}">
                <a16:creationId xmlns:a16="http://schemas.microsoft.com/office/drawing/2014/main" id="{D1C945A6-BF69-400D-BFB9-A63D44676670}"/>
              </a:ext>
            </a:extLst>
          </p:cNvPr>
          <p:cNvCxnSpPr>
            <a:cxnSpLocks/>
          </p:cNvCxnSpPr>
          <p:nvPr/>
        </p:nvCxnSpPr>
        <p:spPr>
          <a:xfrm>
            <a:off x="65988" y="1007802"/>
            <a:ext cx="0" cy="16979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4" grpId="0"/>
      <p:bldP spid="28" grpId="0"/>
      <p:bldP spid="30" grpId="0"/>
      <p:bldP spid="36" grpId="0"/>
      <p:bldP spid="1028" grpId="0" animBg="1"/>
      <p:bldP spid="102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5500" y="89535"/>
            <a:ext cx="9692640" cy="1325562"/>
          </a:xfrm>
        </p:spPr>
        <p:txBody>
          <a:bodyPr/>
          <a:lstStyle/>
          <a:p>
            <a:r>
              <a:rPr lang="cs-CZ" b="1" dirty="0">
                <a:solidFill>
                  <a:srgbClr val="00897E"/>
                </a:solidFill>
                <a:latin typeface="Sylfaen" panose="010A0502050306030303" pitchFamily="18" charset="0"/>
              </a:rPr>
              <a:t>Příkazy a jejich funkce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1261872" cy="6858000"/>
          </a:xfrm>
          <a:prstGeom prst="rect">
            <a:avLst/>
          </a:prstGeom>
          <a:solidFill>
            <a:srgbClr val="00897E"/>
          </a:solidFill>
          <a:ln>
            <a:solidFill>
              <a:srgbClr val="0089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tlCol="0" anchor="t" anchorCtr="0"/>
          <a:lstStyle/>
          <a:p>
            <a:pPr algn="ctr"/>
            <a:endParaRPr lang="cs-CZ" sz="1400" dirty="0"/>
          </a:p>
          <a:p>
            <a:pPr algn="ctr"/>
            <a:r>
              <a:rPr lang="cs-CZ" sz="1400" b="1" dirty="0"/>
              <a:t>Sdílený</a:t>
            </a:r>
            <a:br>
              <a:rPr lang="cs-CZ" sz="1400" b="1" dirty="0"/>
            </a:br>
            <a:r>
              <a:rPr lang="cs-CZ" sz="1400" b="1" dirty="0"/>
              <a:t>leadership</a:t>
            </a:r>
          </a:p>
          <a:p>
            <a:pPr algn="ctr"/>
            <a:endParaRPr lang="cs-CZ" sz="1400" dirty="0"/>
          </a:p>
          <a:p>
            <a:pPr algn="ctr"/>
            <a:endParaRPr lang="cs-CZ" sz="1400" dirty="0"/>
          </a:p>
          <a:p>
            <a:r>
              <a:rPr lang="cs-CZ" sz="1400" dirty="0"/>
              <a:t>Vymezení</a:t>
            </a:r>
          </a:p>
          <a:p>
            <a:endParaRPr lang="cs-CZ" sz="1400" dirty="0"/>
          </a:p>
          <a:p>
            <a:r>
              <a:rPr lang="cs-CZ" sz="1400" dirty="0"/>
              <a:t>Co a jak</a:t>
            </a:r>
          </a:p>
          <a:p>
            <a:endParaRPr lang="cs-CZ" sz="1400" dirty="0"/>
          </a:p>
          <a:p>
            <a:r>
              <a:rPr lang="cs-CZ" sz="1400" dirty="0"/>
              <a:t>Příkazy</a:t>
            </a:r>
            <a:br>
              <a:rPr lang="cs-CZ" sz="1400" dirty="0"/>
            </a:br>
            <a:r>
              <a:rPr lang="cs-CZ" sz="1400" dirty="0"/>
              <a:t>    &amp;</a:t>
            </a:r>
            <a:br>
              <a:rPr lang="cs-CZ" sz="1400" dirty="0"/>
            </a:br>
            <a:r>
              <a:rPr lang="cs-CZ" sz="1400" dirty="0"/>
              <a:t>Funkce</a:t>
            </a:r>
          </a:p>
          <a:p>
            <a:pPr algn="ctr"/>
            <a:endParaRPr lang="cs-CZ" sz="1400" dirty="0"/>
          </a:p>
        </p:txBody>
      </p:sp>
      <p:pic>
        <p:nvPicPr>
          <p:cNvPr id="5" name="Picture 2" descr="Výsledek obrázku pro fakulta sociálních studií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4512" y="182399"/>
            <a:ext cx="825403" cy="82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>
            <a:cxnSpLocks/>
          </p:cNvCxnSpPr>
          <p:nvPr/>
        </p:nvCxnSpPr>
        <p:spPr>
          <a:xfrm>
            <a:off x="65988" y="1007802"/>
            <a:ext cx="0" cy="169792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14573" y="2228485"/>
            <a:ext cx="102829" cy="10282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Rectangle 15"/>
          <p:cNvSpPr>
            <a:spLocks noGrp="1" noChangeArrowheads="1"/>
          </p:cNvSpPr>
          <p:nvPr/>
        </p:nvSpPr>
        <p:spPr bwMode="auto">
          <a:xfrm>
            <a:off x="1262332" y="6404425"/>
            <a:ext cx="6314536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altLang="cs-CZ" dirty="0">
                <a:solidFill>
                  <a:schemeClr val="bg2">
                    <a:lumMod val="50000"/>
                  </a:schemeClr>
                </a:solidFill>
              </a:rPr>
              <a:t>Brno, 2018</a:t>
            </a:r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E1A28BB0-6BD8-41AF-9193-D74FBCB57073}"/>
              </a:ext>
            </a:extLst>
          </p:cNvPr>
          <p:cNvGrpSpPr/>
          <p:nvPr/>
        </p:nvGrpSpPr>
        <p:grpSpPr>
          <a:xfrm>
            <a:off x="1803587" y="1521430"/>
            <a:ext cx="6648451" cy="707055"/>
            <a:chOff x="1803587" y="1521430"/>
            <a:chExt cx="6648451" cy="707055"/>
          </a:xfrm>
        </p:grpSpPr>
        <p:pic>
          <p:nvPicPr>
            <p:cNvPr id="14" name="Obrázek 13">
              <a:extLst>
                <a:ext uri="{FF2B5EF4-FFF2-40B4-BE49-F238E27FC236}">
                  <a16:creationId xmlns:a16="http://schemas.microsoft.com/office/drawing/2014/main" id="{B578AB69-10AB-4C60-B1A1-47F103BB01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03588" y="1521430"/>
              <a:ext cx="6648450" cy="333375"/>
            </a:xfrm>
            <a:prstGeom prst="rect">
              <a:avLst/>
            </a:prstGeom>
          </p:spPr>
        </p:pic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1AA86FA4-EB13-4E3E-BBE3-3F1D3A5A4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03587" y="1733185"/>
              <a:ext cx="6648450" cy="495300"/>
            </a:xfrm>
            <a:prstGeom prst="rect">
              <a:avLst/>
            </a:prstGeom>
          </p:spPr>
        </p:pic>
      </p:grpSp>
      <p:pic>
        <p:nvPicPr>
          <p:cNvPr id="10" name="Obrázek 9">
            <a:extLst>
              <a:ext uri="{FF2B5EF4-FFF2-40B4-BE49-F238E27FC236}">
                <a16:creationId xmlns:a16="http://schemas.microsoft.com/office/drawing/2014/main" id="{91D473AD-9EE9-4EB5-A640-F884B0D6BC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3322" y="2228485"/>
            <a:ext cx="4286250" cy="4286250"/>
          </a:xfrm>
          <a:prstGeom prst="rect">
            <a:avLst/>
          </a:prstGeom>
        </p:spPr>
      </p:pic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43C23906-D30E-43C1-8FB6-BECF65045D69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3670829" y="1675734"/>
            <a:ext cx="447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>
            <a:extLst>
              <a:ext uri="{FF2B5EF4-FFF2-40B4-BE49-F238E27FC236}">
                <a16:creationId xmlns:a16="http://schemas.microsoft.com/office/drawing/2014/main" id="{EDD37A9C-A74F-4265-8856-57D3EA914B03}"/>
              </a:ext>
            </a:extLst>
          </p:cNvPr>
          <p:cNvSpPr/>
          <p:nvPr/>
        </p:nvSpPr>
        <p:spPr>
          <a:xfrm>
            <a:off x="4117909" y="1521845"/>
            <a:ext cx="23474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přidá labely ke clusterům</a:t>
            </a:r>
          </a:p>
        </p:txBody>
      </p: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377C6522-1BA7-497D-8E5C-114318F149A2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3670829" y="2066144"/>
            <a:ext cx="447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>
            <a:extLst>
              <a:ext uri="{FF2B5EF4-FFF2-40B4-BE49-F238E27FC236}">
                <a16:creationId xmlns:a16="http://schemas.microsoft.com/office/drawing/2014/main" id="{E8861123-AD84-43EA-BF16-927C7A6FDD36}"/>
              </a:ext>
            </a:extLst>
          </p:cNvPr>
          <p:cNvSpPr/>
          <p:nvPr/>
        </p:nvSpPr>
        <p:spPr>
          <a:xfrm>
            <a:off x="4117909" y="1912255"/>
            <a:ext cx="23474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obarví labely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E28DFEB-56AD-4B56-B841-2DC1065A93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3585" y="2212733"/>
            <a:ext cx="6648449" cy="495300"/>
          </a:xfrm>
          <a:prstGeom prst="rect">
            <a:avLst/>
          </a:prstGeom>
        </p:spPr>
      </p:pic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B09B6438-4BF8-43DF-ABDC-ADAD854D7583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3670829" y="2473371"/>
            <a:ext cx="447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>
            <a:extLst>
              <a:ext uri="{FF2B5EF4-FFF2-40B4-BE49-F238E27FC236}">
                <a16:creationId xmlns:a16="http://schemas.microsoft.com/office/drawing/2014/main" id="{B071AF38-7F3F-4E7D-A5BD-233B48A93295}"/>
              </a:ext>
            </a:extLst>
          </p:cNvPr>
          <p:cNvSpPr/>
          <p:nvPr/>
        </p:nvSpPr>
        <p:spPr>
          <a:xfrm>
            <a:off x="4117909" y="2319482"/>
            <a:ext cx="3702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seřadí clustery dle vzdálenosti a velikosti</a:t>
            </a: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0C657778-E954-40CB-B1FD-1F11FD1FC43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6129"/>
          <a:stretch/>
        </p:blipFill>
        <p:spPr>
          <a:xfrm>
            <a:off x="2842372" y="2713027"/>
            <a:ext cx="4267200" cy="3790950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A5A11CDD-EA05-491D-8DFE-E408C2AD97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03585" y="2705728"/>
            <a:ext cx="6648449" cy="371475"/>
          </a:xfrm>
          <a:prstGeom prst="rect">
            <a:avLst/>
          </a:prstGeom>
        </p:spPr>
      </p:pic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427340A6-AAF3-4406-86C3-68A50589F2FD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3670829" y="2894436"/>
            <a:ext cx="447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26DFBAC6-C970-4C18-894D-F1BE157D52F5}"/>
              </a:ext>
            </a:extLst>
          </p:cNvPr>
          <p:cNvSpPr/>
          <p:nvPr/>
        </p:nvSpPr>
        <p:spPr>
          <a:xfrm>
            <a:off x="4117909" y="2740547"/>
            <a:ext cx="3702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porovná </a:t>
            </a:r>
            <a:r>
              <a:rPr lang="cs-CZ" sz="1400" dirty="0" err="1"/>
              <a:t>dendrogramy</a:t>
            </a:r>
            <a:endParaRPr lang="cs-CZ" sz="1400" dirty="0"/>
          </a:p>
        </p:txBody>
      </p:sp>
      <p:pic>
        <p:nvPicPr>
          <p:cNvPr id="26" name="Obrázek 25">
            <a:extLst>
              <a:ext uri="{FF2B5EF4-FFF2-40B4-BE49-F238E27FC236}">
                <a16:creationId xmlns:a16="http://schemas.microsoft.com/office/drawing/2014/main" id="{D91BF461-A270-4574-83DD-0B66A42DF54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03584" y="3316967"/>
            <a:ext cx="6648449" cy="304800"/>
          </a:xfrm>
          <a:prstGeom prst="rect">
            <a:avLst/>
          </a:prstGeom>
        </p:spPr>
      </p:pic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8F41FED3-9FA7-4FB0-805A-FAD1A0A36998}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3887775" y="3486972"/>
            <a:ext cx="447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>
            <a:extLst>
              <a:ext uri="{FF2B5EF4-FFF2-40B4-BE49-F238E27FC236}">
                <a16:creationId xmlns:a16="http://schemas.microsoft.com/office/drawing/2014/main" id="{F9EB215A-CCEA-4BAE-AF44-5D94D53AB3DA}"/>
              </a:ext>
            </a:extLst>
          </p:cNvPr>
          <p:cNvSpPr/>
          <p:nvPr/>
        </p:nvSpPr>
        <p:spPr>
          <a:xfrm>
            <a:off x="4334855" y="3333083"/>
            <a:ext cx="3702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korelační analýza clusterů</a:t>
            </a:r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837A338B-61BF-46B5-9548-1DD7A1AA31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01298" y="2425737"/>
            <a:ext cx="4276725" cy="4286250"/>
          </a:xfrm>
          <a:prstGeom prst="rect">
            <a:avLst/>
          </a:prstGeom>
        </p:spPr>
      </p:pic>
      <p:pic>
        <p:nvPicPr>
          <p:cNvPr id="46" name="Obrázek 45">
            <a:extLst>
              <a:ext uri="{FF2B5EF4-FFF2-40B4-BE49-F238E27FC236}">
                <a16:creationId xmlns:a16="http://schemas.microsoft.com/office/drawing/2014/main" id="{C53F94D0-3B71-4C9C-B841-FC3A97086C8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03583" y="3930864"/>
            <a:ext cx="6648450" cy="523875"/>
          </a:xfrm>
          <a:prstGeom prst="rect">
            <a:avLst/>
          </a:prstGeom>
        </p:spPr>
      </p:pic>
      <p:cxnSp>
        <p:nvCxnSpPr>
          <p:cNvPr id="52" name="Přímá spojnice se šipkou 51">
            <a:extLst>
              <a:ext uri="{FF2B5EF4-FFF2-40B4-BE49-F238E27FC236}">
                <a16:creationId xmlns:a16="http://schemas.microsoft.com/office/drawing/2014/main" id="{AA99ADDD-42B3-4F28-A5E4-6D323FCB9609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3887775" y="4192699"/>
            <a:ext cx="447080" cy="115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délník 52">
            <a:extLst>
              <a:ext uri="{FF2B5EF4-FFF2-40B4-BE49-F238E27FC236}">
                <a16:creationId xmlns:a16="http://schemas.microsoft.com/office/drawing/2014/main" id="{006AD176-4AB1-4126-9A6A-B046C7C16903}"/>
              </a:ext>
            </a:extLst>
          </p:cNvPr>
          <p:cNvSpPr/>
          <p:nvPr/>
        </p:nvSpPr>
        <p:spPr>
          <a:xfrm>
            <a:off x="4334855" y="4153931"/>
            <a:ext cx="3702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1400" dirty="0"/>
              <a:t>nalezení „nejlepšího“ </a:t>
            </a:r>
            <a:r>
              <a:rPr lang="cs-CZ" sz="1400" dirty="0" err="1"/>
              <a:t>dendrogramu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0129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8" grpId="0"/>
      <p:bldP spid="44" grpId="0"/>
      <p:bldP spid="48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1872" y="896112"/>
            <a:ext cx="9418320" cy="1399032"/>
          </a:xfrm>
        </p:spPr>
        <p:txBody>
          <a:bodyPr/>
          <a:lstStyle/>
          <a:p>
            <a:r>
              <a:rPr lang="cs-CZ" dirty="0">
                <a:solidFill>
                  <a:srgbClr val="00897E"/>
                </a:solidFill>
              </a:rPr>
              <a:t>PSY532: </a:t>
            </a:r>
            <a:r>
              <a:rPr lang="cs-CZ" dirty="0" err="1">
                <a:solidFill>
                  <a:srgbClr val="00897E"/>
                </a:solidFill>
              </a:rPr>
              <a:t>Dendextend</a:t>
            </a:r>
            <a:endParaRPr lang="cs-CZ" dirty="0">
              <a:solidFill>
                <a:srgbClr val="00897E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2295144"/>
            <a:ext cx="9418320" cy="1691640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10000"/>
                  </a:schemeClr>
                </a:solidFill>
              </a:rPr>
              <a:t>Tomáš Kratochvíl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13" cy="6858000"/>
          </a:xfrm>
          <a:prstGeom prst="rect">
            <a:avLst/>
          </a:prstGeom>
          <a:solidFill>
            <a:srgbClr val="00897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 descr="Výsledek obrázku pro fakulta sociálních studií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192" y="176129"/>
            <a:ext cx="1165645" cy="116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5"/>
          <p:cNvSpPr>
            <a:spLocks noGrp="1" noChangeArrowheads="1"/>
          </p:cNvSpPr>
          <p:nvPr/>
        </p:nvSpPr>
        <p:spPr bwMode="auto">
          <a:xfrm>
            <a:off x="624157" y="6492240"/>
            <a:ext cx="6314536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altLang="cs-CZ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Brno, 2018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-446532" y="4212336"/>
            <a:ext cx="8592312" cy="1691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Díky za pozornost!</a:t>
            </a:r>
          </a:p>
        </p:txBody>
      </p:sp>
      <p:pic>
        <p:nvPicPr>
          <p:cNvPr id="8" name="Picture 2" descr="VÃ½sledek obrÃ¡zku pro tree meme">
            <a:extLst>
              <a:ext uri="{FF2B5EF4-FFF2-40B4-BE49-F238E27FC236}">
                <a16:creationId xmlns:a16="http://schemas.microsoft.com/office/drawing/2014/main" id="{85FB8121-5C61-4A03-A3D0-2C9F026FA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59" y="2295143"/>
            <a:ext cx="3795877" cy="440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56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5e339676-2431-4c6d-95ea-8eb9d31273fc" Revision="1" Stencil="System.MyShapes" StencilVersion="1.0"/>
</Control>
</file>

<file path=customXml/itemProps1.xml><?xml version="1.0" encoding="utf-8"?>
<ds:datastoreItem xmlns:ds="http://schemas.openxmlformats.org/officeDocument/2006/customXml" ds:itemID="{AB544161-9813-438A-8620-BAFB1F9351EE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2392</TotalTime>
  <Words>300</Words>
  <Application>Microsoft Office PowerPoint</Application>
  <PresentationFormat>Širokoúhlá obrazovka</PresentationFormat>
  <Paragraphs>90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Schoolbook</vt:lpstr>
      <vt:lpstr>Sylfaen</vt:lpstr>
      <vt:lpstr>Wingdings 2</vt:lpstr>
      <vt:lpstr>View</vt:lpstr>
      <vt:lpstr>PSY532: Dendextend</vt:lpstr>
      <vt:lpstr>Vymezení</vt:lpstr>
      <vt:lpstr>Jak to vlastně vypadá?</vt:lpstr>
      <vt:lpstr>Příkazy a jejich funkce</vt:lpstr>
      <vt:lpstr>Příkazy a jejich funkce</vt:lpstr>
      <vt:lpstr>PSY532: Dendextend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Sdílený leadership</dc:title>
  <dc:creator>Tomáš Kratochvíl</dc:creator>
  <cp:lastModifiedBy>Tomáš Kratochvíl</cp:lastModifiedBy>
  <cp:revision>65</cp:revision>
  <dcterms:created xsi:type="dcterms:W3CDTF">2017-04-16T16:02:39Z</dcterms:created>
  <dcterms:modified xsi:type="dcterms:W3CDTF">2018-12-10T12:00:53Z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